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1" r:id="rId3"/>
  </p:sldMasterIdLst>
  <p:notesMasterIdLst>
    <p:notesMasterId r:id="rId5"/>
  </p:notesMasterIdLst>
  <p:sldIdLst>
    <p:sldId id="256" r:id="rId4"/>
    <p:sldId id="257" r:id="rId6"/>
    <p:sldId id="259" r:id="rId7"/>
    <p:sldId id="262" r:id="rId8"/>
    <p:sldId id="266" r:id="rId9"/>
    <p:sldId id="269" r:id="rId10"/>
    <p:sldId id="260" r:id="rId11"/>
    <p:sldId id="272" r:id="rId12"/>
    <p:sldId id="263" r:id="rId13"/>
    <p:sldId id="264" r:id="rId14"/>
    <p:sldId id="265" r:id="rId15"/>
    <p:sldId id="267" r:id="rId16"/>
    <p:sldId id="268" r:id="rId17"/>
    <p:sldId id="270" r:id="rId18"/>
    <p:sldId id="271" r:id="rId19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02" autoAdjust="0"/>
    <p:restoredTop sz="93692"/>
  </p:normalViewPr>
  <p:slideViewPr>
    <p:cSldViewPr snapToGrid="0" snapToObjects="1">
      <p:cViewPr varScale="1">
        <p:scale>
          <a:sx n="68" d="100"/>
          <a:sy n="68" d="100"/>
        </p:scale>
        <p:origin x="24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5" Type="http://schemas.microsoft.com/office/2007/relationships/hdphoto" Target="../media/hdphoto1.wdp"/><Relationship Id="rId4" Type="http://schemas.openxmlformats.org/officeDocument/2006/relationships/image" Target="../media/image8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microsoft.com/office/2007/relationships/hdphoto" Target="../media/hdphoto1.wdp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 userDrawn="1"/>
        </p:nvSpPr>
        <p:spPr>
          <a:xfrm>
            <a:off x="3613872" y="795132"/>
            <a:ext cx="4964259" cy="4964256"/>
          </a:xfrm>
          <a:prstGeom prst="ellipse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sp>
        <p:nvSpPr>
          <p:cNvPr id="3" name="椭圆 2"/>
          <p:cNvSpPr/>
          <p:nvPr userDrawn="1"/>
        </p:nvSpPr>
        <p:spPr>
          <a:xfrm>
            <a:off x="3879751" y="1061011"/>
            <a:ext cx="4432501" cy="443249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3841270" y="1782532"/>
            <a:ext cx="358845" cy="35884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8312252" y="3573950"/>
            <a:ext cx="358845" cy="35884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grpSp>
        <p:nvGrpSpPr>
          <p:cNvPr id="8" name="组 7"/>
          <p:cNvGrpSpPr/>
          <p:nvPr userDrawn="1"/>
        </p:nvGrpSpPr>
        <p:grpSpPr>
          <a:xfrm rot="856718">
            <a:off x="-638173" y="4102691"/>
            <a:ext cx="3509212" cy="3620011"/>
            <a:chOff x="6205698" y="1718554"/>
            <a:chExt cx="1970113" cy="2032317"/>
          </a:xfrm>
          <a:solidFill>
            <a:schemeClr val="accent1"/>
          </a:solidFill>
        </p:grpSpPr>
        <p:sp>
          <p:nvSpPr>
            <p:cNvPr id="9" name="Freeform 260"/>
            <p:cNvSpPr/>
            <p:nvPr/>
          </p:nvSpPr>
          <p:spPr bwMode="auto">
            <a:xfrm>
              <a:off x="7651846" y="3373614"/>
              <a:ext cx="523965" cy="251503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40" y="12"/>
                </a:cxn>
                <a:cxn ang="0">
                  <a:pos x="50" y="6"/>
                </a:cxn>
                <a:cxn ang="0">
                  <a:pos x="5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50" h="24">
                  <a:moveTo>
                    <a:pt x="18" y="20"/>
                  </a:moveTo>
                  <a:lnTo>
                    <a:pt x="18" y="20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40" y="12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0" name="Freeform 261"/>
            <p:cNvSpPr/>
            <p:nvPr/>
          </p:nvSpPr>
          <p:spPr bwMode="auto">
            <a:xfrm>
              <a:off x="7295548" y="3331698"/>
              <a:ext cx="503006" cy="377254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28" y="36"/>
                </a:cxn>
                <a:cxn ang="0">
                  <a:pos x="28" y="36"/>
                </a:cxn>
                <a:cxn ang="0">
                  <a:pos x="32" y="36"/>
                </a:cxn>
                <a:cxn ang="0">
                  <a:pos x="38" y="34"/>
                </a:cxn>
                <a:cxn ang="0">
                  <a:pos x="48" y="30"/>
                </a:cxn>
                <a:cxn ang="0">
                  <a:pos x="48" y="30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48" h="36">
                  <a:moveTo>
                    <a:pt x="16" y="2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32" y="36"/>
                  </a:lnTo>
                  <a:lnTo>
                    <a:pt x="38" y="34"/>
                  </a:lnTo>
                  <a:lnTo>
                    <a:pt x="48" y="30"/>
                  </a:lnTo>
                  <a:lnTo>
                    <a:pt x="48" y="30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2" y="2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1" name="Freeform 262"/>
            <p:cNvSpPr/>
            <p:nvPr/>
          </p:nvSpPr>
          <p:spPr bwMode="auto">
            <a:xfrm>
              <a:off x="6960210" y="3310738"/>
              <a:ext cx="565882" cy="44013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32" y="40"/>
                </a:cxn>
                <a:cxn ang="0">
                  <a:pos x="32" y="40"/>
                </a:cxn>
                <a:cxn ang="0">
                  <a:pos x="38" y="42"/>
                </a:cxn>
                <a:cxn ang="0">
                  <a:pos x="42" y="42"/>
                </a:cxn>
                <a:cxn ang="0">
                  <a:pos x="54" y="40"/>
                </a:cxn>
                <a:cxn ang="0">
                  <a:pos x="54" y="4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54" h="42">
                  <a:moveTo>
                    <a:pt x="20" y="2"/>
                  </a:move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8" y="42"/>
                  </a:lnTo>
                  <a:lnTo>
                    <a:pt x="42" y="42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2" name="Freeform 263"/>
            <p:cNvSpPr/>
            <p:nvPr/>
          </p:nvSpPr>
          <p:spPr bwMode="auto">
            <a:xfrm>
              <a:off x="6666791" y="3268822"/>
              <a:ext cx="565882" cy="482049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0"/>
                </a:cxn>
                <a:cxn ang="0">
                  <a:pos x="6" y="18"/>
                </a:cxn>
                <a:cxn ang="0">
                  <a:pos x="12" y="26"/>
                </a:cxn>
                <a:cxn ang="0">
                  <a:pos x="20" y="32"/>
                </a:cxn>
                <a:cxn ang="0">
                  <a:pos x="28" y="36"/>
                </a:cxn>
                <a:cxn ang="0">
                  <a:pos x="36" y="42"/>
                </a:cxn>
                <a:cxn ang="0">
                  <a:pos x="44" y="44"/>
                </a:cxn>
                <a:cxn ang="0">
                  <a:pos x="54" y="46"/>
                </a:cxn>
                <a:cxn ang="0">
                  <a:pos x="54" y="46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4" y="8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54" h="46">
                  <a:moveTo>
                    <a:pt x="18" y="2"/>
                  </a:move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0"/>
                  </a:lnTo>
                  <a:lnTo>
                    <a:pt x="6" y="18"/>
                  </a:lnTo>
                  <a:lnTo>
                    <a:pt x="12" y="26"/>
                  </a:lnTo>
                  <a:lnTo>
                    <a:pt x="20" y="32"/>
                  </a:lnTo>
                  <a:lnTo>
                    <a:pt x="28" y="36"/>
                  </a:lnTo>
                  <a:lnTo>
                    <a:pt x="36" y="42"/>
                  </a:lnTo>
                  <a:lnTo>
                    <a:pt x="44" y="44"/>
                  </a:lnTo>
                  <a:lnTo>
                    <a:pt x="54" y="46"/>
                  </a:lnTo>
                  <a:lnTo>
                    <a:pt x="54" y="46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4" y="8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3" name="Freeform 264"/>
            <p:cNvSpPr/>
            <p:nvPr/>
          </p:nvSpPr>
          <p:spPr bwMode="auto">
            <a:xfrm>
              <a:off x="7672805" y="3122111"/>
              <a:ext cx="503006" cy="251503"/>
            </a:xfrm>
            <a:custGeom>
              <a:avLst/>
              <a:gdLst/>
              <a:ahLst/>
              <a:cxnLst>
                <a:cxn ang="0">
                  <a:pos x="32" y="8"/>
                </a:cxn>
                <a:cxn ang="0">
                  <a:pos x="32" y="8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40" y="18"/>
                </a:cxn>
                <a:cxn ang="0">
                  <a:pos x="32" y="8"/>
                </a:cxn>
                <a:cxn ang="0">
                  <a:pos x="32" y="8"/>
                </a:cxn>
              </a:cxnLst>
              <a:rect l="0" t="0" r="r" b="b"/>
              <a:pathLst>
                <a:path w="48" h="24">
                  <a:moveTo>
                    <a:pt x="32" y="8"/>
                  </a:moveTo>
                  <a:lnTo>
                    <a:pt x="32" y="8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0" y="18"/>
                  </a:lnTo>
                  <a:lnTo>
                    <a:pt x="32" y="8"/>
                  </a:lnTo>
                  <a:lnTo>
                    <a:pt x="3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4" name="Freeform 265"/>
            <p:cNvSpPr/>
            <p:nvPr/>
          </p:nvSpPr>
          <p:spPr bwMode="auto">
            <a:xfrm>
              <a:off x="7316507" y="2975400"/>
              <a:ext cx="544925" cy="314379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4" y="22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20" y="30"/>
                </a:cxn>
                <a:cxn ang="0">
                  <a:pos x="24" y="3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44" y="4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52" h="30">
                  <a:moveTo>
                    <a:pt x="8" y="20"/>
                  </a:moveTo>
                  <a:lnTo>
                    <a:pt x="8" y="20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20" y="30"/>
                  </a:lnTo>
                  <a:lnTo>
                    <a:pt x="24" y="3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4" y="4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5" name="Freeform 266"/>
            <p:cNvSpPr/>
            <p:nvPr/>
          </p:nvSpPr>
          <p:spPr bwMode="auto">
            <a:xfrm>
              <a:off x="6960210" y="2849649"/>
              <a:ext cx="670676" cy="377254"/>
            </a:xfrm>
            <a:custGeom>
              <a:avLst/>
              <a:gdLst/>
              <a:ahLst/>
              <a:cxnLst>
                <a:cxn ang="0">
                  <a:pos x="32" y="32"/>
                </a:cxn>
                <a:cxn ang="0">
                  <a:pos x="32" y="32"/>
                </a:cxn>
                <a:cxn ang="0">
                  <a:pos x="64" y="8"/>
                </a:cxn>
                <a:cxn ang="0">
                  <a:pos x="64" y="8"/>
                </a:cxn>
                <a:cxn ang="0">
                  <a:pos x="54" y="2"/>
                </a:cxn>
                <a:cxn ang="0">
                  <a:pos x="48" y="0"/>
                </a:cxn>
                <a:cxn ang="0">
                  <a:pos x="44" y="2"/>
                </a:cxn>
                <a:cxn ang="0">
                  <a:pos x="44" y="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6" y="36"/>
                </a:cxn>
                <a:cxn ang="0">
                  <a:pos x="32" y="32"/>
                </a:cxn>
                <a:cxn ang="0">
                  <a:pos x="32" y="32"/>
                </a:cxn>
              </a:cxnLst>
              <a:rect l="0" t="0" r="r" b="b"/>
              <a:pathLst>
                <a:path w="64" h="36">
                  <a:moveTo>
                    <a:pt x="32" y="32"/>
                  </a:moveTo>
                  <a:lnTo>
                    <a:pt x="32" y="32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4" y="2"/>
                  </a:lnTo>
                  <a:lnTo>
                    <a:pt x="48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6" y="36"/>
                  </a:lnTo>
                  <a:lnTo>
                    <a:pt x="32" y="32"/>
                  </a:lnTo>
                  <a:lnTo>
                    <a:pt x="3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6" name="Freeform 267"/>
            <p:cNvSpPr/>
            <p:nvPr/>
          </p:nvSpPr>
          <p:spPr bwMode="auto">
            <a:xfrm>
              <a:off x="6687747" y="2828689"/>
              <a:ext cx="670676" cy="35629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64" y="0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2"/>
                </a:cxn>
                <a:cxn ang="0">
                  <a:pos x="26" y="6"/>
                </a:cxn>
                <a:cxn ang="0">
                  <a:pos x="18" y="10"/>
                </a:cxn>
                <a:cxn ang="0">
                  <a:pos x="10" y="16"/>
                </a:cxn>
                <a:cxn ang="0">
                  <a:pos x="4" y="22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64" h="34">
                  <a:moveTo>
                    <a:pt x="0" y="30"/>
                  </a:moveTo>
                  <a:lnTo>
                    <a:pt x="0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2"/>
                  </a:lnTo>
                  <a:lnTo>
                    <a:pt x="26" y="6"/>
                  </a:lnTo>
                  <a:lnTo>
                    <a:pt x="18" y="10"/>
                  </a:lnTo>
                  <a:lnTo>
                    <a:pt x="10" y="16"/>
                  </a:lnTo>
                  <a:lnTo>
                    <a:pt x="4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7" name="Freeform 268"/>
            <p:cNvSpPr/>
            <p:nvPr/>
          </p:nvSpPr>
          <p:spPr bwMode="auto">
            <a:xfrm>
              <a:off x="6561993" y="2001000"/>
              <a:ext cx="230546" cy="3353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32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8" name="Freeform 269"/>
            <p:cNvSpPr/>
            <p:nvPr/>
          </p:nvSpPr>
          <p:spPr bwMode="auto">
            <a:xfrm>
              <a:off x="6415285" y="2147710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6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6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6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9" name="Freeform 270"/>
            <p:cNvSpPr/>
            <p:nvPr/>
          </p:nvSpPr>
          <p:spPr bwMode="auto">
            <a:xfrm>
              <a:off x="6289533" y="2294421"/>
              <a:ext cx="188627" cy="503006"/>
            </a:xfrm>
            <a:custGeom>
              <a:avLst/>
              <a:gdLst/>
              <a:ahLst/>
              <a:cxnLst>
                <a:cxn ang="0">
                  <a:pos x="18" y="34"/>
                </a:cxn>
                <a:cxn ang="0">
                  <a:pos x="18" y="34"/>
                </a:cxn>
                <a:cxn ang="0">
                  <a:pos x="18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6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</a:cxnLst>
              <a:rect l="0" t="0" r="r" b="b"/>
              <a:pathLst>
                <a:path w="18" h="48">
                  <a:moveTo>
                    <a:pt x="18" y="34"/>
                  </a:moveTo>
                  <a:lnTo>
                    <a:pt x="18" y="34"/>
                  </a:lnTo>
                  <a:lnTo>
                    <a:pt x="18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0" name="Freeform 271"/>
            <p:cNvSpPr/>
            <p:nvPr/>
          </p:nvSpPr>
          <p:spPr bwMode="auto">
            <a:xfrm>
              <a:off x="6205698" y="2462089"/>
              <a:ext cx="188627" cy="523965"/>
            </a:xfrm>
            <a:custGeom>
              <a:avLst/>
              <a:gdLst/>
              <a:ahLst/>
              <a:cxnLst>
                <a:cxn ang="0">
                  <a:pos x="18" y="38"/>
                </a:cxn>
                <a:cxn ang="0">
                  <a:pos x="18" y="38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8"/>
                </a:cxn>
                <a:cxn ang="0">
                  <a:pos x="18" y="38"/>
                </a:cxn>
              </a:cxnLst>
              <a:rect l="0" t="0" r="r" b="b"/>
              <a:pathLst>
                <a:path w="18" h="50">
                  <a:moveTo>
                    <a:pt x="18" y="38"/>
                  </a:moveTo>
                  <a:lnTo>
                    <a:pt x="18" y="38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8"/>
                  </a:lnTo>
                  <a:lnTo>
                    <a:pt x="1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1" name="Freeform 272"/>
            <p:cNvSpPr/>
            <p:nvPr/>
          </p:nvSpPr>
          <p:spPr bwMode="auto">
            <a:xfrm>
              <a:off x="6687747" y="2021959"/>
              <a:ext cx="188627" cy="335338"/>
            </a:xfrm>
            <a:custGeom>
              <a:avLst/>
              <a:gdLst/>
              <a:ahLst/>
              <a:cxnLst>
                <a:cxn ang="0">
                  <a:pos x="18" y="24"/>
                </a:cxn>
                <a:cxn ang="0">
                  <a:pos x="18" y="2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</a:cxnLst>
              <a:rect l="0" t="0" r="r" b="b"/>
              <a:pathLst>
                <a:path w="18" h="32">
                  <a:moveTo>
                    <a:pt x="18" y="24"/>
                  </a:moveTo>
                  <a:lnTo>
                    <a:pt x="18" y="2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2" name="Freeform 273"/>
            <p:cNvSpPr/>
            <p:nvPr/>
          </p:nvSpPr>
          <p:spPr bwMode="auto">
            <a:xfrm>
              <a:off x="6582952" y="2315381"/>
              <a:ext cx="314379" cy="272462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30" h="26">
                  <a:moveTo>
                    <a:pt x="30" y="0"/>
                  </a:move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3" name="Freeform 274"/>
            <p:cNvSpPr/>
            <p:nvPr/>
          </p:nvSpPr>
          <p:spPr bwMode="auto">
            <a:xfrm>
              <a:off x="6499117" y="2524965"/>
              <a:ext cx="398214" cy="293422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38" h="28">
                  <a:moveTo>
                    <a:pt x="38" y="0"/>
                  </a:move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4" name="Freeform 275"/>
            <p:cNvSpPr/>
            <p:nvPr/>
          </p:nvSpPr>
          <p:spPr bwMode="auto">
            <a:xfrm>
              <a:off x="6415285" y="2713595"/>
              <a:ext cx="440130" cy="314379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8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28"/>
                </a:cxn>
                <a:cxn ang="0">
                  <a:pos x="12" y="28"/>
                </a:cxn>
                <a:cxn ang="0">
                  <a:pos x="24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</a:cxnLst>
              <a:rect l="0" t="0" r="r" b="b"/>
              <a:pathLst>
                <a:path w="42" h="30">
                  <a:moveTo>
                    <a:pt x="42" y="0"/>
                  </a:move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8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28"/>
                  </a:lnTo>
                  <a:lnTo>
                    <a:pt x="12" y="28"/>
                  </a:lnTo>
                  <a:lnTo>
                    <a:pt x="24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5" name="Freeform 276"/>
            <p:cNvSpPr/>
            <p:nvPr/>
          </p:nvSpPr>
          <p:spPr bwMode="auto">
            <a:xfrm>
              <a:off x="7381073" y="1718554"/>
              <a:ext cx="230546" cy="335338"/>
            </a:xfrm>
            <a:custGeom>
              <a:avLst/>
              <a:gdLst/>
              <a:ahLst/>
              <a:cxnLst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32"/>
                </a:cxn>
                <a:cxn ang="0">
                  <a:pos x="6" y="32"/>
                </a:cxn>
              </a:cxnLst>
              <a:rect l="0" t="0" r="r" b="b"/>
              <a:pathLst>
                <a:path w="22" h="32">
                  <a:moveTo>
                    <a:pt x="6" y="32"/>
                  </a:move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32"/>
                  </a:lnTo>
                  <a:lnTo>
                    <a:pt x="6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6" name="Freeform 277"/>
            <p:cNvSpPr/>
            <p:nvPr/>
          </p:nvSpPr>
          <p:spPr bwMode="auto">
            <a:xfrm>
              <a:off x="7234363" y="1865265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8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7" name="Freeform 278"/>
            <p:cNvSpPr/>
            <p:nvPr/>
          </p:nvSpPr>
          <p:spPr bwMode="auto">
            <a:xfrm>
              <a:off x="7108611" y="2011973"/>
              <a:ext cx="209587" cy="503006"/>
            </a:xfrm>
            <a:custGeom>
              <a:avLst/>
              <a:gdLst/>
              <a:ahLst/>
              <a:cxnLst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0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</a:cxnLst>
              <a:rect l="0" t="0" r="r" b="b"/>
              <a:pathLst>
                <a:path w="20" h="48">
                  <a:moveTo>
                    <a:pt x="4" y="24"/>
                  </a:move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0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8" name="Freeform 279"/>
            <p:cNvSpPr/>
            <p:nvPr/>
          </p:nvSpPr>
          <p:spPr bwMode="auto">
            <a:xfrm>
              <a:off x="7024776" y="2179644"/>
              <a:ext cx="188627" cy="523965"/>
            </a:xfrm>
            <a:custGeom>
              <a:avLst/>
              <a:gdLst/>
              <a:ahLst/>
              <a:cxnLst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6"/>
                </a:cxn>
                <a:cxn ang="0">
                  <a:pos x="18" y="36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</a:cxnLst>
              <a:rect l="0" t="0" r="r" b="b"/>
              <a:pathLst>
                <a:path w="18" h="50">
                  <a:moveTo>
                    <a:pt x="14" y="28"/>
                  </a:move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9" name="Freeform 280"/>
            <p:cNvSpPr/>
            <p:nvPr/>
          </p:nvSpPr>
          <p:spPr bwMode="auto">
            <a:xfrm>
              <a:off x="7506825" y="1739511"/>
              <a:ext cx="188627" cy="335338"/>
            </a:xfrm>
            <a:custGeom>
              <a:avLst/>
              <a:gdLst/>
              <a:ahLst/>
              <a:cxnLst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</a:cxnLst>
              <a:rect l="0" t="0" r="r" b="b"/>
              <a:pathLst>
                <a:path w="18" h="32">
                  <a:moveTo>
                    <a:pt x="16" y="24"/>
                  </a:move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0" name="Freeform 281"/>
            <p:cNvSpPr/>
            <p:nvPr/>
          </p:nvSpPr>
          <p:spPr bwMode="auto">
            <a:xfrm>
              <a:off x="7402033" y="2032933"/>
              <a:ext cx="314379" cy="272462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2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30" h="26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2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1" name="Freeform 282"/>
            <p:cNvSpPr/>
            <p:nvPr/>
          </p:nvSpPr>
          <p:spPr bwMode="auto">
            <a:xfrm>
              <a:off x="7318198" y="2242519"/>
              <a:ext cx="398214" cy="293422"/>
            </a:xfrm>
            <a:custGeom>
              <a:avLst/>
              <a:gdLst/>
              <a:ahLst/>
              <a:cxnLst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34" y="14"/>
                </a:cxn>
                <a:cxn ang="0">
                  <a:pos x="34" y="14"/>
                </a:cxn>
              </a:cxnLst>
              <a:rect l="0" t="0" r="r" b="b"/>
              <a:pathLst>
                <a:path w="38" h="28">
                  <a:moveTo>
                    <a:pt x="34" y="14"/>
                  </a:move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34" y="14"/>
                  </a:lnTo>
                  <a:lnTo>
                    <a:pt x="3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2" name="Freeform 283"/>
            <p:cNvSpPr/>
            <p:nvPr/>
          </p:nvSpPr>
          <p:spPr bwMode="auto">
            <a:xfrm>
              <a:off x="7234363" y="2431147"/>
              <a:ext cx="440130" cy="293422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6" y="28"/>
                </a:cxn>
                <a:cxn ang="0">
                  <a:pos x="14" y="28"/>
                </a:cxn>
                <a:cxn ang="0">
                  <a:pos x="26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0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42" h="28">
                  <a:moveTo>
                    <a:pt x="6" y="16"/>
                  </a:moveTo>
                  <a:lnTo>
                    <a:pt x="6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14" y="28"/>
                  </a:lnTo>
                  <a:lnTo>
                    <a:pt x="26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grpSp>
        <p:nvGrpSpPr>
          <p:cNvPr id="33" name="组 32"/>
          <p:cNvGrpSpPr/>
          <p:nvPr userDrawn="1"/>
        </p:nvGrpSpPr>
        <p:grpSpPr>
          <a:xfrm rot="9809110">
            <a:off x="8699529" y="-751672"/>
            <a:ext cx="4678579" cy="4826299"/>
            <a:chOff x="6205698" y="1718554"/>
            <a:chExt cx="1970113" cy="2032317"/>
          </a:xfrm>
          <a:solidFill>
            <a:schemeClr val="accent1"/>
          </a:solidFill>
        </p:grpSpPr>
        <p:sp>
          <p:nvSpPr>
            <p:cNvPr id="34" name="Freeform 260"/>
            <p:cNvSpPr/>
            <p:nvPr/>
          </p:nvSpPr>
          <p:spPr bwMode="auto">
            <a:xfrm>
              <a:off x="7651846" y="3373614"/>
              <a:ext cx="523965" cy="251503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40" y="12"/>
                </a:cxn>
                <a:cxn ang="0">
                  <a:pos x="50" y="6"/>
                </a:cxn>
                <a:cxn ang="0">
                  <a:pos x="5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50" h="24">
                  <a:moveTo>
                    <a:pt x="18" y="20"/>
                  </a:moveTo>
                  <a:lnTo>
                    <a:pt x="18" y="20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40" y="12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5" name="Freeform 261"/>
            <p:cNvSpPr/>
            <p:nvPr/>
          </p:nvSpPr>
          <p:spPr bwMode="auto">
            <a:xfrm>
              <a:off x="7295548" y="3331698"/>
              <a:ext cx="503006" cy="377254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28" y="36"/>
                </a:cxn>
                <a:cxn ang="0">
                  <a:pos x="28" y="36"/>
                </a:cxn>
                <a:cxn ang="0">
                  <a:pos x="32" y="36"/>
                </a:cxn>
                <a:cxn ang="0">
                  <a:pos x="38" y="34"/>
                </a:cxn>
                <a:cxn ang="0">
                  <a:pos x="48" y="30"/>
                </a:cxn>
                <a:cxn ang="0">
                  <a:pos x="48" y="30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48" h="36">
                  <a:moveTo>
                    <a:pt x="16" y="2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32" y="36"/>
                  </a:lnTo>
                  <a:lnTo>
                    <a:pt x="38" y="34"/>
                  </a:lnTo>
                  <a:lnTo>
                    <a:pt x="48" y="30"/>
                  </a:lnTo>
                  <a:lnTo>
                    <a:pt x="48" y="30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2" y="2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6" name="Freeform 262"/>
            <p:cNvSpPr/>
            <p:nvPr/>
          </p:nvSpPr>
          <p:spPr bwMode="auto">
            <a:xfrm>
              <a:off x="6960210" y="3310738"/>
              <a:ext cx="565882" cy="44013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32" y="40"/>
                </a:cxn>
                <a:cxn ang="0">
                  <a:pos x="32" y="40"/>
                </a:cxn>
                <a:cxn ang="0">
                  <a:pos x="38" y="42"/>
                </a:cxn>
                <a:cxn ang="0">
                  <a:pos x="42" y="42"/>
                </a:cxn>
                <a:cxn ang="0">
                  <a:pos x="54" y="40"/>
                </a:cxn>
                <a:cxn ang="0">
                  <a:pos x="54" y="4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54" h="42">
                  <a:moveTo>
                    <a:pt x="20" y="2"/>
                  </a:move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8" y="42"/>
                  </a:lnTo>
                  <a:lnTo>
                    <a:pt x="42" y="42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7" name="Freeform 263"/>
            <p:cNvSpPr/>
            <p:nvPr/>
          </p:nvSpPr>
          <p:spPr bwMode="auto">
            <a:xfrm>
              <a:off x="6666791" y="3268822"/>
              <a:ext cx="565882" cy="482049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0"/>
                </a:cxn>
                <a:cxn ang="0">
                  <a:pos x="6" y="18"/>
                </a:cxn>
                <a:cxn ang="0">
                  <a:pos x="12" y="26"/>
                </a:cxn>
                <a:cxn ang="0">
                  <a:pos x="20" y="32"/>
                </a:cxn>
                <a:cxn ang="0">
                  <a:pos x="28" y="36"/>
                </a:cxn>
                <a:cxn ang="0">
                  <a:pos x="36" y="42"/>
                </a:cxn>
                <a:cxn ang="0">
                  <a:pos x="44" y="44"/>
                </a:cxn>
                <a:cxn ang="0">
                  <a:pos x="54" y="46"/>
                </a:cxn>
                <a:cxn ang="0">
                  <a:pos x="54" y="46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4" y="8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54" h="46">
                  <a:moveTo>
                    <a:pt x="18" y="2"/>
                  </a:move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0"/>
                  </a:lnTo>
                  <a:lnTo>
                    <a:pt x="6" y="18"/>
                  </a:lnTo>
                  <a:lnTo>
                    <a:pt x="12" y="26"/>
                  </a:lnTo>
                  <a:lnTo>
                    <a:pt x="20" y="32"/>
                  </a:lnTo>
                  <a:lnTo>
                    <a:pt x="28" y="36"/>
                  </a:lnTo>
                  <a:lnTo>
                    <a:pt x="36" y="42"/>
                  </a:lnTo>
                  <a:lnTo>
                    <a:pt x="44" y="44"/>
                  </a:lnTo>
                  <a:lnTo>
                    <a:pt x="54" y="46"/>
                  </a:lnTo>
                  <a:lnTo>
                    <a:pt x="54" y="46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4" y="8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8" name="Freeform 264"/>
            <p:cNvSpPr/>
            <p:nvPr/>
          </p:nvSpPr>
          <p:spPr bwMode="auto">
            <a:xfrm>
              <a:off x="7672805" y="3122111"/>
              <a:ext cx="503006" cy="251503"/>
            </a:xfrm>
            <a:custGeom>
              <a:avLst/>
              <a:gdLst/>
              <a:ahLst/>
              <a:cxnLst>
                <a:cxn ang="0">
                  <a:pos x="32" y="8"/>
                </a:cxn>
                <a:cxn ang="0">
                  <a:pos x="32" y="8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40" y="18"/>
                </a:cxn>
                <a:cxn ang="0">
                  <a:pos x="32" y="8"/>
                </a:cxn>
                <a:cxn ang="0">
                  <a:pos x="32" y="8"/>
                </a:cxn>
              </a:cxnLst>
              <a:rect l="0" t="0" r="r" b="b"/>
              <a:pathLst>
                <a:path w="48" h="24">
                  <a:moveTo>
                    <a:pt x="32" y="8"/>
                  </a:moveTo>
                  <a:lnTo>
                    <a:pt x="32" y="8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0" y="18"/>
                  </a:lnTo>
                  <a:lnTo>
                    <a:pt x="32" y="8"/>
                  </a:lnTo>
                  <a:lnTo>
                    <a:pt x="3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9" name="Freeform 265"/>
            <p:cNvSpPr/>
            <p:nvPr/>
          </p:nvSpPr>
          <p:spPr bwMode="auto">
            <a:xfrm>
              <a:off x="7316507" y="2975400"/>
              <a:ext cx="544925" cy="314379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4" y="22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20" y="30"/>
                </a:cxn>
                <a:cxn ang="0">
                  <a:pos x="24" y="3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44" y="4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52" h="30">
                  <a:moveTo>
                    <a:pt x="8" y="20"/>
                  </a:moveTo>
                  <a:lnTo>
                    <a:pt x="8" y="20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20" y="30"/>
                  </a:lnTo>
                  <a:lnTo>
                    <a:pt x="24" y="3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4" y="4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0" name="Freeform 266"/>
            <p:cNvSpPr/>
            <p:nvPr/>
          </p:nvSpPr>
          <p:spPr bwMode="auto">
            <a:xfrm>
              <a:off x="6960210" y="2849649"/>
              <a:ext cx="670676" cy="377254"/>
            </a:xfrm>
            <a:custGeom>
              <a:avLst/>
              <a:gdLst/>
              <a:ahLst/>
              <a:cxnLst>
                <a:cxn ang="0">
                  <a:pos x="32" y="32"/>
                </a:cxn>
                <a:cxn ang="0">
                  <a:pos x="32" y="32"/>
                </a:cxn>
                <a:cxn ang="0">
                  <a:pos x="64" y="8"/>
                </a:cxn>
                <a:cxn ang="0">
                  <a:pos x="64" y="8"/>
                </a:cxn>
                <a:cxn ang="0">
                  <a:pos x="54" y="2"/>
                </a:cxn>
                <a:cxn ang="0">
                  <a:pos x="48" y="0"/>
                </a:cxn>
                <a:cxn ang="0">
                  <a:pos x="44" y="2"/>
                </a:cxn>
                <a:cxn ang="0">
                  <a:pos x="44" y="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6" y="36"/>
                </a:cxn>
                <a:cxn ang="0">
                  <a:pos x="32" y="32"/>
                </a:cxn>
                <a:cxn ang="0">
                  <a:pos x="32" y="32"/>
                </a:cxn>
              </a:cxnLst>
              <a:rect l="0" t="0" r="r" b="b"/>
              <a:pathLst>
                <a:path w="64" h="36">
                  <a:moveTo>
                    <a:pt x="32" y="32"/>
                  </a:moveTo>
                  <a:lnTo>
                    <a:pt x="32" y="32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4" y="2"/>
                  </a:lnTo>
                  <a:lnTo>
                    <a:pt x="48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6" y="36"/>
                  </a:lnTo>
                  <a:lnTo>
                    <a:pt x="32" y="32"/>
                  </a:lnTo>
                  <a:lnTo>
                    <a:pt x="3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1" name="Freeform 267"/>
            <p:cNvSpPr/>
            <p:nvPr/>
          </p:nvSpPr>
          <p:spPr bwMode="auto">
            <a:xfrm>
              <a:off x="6687747" y="2828689"/>
              <a:ext cx="670676" cy="35629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64" y="0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2"/>
                </a:cxn>
                <a:cxn ang="0">
                  <a:pos x="26" y="6"/>
                </a:cxn>
                <a:cxn ang="0">
                  <a:pos x="18" y="10"/>
                </a:cxn>
                <a:cxn ang="0">
                  <a:pos x="10" y="16"/>
                </a:cxn>
                <a:cxn ang="0">
                  <a:pos x="4" y="22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64" h="34">
                  <a:moveTo>
                    <a:pt x="0" y="30"/>
                  </a:moveTo>
                  <a:lnTo>
                    <a:pt x="0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2"/>
                  </a:lnTo>
                  <a:lnTo>
                    <a:pt x="26" y="6"/>
                  </a:lnTo>
                  <a:lnTo>
                    <a:pt x="18" y="10"/>
                  </a:lnTo>
                  <a:lnTo>
                    <a:pt x="10" y="16"/>
                  </a:lnTo>
                  <a:lnTo>
                    <a:pt x="4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2" name="Freeform 268"/>
            <p:cNvSpPr/>
            <p:nvPr/>
          </p:nvSpPr>
          <p:spPr bwMode="auto">
            <a:xfrm>
              <a:off x="6561993" y="2001000"/>
              <a:ext cx="230546" cy="3353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32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" name="Freeform 269"/>
            <p:cNvSpPr/>
            <p:nvPr/>
          </p:nvSpPr>
          <p:spPr bwMode="auto">
            <a:xfrm>
              <a:off x="6415285" y="2147710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6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6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6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" name="Freeform 270"/>
            <p:cNvSpPr/>
            <p:nvPr/>
          </p:nvSpPr>
          <p:spPr bwMode="auto">
            <a:xfrm>
              <a:off x="6289533" y="2294421"/>
              <a:ext cx="188627" cy="503006"/>
            </a:xfrm>
            <a:custGeom>
              <a:avLst/>
              <a:gdLst/>
              <a:ahLst/>
              <a:cxnLst>
                <a:cxn ang="0">
                  <a:pos x="18" y="34"/>
                </a:cxn>
                <a:cxn ang="0">
                  <a:pos x="18" y="34"/>
                </a:cxn>
                <a:cxn ang="0">
                  <a:pos x="18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6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</a:cxnLst>
              <a:rect l="0" t="0" r="r" b="b"/>
              <a:pathLst>
                <a:path w="18" h="48">
                  <a:moveTo>
                    <a:pt x="18" y="34"/>
                  </a:moveTo>
                  <a:lnTo>
                    <a:pt x="18" y="34"/>
                  </a:lnTo>
                  <a:lnTo>
                    <a:pt x="18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" name="Freeform 271"/>
            <p:cNvSpPr/>
            <p:nvPr/>
          </p:nvSpPr>
          <p:spPr bwMode="auto">
            <a:xfrm>
              <a:off x="6205698" y="2462089"/>
              <a:ext cx="188627" cy="523965"/>
            </a:xfrm>
            <a:custGeom>
              <a:avLst/>
              <a:gdLst/>
              <a:ahLst/>
              <a:cxnLst>
                <a:cxn ang="0">
                  <a:pos x="18" y="38"/>
                </a:cxn>
                <a:cxn ang="0">
                  <a:pos x="18" y="38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8"/>
                </a:cxn>
                <a:cxn ang="0">
                  <a:pos x="18" y="38"/>
                </a:cxn>
              </a:cxnLst>
              <a:rect l="0" t="0" r="r" b="b"/>
              <a:pathLst>
                <a:path w="18" h="50">
                  <a:moveTo>
                    <a:pt x="18" y="38"/>
                  </a:moveTo>
                  <a:lnTo>
                    <a:pt x="18" y="38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8"/>
                  </a:lnTo>
                  <a:lnTo>
                    <a:pt x="1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" name="Freeform 272"/>
            <p:cNvSpPr/>
            <p:nvPr/>
          </p:nvSpPr>
          <p:spPr bwMode="auto">
            <a:xfrm>
              <a:off x="6687747" y="2021959"/>
              <a:ext cx="188627" cy="335338"/>
            </a:xfrm>
            <a:custGeom>
              <a:avLst/>
              <a:gdLst/>
              <a:ahLst/>
              <a:cxnLst>
                <a:cxn ang="0">
                  <a:pos x="18" y="24"/>
                </a:cxn>
                <a:cxn ang="0">
                  <a:pos x="18" y="2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</a:cxnLst>
              <a:rect l="0" t="0" r="r" b="b"/>
              <a:pathLst>
                <a:path w="18" h="32">
                  <a:moveTo>
                    <a:pt x="18" y="24"/>
                  </a:moveTo>
                  <a:lnTo>
                    <a:pt x="18" y="2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" name="Freeform 273"/>
            <p:cNvSpPr/>
            <p:nvPr/>
          </p:nvSpPr>
          <p:spPr bwMode="auto">
            <a:xfrm>
              <a:off x="6582952" y="2315381"/>
              <a:ext cx="314379" cy="272462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30" h="26">
                  <a:moveTo>
                    <a:pt x="30" y="0"/>
                  </a:move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" name="Freeform 274"/>
            <p:cNvSpPr/>
            <p:nvPr/>
          </p:nvSpPr>
          <p:spPr bwMode="auto">
            <a:xfrm>
              <a:off x="6499117" y="2524965"/>
              <a:ext cx="398214" cy="293422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38" h="28">
                  <a:moveTo>
                    <a:pt x="38" y="0"/>
                  </a:move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" name="Freeform 275"/>
            <p:cNvSpPr/>
            <p:nvPr/>
          </p:nvSpPr>
          <p:spPr bwMode="auto">
            <a:xfrm>
              <a:off x="6415285" y="2713595"/>
              <a:ext cx="440130" cy="314379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8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28"/>
                </a:cxn>
                <a:cxn ang="0">
                  <a:pos x="12" y="28"/>
                </a:cxn>
                <a:cxn ang="0">
                  <a:pos x="24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</a:cxnLst>
              <a:rect l="0" t="0" r="r" b="b"/>
              <a:pathLst>
                <a:path w="42" h="30">
                  <a:moveTo>
                    <a:pt x="42" y="0"/>
                  </a:move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8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28"/>
                  </a:lnTo>
                  <a:lnTo>
                    <a:pt x="12" y="28"/>
                  </a:lnTo>
                  <a:lnTo>
                    <a:pt x="24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" name="Freeform 276"/>
            <p:cNvSpPr/>
            <p:nvPr/>
          </p:nvSpPr>
          <p:spPr bwMode="auto">
            <a:xfrm>
              <a:off x="7381073" y="1718554"/>
              <a:ext cx="230546" cy="335338"/>
            </a:xfrm>
            <a:custGeom>
              <a:avLst/>
              <a:gdLst/>
              <a:ahLst/>
              <a:cxnLst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32"/>
                </a:cxn>
                <a:cxn ang="0">
                  <a:pos x="6" y="32"/>
                </a:cxn>
              </a:cxnLst>
              <a:rect l="0" t="0" r="r" b="b"/>
              <a:pathLst>
                <a:path w="22" h="32">
                  <a:moveTo>
                    <a:pt x="6" y="32"/>
                  </a:move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32"/>
                  </a:lnTo>
                  <a:lnTo>
                    <a:pt x="6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" name="Freeform 277"/>
            <p:cNvSpPr/>
            <p:nvPr/>
          </p:nvSpPr>
          <p:spPr bwMode="auto">
            <a:xfrm>
              <a:off x="7234363" y="1865265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8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" name="Freeform 278"/>
            <p:cNvSpPr/>
            <p:nvPr/>
          </p:nvSpPr>
          <p:spPr bwMode="auto">
            <a:xfrm>
              <a:off x="7108611" y="2011973"/>
              <a:ext cx="209587" cy="503006"/>
            </a:xfrm>
            <a:custGeom>
              <a:avLst/>
              <a:gdLst/>
              <a:ahLst/>
              <a:cxnLst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0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</a:cxnLst>
              <a:rect l="0" t="0" r="r" b="b"/>
              <a:pathLst>
                <a:path w="20" h="48">
                  <a:moveTo>
                    <a:pt x="4" y="24"/>
                  </a:move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0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" name="Freeform 279"/>
            <p:cNvSpPr/>
            <p:nvPr/>
          </p:nvSpPr>
          <p:spPr bwMode="auto">
            <a:xfrm>
              <a:off x="7024776" y="2179644"/>
              <a:ext cx="188627" cy="523965"/>
            </a:xfrm>
            <a:custGeom>
              <a:avLst/>
              <a:gdLst/>
              <a:ahLst/>
              <a:cxnLst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6"/>
                </a:cxn>
                <a:cxn ang="0">
                  <a:pos x="18" y="36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</a:cxnLst>
              <a:rect l="0" t="0" r="r" b="b"/>
              <a:pathLst>
                <a:path w="18" h="50">
                  <a:moveTo>
                    <a:pt x="14" y="28"/>
                  </a:move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" name="Freeform 280"/>
            <p:cNvSpPr/>
            <p:nvPr/>
          </p:nvSpPr>
          <p:spPr bwMode="auto">
            <a:xfrm>
              <a:off x="7506825" y="1739511"/>
              <a:ext cx="188627" cy="335338"/>
            </a:xfrm>
            <a:custGeom>
              <a:avLst/>
              <a:gdLst/>
              <a:ahLst/>
              <a:cxnLst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</a:cxnLst>
              <a:rect l="0" t="0" r="r" b="b"/>
              <a:pathLst>
                <a:path w="18" h="32">
                  <a:moveTo>
                    <a:pt x="16" y="24"/>
                  </a:move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" name="Freeform 281"/>
            <p:cNvSpPr/>
            <p:nvPr/>
          </p:nvSpPr>
          <p:spPr bwMode="auto">
            <a:xfrm>
              <a:off x="7402033" y="2032933"/>
              <a:ext cx="314379" cy="272462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2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30" h="26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2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" name="Freeform 282"/>
            <p:cNvSpPr/>
            <p:nvPr/>
          </p:nvSpPr>
          <p:spPr bwMode="auto">
            <a:xfrm>
              <a:off x="7318198" y="2242519"/>
              <a:ext cx="398214" cy="293422"/>
            </a:xfrm>
            <a:custGeom>
              <a:avLst/>
              <a:gdLst/>
              <a:ahLst/>
              <a:cxnLst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34" y="14"/>
                </a:cxn>
                <a:cxn ang="0">
                  <a:pos x="34" y="14"/>
                </a:cxn>
              </a:cxnLst>
              <a:rect l="0" t="0" r="r" b="b"/>
              <a:pathLst>
                <a:path w="38" h="28">
                  <a:moveTo>
                    <a:pt x="34" y="14"/>
                  </a:move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34" y="14"/>
                  </a:lnTo>
                  <a:lnTo>
                    <a:pt x="3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" name="Freeform 283"/>
            <p:cNvSpPr/>
            <p:nvPr/>
          </p:nvSpPr>
          <p:spPr bwMode="auto">
            <a:xfrm>
              <a:off x="7234363" y="2431147"/>
              <a:ext cx="440130" cy="293422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6" y="28"/>
                </a:cxn>
                <a:cxn ang="0">
                  <a:pos x="14" y="28"/>
                </a:cxn>
                <a:cxn ang="0">
                  <a:pos x="26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0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42" h="28">
                  <a:moveTo>
                    <a:pt x="6" y="16"/>
                  </a:moveTo>
                  <a:lnTo>
                    <a:pt x="6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14" y="28"/>
                  </a:lnTo>
                  <a:lnTo>
                    <a:pt x="26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sp>
        <p:nvSpPr>
          <p:cNvPr id="60" name="文本占位符 59"/>
          <p:cNvSpPr>
            <a:spLocks noGrp="1"/>
          </p:cNvSpPr>
          <p:nvPr>
            <p:ph type="body" sz="quarter" idx="10" hasCustomPrompt="1"/>
          </p:nvPr>
        </p:nvSpPr>
        <p:spPr>
          <a:xfrm>
            <a:off x="3324446" y="2271792"/>
            <a:ext cx="5568950" cy="1877437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8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简约清新</a:t>
            </a:r>
            <a:endParaRPr lang="zh-CN" altLang="en-US" dirty="0"/>
          </a:p>
          <a:p>
            <a:pPr lvl="0"/>
            <a:r>
              <a:rPr lang="zh-CN" altLang="en-US" dirty="0"/>
              <a:t>商务报告</a:t>
            </a:r>
            <a:endParaRPr lang="zh-CN" altLang="en-US" dirty="0"/>
          </a:p>
        </p:txBody>
      </p:sp>
      <p:sp>
        <p:nvSpPr>
          <p:cNvPr id="61" name="文本占位符 59"/>
          <p:cNvSpPr>
            <a:spLocks noGrp="1"/>
          </p:cNvSpPr>
          <p:nvPr>
            <p:ph type="body" sz="quarter" idx="11" hasCustomPrompt="1"/>
          </p:nvPr>
        </p:nvSpPr>
        <p:spPr>
          <a:xfrm>
            <a:off x="3324446" y="4150338"/>
            <a:ext cx="5568950" cy="33855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PRESENTED BY OfficePLUS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2701214"/>
            <a:ext cx="12192000" cy="41567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65" b="1" dirty="0">
              <a:solidFill>
                <a:srgbClr val="F9F5EE"/>
              </a:solidFill>
              <a:latin typeface="Century Gothic"/>
              <a:ea typeface="微软雅黑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4049791" y="1"/>
            <a:ext cx="4092419" cy="6937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22272C"/>
              </a:solidFill>
            </a:endParaRPr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4049791" y="1"/>
            <a:ext cx="4092419" cy="6937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3200" b="1">
                <a:solidFill>
                  <a:schemeClr val="tx2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/>
              <a:t>点击输入标题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049791" y="1"/>
            <a:ext cx="4092419" cy="6937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22272C"/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4049791" y="1"/>
            <a:ext cx="4092419" cy="6937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3200" b="1">
                <a:solidFill>
                  <a:schemeClr val="tx2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/>
              <a:t>点击输入标题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charset="0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6535053" y="0"/>
            <a:ext cx="5656948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6535053" y="741784"/>
            <a:ext cx="5656948" cy="89573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6535053" y="773869"/>
            <a:ext cx="5656948" cy="73409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44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  <p:grpSp>
        <p:nvGrpSpPr>
          <p:cNvPr id="428" name="组 11"/>
          <p:cNvGrpSpPr/>
          <p:nvPr userDrawn="1"/>
        </p:nvGrpSpPr>
        <p:grpSpPr>
          <a:xfrm>
            <a:off x="747404" y="773869"/>
            <a:ext cx="5066176" cy="6096520"/>
            <a:chOff x="3036888" y="576263"/>
            <a:chExt cx="1514475" cy="1612900"/>
          </a:xfrm>
          <a:solidFill>
            <a:schemeClr val="tx1"/>
          </a:solidFill>
        </p:grpSpPr>
        <p:sp>
          <p:nvSpPr>
            <p:cNvPr id="429" name="Freeform 50"/>
            <p:cNvSpPr/>
            <p:nvPr/>
          </p:nvSpPr>
          <p:spPr bwMode="auto">
            <a:xfrm>
              <a:off x="3211513" y="639763"/>
              <a:ext cx="1171575" cy="1549400"/>
            </a:xfrm>
            <a:custGeom>
              <a:avLst/>
              <a:gdLst/>
              <a:ahLst/>
              <a:cxnLst>
                <a:cxn ang="0">
                  <a:pos x="738" y="526"/>
                </a:cxn>
                <a:cxn ang="0">
                  <a:pos x="428" y="646"/>
                </a:cxn>
                <a:cxn ang="0">
                  <a:pos x="416" y="510"/>
                </a:cxn>
                <a:cxn ang="0">
                  <a:pos x="652" y="354"/>
                </a:cxn>
                <a:cxn ang="0">
                  <a:pos x="410" y="460"/>
                </a:cxn>
                <a:cxn ang="0">
                  <a:pos x="396" y="300"/>
                </a:cxn>
                <a:cxn ang="0">
                  <a:pos x="536" y="156"/>
                </a:cxn>
                <a:cxn ang="0">
                  <a:pos x="394" y="272"/>
                </a:cxn>
                <a:cxn ang="0">
                  <a:pos x="368" y="0"/>
                </a:cxn>
                <a:cxn ang="0">
                  <a:pos x="344" y="270"/>
                </a:cxn>
                <a:cxn ang="0">
                  <a:pos x="202" y="156"/>
                </a:cxn>
                <a:cxn ang="0">
                  <a:pos x="342" y="300"/>
                </a:cxn>
                <a:cxn ang="0">
                  <a:pos x="326" y="460"/>
                </a:cxn>
                <a:cxn ang="0">
                  <a:pos x="86" y="354"/>
                </a:cxn>
                <a:cxn ang="0">
                  <a:pos x="322" y="508"/>
                </a:cxn>
                <a:cxn ang="0">
                  <a:pos x="310" y="646"/>
                </a:cxn>
                <a:cxn ang="0">
                  <a:pos x="0" y="526"/>
                </a:cxn>
                <a:cxn ang="0">
                  <a:pos x="300" y="742"/>
                </a:cxn>
                <a:cxn ang="0">
                  <a:pos x="278" y="976"/>
                </a:cxn>
                <a:cxn ang="0">
                  <a:pos x="458" y="976"/>
                </a:cxn>
                <a:cxn ang="0">
                  <a:pos x="436" y="744"/>
                </a:cxn>
                <a:cxn ang="0">
                  <a:pos x="738" y="526"/>
                </a:cxn>
              </a:cxnLst>
              <a:rect l="0" t="0" r="r" b="b"/>
              <a:pathLst>
                <a:path w="738" h="976">
                  <a:moveTo>
                    <a:pt x="738" y="526"/>
                  </a:moveTo>
                  <a:lnTo>
                    <a:pt x="428" y="646"/>
                  </a:lnTo>
                  <a:lnTo>
                    <a:pt x="416" y="510"/>
                  </a:lnTo>
                  <a:lnTo>
                    <a:pt x="652" y="354"/>
                  </a:lnTo>
                  <a:lnTo>
                    <a:pt x="410" y="460"/>
                  </a:lnTo>
                  <a:lnTo>
                    <a:pt x="396" y="300"/>
                  </a:lnTo>
                  <a:lnTo>
                    <a:pt x="536" y="156"/>
                  </a:lnTo>
                  <a:lnTo>
                    <a:pt x="394" y="272"/>
                  </a:lnTo>
                  <a:lnTo>
                    <a:pt x="368" y="0"/>
                  </a:lnTo>
                  <a:lnTo>
                    <a:pt x="344" y="270"/>
                  </a:lnTo>
                  <a:lnTo>
                    <a:pt x="202" y="156"/>
                  </a:lnTo>
                  <a:lnTo>
                    <a:pt x="342" y="300"/>
                  </a:lnTo>
                  <a:lnTo>
                    <a:pt x="326" y="460"/>
                  </a:lnTo>
                  <a:lnTo>
                    <a:pt x="86" y="354"/>
                  </a:lnTo>
                  <a:lnTo>
                    <a:pt x="322" y="508"/>
                  </a:lnTo>
                  <a:lnTo>
                    <a:pt x="310" y="646"/>
                  </a:lnTo>
                  <a:lnTo>
                    <a:pt x="0" y="526"/>
                  </a:lnTo>
                  <a:lnTo>
                    <a:pt x="300" y="742"/>
                  </a:lnTo>
                  <a:lnTo>
                    <a:pt x="278" y="976"/>
                  </a:lnTo>
                  <a:lnTo>
                    <a:pt x="458" y="976"/>
                  </a:lnTo>
                  <a:lnTo>
                    <a:pt x="436" y="744"/>
                  </a:lnTo>
                  <a:lnTo>
                    <a:pt x="738" y="5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0" name="Freeform 51"/>
            <p:cNvSpPr/>
            <p:nvPr/>
          </p:nvSpPr>
          <p:spPr bwMode="auto">
            <a:xfrm>
              <a:off x="3262313" y="1776413"/>
              <a:ext cx="63500" cy="47625"/>
            </a:xfrm>
            <a:custGeom>
              <a:avLst/>
              <a:gdLst/>
              <a:ahLst/>
              <a:cxnLst>
                <a:cxn ang="0">
                  <a:pos x="22" y="30"/>
                </a:cxn>
                <a:cxn ang="0">
                  <a:pos x="22" y="30"/>
                </a:cxn>
                <a:cxn ang="0">
                  <a:pos x="34" y="28"/>
                </a:cxn>
                <a:cxn ang="0">
                  <a:pos x="34" y="28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0"/>
                </a:cxn>
                <a:cxn ang="0">
                  <a:pos x="40" y="0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28"/>
                </a:cxn>
                <a:cxn ang="0">
                  <a:pos x="22" y="30"/>
                </a:cxn>
                <a:cxn ang="0">
                  <a:pos x="22" y="30"/>
                </a:cxn>
              </a:cxnLst>
              <a:rect l="0" t="0" r="r" b="b"/>
              <a:pathLst>
                <a:path w="40" h="30">
                  <a:moveTo>
                    <a:pt x="22" y="30"/>
                  </a:moveTo>
                  <a:lnTo>
                    <a:pt x="22" y="30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28"/>
                  </a:lnTo>
                  <a:lnTo>
                    <a:pt x="22" y="30"/>
                  </a:lnTo>
                  <a:lnTo>
                    <a:pt x="2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1" name="Freeform 52"/>
            <p:cNvSpPr/>
            <p:nvPr/>
          </p:nvSpPr>
          <p:spPr bwMode="auto">
            <a:xfrm>
              <a:off x="3325813" y="1744663"/>
              <a:ext cx="44450" cy="762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0" y="12"/>
                </a:cxn>
                <a:cxn ang="0">
                  <a:pos x="8" y="14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12" y="48"/>
                </a:cxn>
                <a:cxn ang="0">
                  <a:pos x="18" y="46"/>
                </a:cxn>
                <a:cxn ang="0">
                  <a:pos x="20" y="44"/>
                </a:cxn>
                <a:cxn ang="0">
                  <a:pos x="20" y="44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4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28" h="48">
                  <a:moveTo>
                    <a:pt x="28" y="0"/>
                  </a:moveTo>
                  <a:lnTo>
                    <a:pt x="28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0" y="12"/>
                  </a:lnTo>
                  <a:lnTo>
                    <a:pt x="8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2" y="48"/>
                  </a:lnTo>
                  <a:lnTo>
                    <a:pt x="18" y="46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4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2" name="Freeform 53"/>
            <p:cNvSpPr/>
            <p:nvPr/>
          </p:nvSpPr>
          <p:spPr bwMode="auto">
            <a:xfrm>
              <a:off x="3370263" y="1712913"/>
              <a:ext cx="41275" cy="101600"/>
            </a:xfrm>
            <a:custGeom>
              <a:avLst/>
              <a:gdLst/>
              <a:ahLst/>
              <a:cxnLst>
                <a:cxn ang="0">
                  <a:pos x="20" y="34"/>
                </a:cxn>
                <a:cxn ang="0">
                  <a:pos x="20" y="34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6" y="16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10" y="60"/>
                </a:cxn>
                <a:cxn ang="0">
                  <a:pos x="16" y="56"/>
                </a:cxn>
                <a:cxn ang="0">
                  <a:pos x="18" y="52"/>
                </a:cxn>
                <a:cxn ang="0">
                  <a:pos x="18" y="52"/>
                </a:cxn>
                <a:cxn ang="0">
                  <a:pos x="20" y="34"/>
                </a:cxn>
                <a:cxn ang="0">
                  <a:pos x="20" y="34"/>
                </a:cxn>
              </a:cxnLst>
              <a:rect l="0" t="0" r="r" b="b"/>
              <a:pathLst>
                <a:path w="26" h="64">
                  <a:moveTo>
                    <a:pt x="20" y="34"/>
                  </a:moveTo>
                  <a:lnTo>
                    <a:pt x="20" y="34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6" y="16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10" y="60"/>
                  </a:lnTo>
                  <a:lnTo>
                    <a:pt x="16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0" y="34"/>
                  </a:lnTo>
                  <a:lnTo>
                    <a:pt x="2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3" name="Freeform 54"/>
            <p:cNvSpPr/>
            <p:nvPr/>
          </p:nvSpPr>
          <p:spPr bwMode="auto">
            <a:xfrm>
              <a:off x="3408363" y="1687513"/>
              <a:ext cx="44450" cy="1047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8" y="18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8" y="60"/>
                </a:cxn>
                <a:cxn ang="0">
                  <a:pos x="14" y="52"/>
                </a:cxn>
                <a:cxn ang="0">
                  <a:pos x="20" y="46"/>
                </a:cxn>
                <a:cxn ang="0">
                  <a:pos x="24" y="36"/>
                </a:cxn>
                <a:cxn ang="0">
                  <a:pos x="26" y="28"/>
                </a:cxn>
                <a:cxn ang="0">
                  <a:pos x="28" y="18"/>
                </a:cxn>
                <a:cxn ang="0">
                  <a:pos x="28" y="10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28" h="66">
                  <a:moveTo>
                    <a:pt x="10" y="12"/>
                  </a:moveTo>
                  <a:lnTo>
                    <a:pt x="10" y="12"/>
                  </a:lnTo>
                  <a:lnTo>
                    <a:pt x="8" y="18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8" y="60"/>
                  </a:lnTo>
                  <a:lnTo>
                    <a:pt x="14" y="52"/>
                  </a:lnTo>
                  <a:lnTo>
                    <a:pt x="20" y="46"/>
                  </a:lnTo>
                  <a:lnTo>
                    <a:pt x="24" y="36"/>
                  </a:lnTo>
                  <a:lnTo>
                    <a:pt x="26" y="28"/>
                  </a:lnTo>
                  <a:lnTo>
                    <a:pt x="28" y="18"/>
                  </a:lnTo>
                  <a:lnTo>
                    <a:pt x="28" y="1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4" name="Freeform 55"/>
            <p:cNvSpPr/>
            <p:nvPr/>
          </p:nvSpPr>
          <p:spPr bwMode="auto">
            <a:xfrm>
              <a:off x="3255963" y="1763713"/>
              <a:ext cx="63500" cy="508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4" y="2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40" h="32">
                  <a:moveTo>
                    <a:pt x="14" y="0"/>
                  </a:move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4" y="2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5" name="Freeform 56"/>
            <p:cNvSpPr/>
            <p:nvPr/>
          </p:nvSpPr>
          <p:spPr bwMode="auto">
            <a:xfrm>
              <a:off x="3275013" y="1725613"/>
              <a:ext cx="85725" cy="31750"/>
            </a:xfrm>
            <a:custGeom>
              <a:avLst/>
              <a:gdLst/>
              <a:ahLst/>
              <a:cxnLst>
                <a:cxn ang="0">
                  <a:pos x="54" y="4"/>
                </a:cxn>
                <a:cxn ang="0">
                  <a:pos x="54" y="4"/>
                </a:cxn>
                <a:cxn ang="0">
                  <a:pos x="50" y="4"/>
                </a:cxn>
                <a:cxn ang="0">
                  <a:pos x="44" y="4"/>
                </a:cxn>
                <a:cxn ang="0">
                  <a:pos x="44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6" y="20"/>
                </a:cxn>
                <a:cxn ang="0">
                  <a:pos x="38" y="18"/>
                </a:cxn>
                <a:cxn ang="0">
                  <a:pos x="42" y="14"/>
                </a:cxn>
                <a:cxn ang="0">
                  <a:pos x="42" y="14"/>
                </a:cxn>
                <a:cxn ang="0">
                  <a:pos x="54" y="4"/>
                </a:cxn>
                <a:cxn ang="0">
                  <a:pos x="54" y="4"/>
                </a:cxn>
              </a:cxnLst>
              <a:rect l="0" t="0" r="r" b="b"/>
              <a:pathLst>
                <a:path w="54" h="20">
                  <a:moveTo>
                    <a:pt x="54" y="4"/>
                  </a:moveTo>
                  <a:lnTo>
                    <a:pt x="54" y="4"/>
                  </a:lnTo>
                  <a:lnTo>
                    <a:pt x="5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6" y="20"/>
                  </a:lnTo>
                  <a:lnTo>
                    <a:pt x="38" y="18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54" y="4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6" name="Freeform 57"/>
            <p:cNvSpPr/>
            <p:nvPr/>
          </p:nvSpPr>
          <p:spPr bwMode="auto">
            <a:xfrm>
              <a:off x="3294063" y="1690688"/>
              <a:ext cx="10795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0" y="20"/>
                </a:cxn>
                <a:cxn ang="0">
                  <a:pos x="40" y="20"/>
                </a:cxn>
                <a:cxn ang="0">
                  <a:pos x="46" y="20"/>
                </a:cxn>
                <a:cxn ang="0">
                  <a:pos x="52" y="18"/>
                </a:cxn>
                <a:cxn ang="0">
                  <a:pos x="52" y="18"/>
                </a:cxn>
                <a:cxn ang="0">
                  <a:pos x="68" y="6"/>
                </a:cxn>
                <a:cxn ang="0">
                  <a:pos x="68" y="6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8" h="20">
                  <a:moveTo>
                    <a:pt x="0" y="14"/>
                  </a:moveTo>
                  <a:lnTo>
                    <a:pt x="0" y="14"/>
                  </a:lnTo>
                  <a:lnTo>
                    <a:pt x="40" y="20"/>
                  </a:lnTo>
                  <a:lnTo>
                    <a:pt x="40" y="20"/>
                  </a:lnTo>
                  <a:lnTo>
                    <a:pt x="46" y="20"/>
                  </a:lnTo>
                  <a:lnTo>
                    <a:pt x="52" y="18"/>
                  </a:lnTo>
                  <a:lnTo>
                    <a:pt x="52" y="1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7" name="Freeform 58"/>
            <p:cNvSpPr/>
            <p:nvPr/>
          </p:nvSpPr>
          <p:spPr bwMode="auto">
            <a:xfrm>
              <a:off x="3322638" y="1658938"/>
              <a:ext cx="11430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4" y="18"/>
                </a:cxn>
                <a:cxn ang="0">
                  <a:pos x="44" y="18"/>
                </a:cxn>
                <a:cxn ang="0">
                  <a:pos x="50" y="20"/>
                </a:cxn>
                <a:cxn ang="0">
                  <a:pos x="56" y="20"/>
                </a:cxn>
                <a:cxn ang="0">
                  <a:pos x="56" y="20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64" y="4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0"/>
                </a:cxn>
                <a:cxn ang="0">
                  <a:pos x="26" y="2"/>
                </a:cxn>
                <a:cxn ang="0">
                  <a:pos x="18" y="4"/>
                </a:cxn>
                <a:cxn ang="0">
                  <a:pos x="8" y="8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72" h="20">
                  <a:moveTo>
                    <a:pt x="0" y="14"/>
                  </a:moveTo>
                  <a:lnTo>
                    <a:pt x="0" y="14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50" y="20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64" y="4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0"/>
                  </a:lnTo>
                  <a:lnTo>
                    <a:pt x="26" y="2"/>
                  </a:lnTo>
                  <a:lnTo>
                    <a:pt x="18" y="4"/>
                  </a:lnTo>
                  <a:lnTo>
                    <a:pt x="8" y="8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8" name="Freeform 59"/>
            <p:cNvSpPr/>
            <p:nvPr/>
          </p:nvSpPr>
          <p:spPr bwMode="auto">
            <a:xfrm>
              <a:off x="3036888" y="1573213"/>
              <a:ext cx="79375" cy="381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50" y="0"/>
                </a:cxn>
                <a:cxn ang="0">
                  <a:pos x="50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50" h="24">
                  <a:moveTo>
                    <a:pt x="0" y="6"/>
                  </a:moveTo>
                  <a:lnTo>
                    <a:pt x="0" y="6"/>
                  </a:lnTo>
                  <a:lnTo>
                    <a:pt x="10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9" name="Freeform 60"/>
            <p:cNvSpPr/>
            <p:nvPr/>
          </p:nvSpPr>
          <p:spPr bwMode="auto">
            <a:xfrm>
              <a:off x="3094038" y="1566863"/>
              <a:ext cx="76200" cy="571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46" y="6"/>
                </a:cxn>
                <a:cxn ang="0">
                  <a:pos x="48" y="0"/>
                </a:cxn>
                <a:cxn ang="0">
                  <a:pos x="48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8" y="2"/>
                </a:cxn>
                <a:cxn ang="0">
                  <a:pos x="24" y="4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34"/>
                </a:cxn>
                <a:cxn ang="0">
                  <a:pos x="16" y="36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8" y="24"/>
                </a:cxn>
                <a:cxn ang="0">
                  <a:pos x="28" y="24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8" h="36">
                  <a:moveTo>
                    <a:pt x="42" y="8"/>
                  </a:moveTo>
                  <a:lnTo>
                    <a:pt x="42" y="8"/>
                  </a:lnTo>
                  <a:lnTo>
                    <a:pt x="46" y="6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8" y="2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34"/>
                  </a:lnTo>
                  <a:lnTo>
                    <a:pt x="16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0" name="Freeform 61"/>
            <p:cNvSpPr/>
            <p:nvPr/>
          </p:nvSpPr>
          <p:spPr bwMode="auto">
            <a:xfrm>
              <a:off x="3135313" y="1563688"/>
              <a:ext cx="85725" cy="66675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30" y="4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2" y="42"/>
                </a:cxn>
                <a:cxn ang="0">
                  <a:pos x="18" y="42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54" h="42">
                  <a:moveTo>
                    <a:pt x="54" y="0"/>
                  </a:moveTo>
                  <a:lnTo>
                    <a:pt x="54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30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2" y="42"/>
                  </a:lnTo>
                  <a:lnTo>
                    <a:pt x="18" y="42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1" name="Freeform 62"/>
            <p:cNvSpPr/>
            <p:nvPr/>
          </p:nvSpPr>
          <p:spPr bwMode="auto">
            <a:xfrm>
              <a:off x="3179763" y="1557338"/>
              <a:ext cx="85725" cy="73025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10" y="44"/>
                </a:cxn>
                <a:cxn ang="0">
                  <a:pos x="18" y="42"/>
                </a:cxn>
                <a:cxn ang="0">
                  <a:pos x="28" y="36"/>
                </a:cxn>
                <a:cxn ang="0">
                  <a:pos x="36" y="32"/>
                </a:cxn>
                <a:cxn ang="0">
                  <a:pos x="42" y="26"/>
                </a:cxn>
                <a:cxn ang="0">
                  <a:pos x="48" y="18"/>
                </a:cxn>
                <a:cxn ang="0">
                  <a:pos x="52" y="10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54" h="46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10" y="44"/>
                  </a:lnTo>
                  <a:lnTo>
                    <a:pt x="18" y="42"/>
                  </a:lnTo>
                  <a:lnTo>
                    <a:pt x="28" y="36"/>
                  </a:lnTo>
                  <a:lnTo>
                    <a:pt x="36" y="32"/>
                  </a:lnTo>
                  <a:lnTo>
                    <a:pt x="42" y="26"/>
                  </a:lnTo>
                  <a:lnTo>
                    <a:pt x="48" y="18"/>
                  </a:lnTo>
                  <a:lnTo>
                    <a:pt x="52" y="1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2" name="Freeform 63"/>
            <p:cNvSpPr/>
            <p:nvPr/>
          </p:nvSpPr>
          <p:spPr bwMode="auto">
            <a:xfrm>
              <a:off x="3036888" y="1535113"/>
              <a:ext cx="76200" cy="38100"/>
            </a:xfrm>
            <a:custGeom>
              <a:avLst/>
              <a:gdLst/>
              <a:ahLst/>
              <a:cxnLst>
                <a:cxn ang="0">
                  <a:pos x="28" y="2"/>
                </a:cxn>
                <a:cxn ang="0">
                  <a:pos x="28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18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28" y="2"/>
                </a:cxn>
                <a:cxn ang="0">
                  <a:pos x="28" y="2"/>
                </a:cxn>
              </a:cxnLst>
              <a:rect l="0" t="0" r="r" b="b"/>
              <a:pathLst>
                <a:path w="48" h="24">
                  <a:moveTo>
                    <a:pt x="28" y="2"/>
                  </a:moveTo>
                  <a:lnTo>
                    <a:pt x="28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18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28" y="2"/>
                  </a:lnTo>
                  <a:lnTo>
                    <a:pt x="2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3" name="Freeform 64"/>
            <p:cNvSpPr/>
            <p:nvPr/>
          </p:nvSpPr>
          <p:spPr bwMode="auto">
            <a:xfrm>
              <a:off x="3084513" y="1512888"/>
              <a:ext cx="82550" cy="47625"/>
            </a:xfrm>
            <a:custGeom>
              <a:avLst/>
              <a:gdLst/>
              <a:ahLst/>
              <a:cxnLst>
                <a:cxn ang="0">
                  <a:pos x="38" y="28"/>
                </a:cxn>
                <a:cxn ang="0">
                  <a:pos x="38" y="28"/>
                </a:cxn>
                <a:cxn ang="0">
                  <a:pos x="52" y="26"/>
                </a:cxn>
                <a:cxn ang="0">
                  <a:pos x="52" y="26"/>
                </a:cxn>
                <a:cxn ang="0">
                  <a:pos x="48" y="22"/>
                </a:cxn>
                <a:cxn ang="0">
                  <a:pos x="44" y="20"/>
                </a:cxn>
                <a:cxn ang="0">
                  <a:pos x="44" y="2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8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30"/>
                </a:cxn>
                <a:cxn ang="0">
                  <a:pos x="32" y="30"/>
                </a:cxn>
                <a:cxn ang="0">
                  <a:pos x="38" y="28"/>
                </a:cxn>
                <a:cxn ang="0">
                  <a:pos x="38" y="28"/>
                </a:cxn>
              </a:cxnLst>
              <a:rect l="0" t="0" r="r" b="b"/>
              <a:pathLst>
                <a:path w="52" h="30">
                  <a:moveTo>
                    <a:pt x="38" y="28"/>
                  </a:moveTo>
                  <a:lnTo>
                    <a:pt x="38" y="28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48" y="22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8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30"/>
                  </a:lnTo>
                  <a:lnTo>
                    <a:pt x="32" y="30"/>
                  </a:lnTo>
                  <a:lnTo>
                    <a:pt x="38" y="28"/>
                  </a:lnTo>
                  <a:lnTo>
                    <a:pt x="3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4" name="Freeform 65"/>
            <p:cNvSpPr/>
            <p:nvPr/>
          </p:nvSpPr>
          <p:spPr bwMode="auto">
            <a:xfrm>
              <a:off x="3119438" y="1493838"/>
              <a:ext cx="101600" cy="57150"/>
            </a:xfrm>
            <a:custGeom>
              <a:avLst/>
              <a:gdLst/>
              <a:ahLst/>
              <a:cxnLst>
                <a:cxn ang="0">
                  <a:pos x="44" y="36"/>
                </a:cxn>
                <a:cxn ang="0">
                  <a:pos x="44" y="36"/>
                </a:cxn>
                <a:cxn ang="0">
                  <a:pos x="64" y="32"/>
                </a:cxn>
                <a:cxn ang="0">
                  <a:pos x="64" y="32"/>
                </a:cxn>
                <a:cxn ang="0">
                  <a:pos x="36" y="12"/>
                </a:cxn>
                <a:cxn ang="0">
                  <a:pos x="36" y="12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34" y="32"/>
                </a:cxn>
                <a:cxn ang="0">
                  <a:pos x="34" y="32"/>
                </a:cxn>
                <a:cxn ang="0">
                  <a:pos x="38" y="36"/>
                </a:cxn>
                <a:cxn ang="0">
                  <a:pos x="44" y="36"/>
                </a:cxn>
                <a:cxn ang="0">
                  <a:pos x="44" y="36"/>
                </a:cxn>
              </a:cxnLst>
              <a:rect l="0" t="0" r="r" b="b"/>
              <a:pathLst>
                <a:path w="64" h="36">
                  <a:moveTo>
                    <a:pt x="44" y="36"/>
                  </a:moveTo>
                  <a:lnTo>
                    <a:pt x="44" y="36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34" y="32"/>
                  </a:lnTo>
                  <a:lnTo>
                    <a:pt x="34" y="32"/>
                  </a:lnTo>
                  <a:lnTo>
                    <a:pt x="38" y="36"/>
                  </a:lnTo>
                  <a:lnTo>
                    <a:pt x="44" y="36"/>
                  </a:lnTo>
                  <a:lnTo>
                    <a:pt x="44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5" name="Freeform 66"/>
            <p:cNvSpPr/>
            <p:nvPr/>
          </p:nvSpPr>
          <p:spPr bwMode="auto">
            <a:xfrm>
              <a:off x="3160713" y="1490663"/>
              <a:ext cx="104775" cy="53975"/>
            </a:xfrm>
            <a:custGeom>
              <a:avLst/>
              <a:gdLst/>
              <a:ahLst/>
              <a:cxnLst>
                <a:cxn ang="0">
                  <a:pos x="66" y="30"/>
                </a:cxn>
                <a:cxn ang="0">
                  <a:pos x="66" y="30"/>
                </a:cxn>
                <a:cxn ang="0">
                  <a:pos x="60" y="22"/>
                </a:cxn>
                <a:cxn ang="0">
                  <a:pos x="54" y="16"/>
                </a:cxn>
                <a:cxn ang="0">
                  <a:pos x="46" y="10"/>
                </a:cxn>
                <a:cxn ang="0">
                  <a:pos x="38" y="6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30"/>
                </a:cxn>
                <a:cxn ang="0">
                  <a:pos x="46" y="34"/>
                </a:cxn>
                <a:cxn ang="0">
                  <a:pos x="46" y="34"/>
                </a:cxn>
                <a:cxn ang="0">
                  <a:pos x="66" y="30"/>
                </a:cxn>
                <a:cxn ang="0">
                  <a:pos x="66" y="30"/>
                </a:cxn>
              </a:cxnLst>
              <a:rect l="0" t="0" r="r" b="b"/>
              <a:pathLst>
                <a:path w="66" h="34">
                  <a:moveTo>
                    <a:pt x="66" y="30"/>
                  </a:moveTo>
                  <a:lnTo>
                    <a:pt x="66" y="30"/>
                  </a:lnTo>
                  <a:lnTo>
                    <a:pt x="60" y="22"/>
                  </a:lnTo>
                  <a:lnTo>
                    <a:pt x="54" y="16"/>
                  </a:lnTo>
                  <a:lnTo>
                    <a:pt x="46" y="10"/>
                  </a:lnTo>
                  <a:lnTo>
                    <a:pt x="38" y="6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30"/>
                  </a:lnTo>
                  <a:lnTo>
                    <a:pt x="46" y="34"/>
                  </a:lnTo>
                  <a:lnTo>
                    <a:pt x="46" y="34"/>
                  </a:lnTo>
                  <a:lnTo>
                    <a:pt x="66" y="30"/>
                  </a:lnTo>
                  <a:lnTo>
                    <a:pt x="6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6" name="Freeform 67"/>
            <p:cNvSpPr/>
            <p:nvPr/>
          </p:nvSpPr>
          <p:spPr bwMode="auto">
            <a:xfrm>
              <a:off x="3268663" y="1338263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7" name="Freeform 68"/>
            <p:cNvSpPr/>
            <p:nvPr/>
          </p:nvSpPr>
          <p:spPr bwMode="auto">
            <a:xfrm>
              <a:off x="3297238" y="1360488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8" name="Freeform 69"/>
            <p:cNvSpPr/>
            <p:nvPr/>
          </p:nvSpPr>
          <p:spPr bwMode="auto">
            <a:xfrm>
              <a:off x="3316288" y="1382713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9" name="Freeform 70"/>
            <p:cNvSpPr/>
            <p:nvPr/>
          </p:nvSpPr>
          <p:spPr bwMode="auto">
            <a:xfrm>
              <a:off x="3328988" y="1408113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8"/>
                </a:cxn>
                <a:cxn ang="0">
                  <a:pos x="0" y="38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0" name="Freeform 71"/>
            <p:cNvSpPr/>
            <p:nvPr/>
          </p:nvSpPr>
          <p:spPr bwMode="auto">
            <a:xfrm>
              <a:off x="3255963" y="1341438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1" name="Freeform 72"/>
            <p:cNvSpPr/>
            <p:nvPr/>
          </p:nvSpPr>
          <p:spPr bwMode="auto">
            <a:xfrm>
              <a:off x="3252788" y="13858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4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4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2" name="Freeform 73"/>
            <p:cNvSpPr/>
            <p:nvPr/>
          </p:nvSpPr>
          <p:spPr bwMode="auto">
            <a:xfrm>
              <a:off x="3252788" y="14176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3" name="Freeform 74"/>
            <p:cNvSpPr/>
            <p:nvPr/>
          </p:nvSpPr>
          <p:spPr bwMode="auto">
            <a:xfrm>
              <a:off x="3259138" y="1446213"/>
              <a:ext cx="66675" cy="47625"/>
            </a:xfrm>
            <a:custGeom>
              <a:avLst/>
              <a:gdLst/>
              <a:ahLst/>
              <a:cxnLst>
                <a:cxn ang="0">
                  <a:pos x="42" y="30"/>
                </a:cxn>
                <a:cxn ang="0">
                  <a:pos x="42" y="30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30"/>
                </a:cxn>
                <a:cxn ang="0">
                  <a:pos x="42" y="30"/>
                </a:cxn>
              </a:cxnLst>
              <a:rect l="0" t="0" r="r" b="b"/>
              <a:pathLst>
                <a:path w="42" h="30">
                  <a:moveTo>
                    <a:pt x="42" y="30"/>
                  </a:moveTo>
                  <a:lnTo>
                    <a:pt x="42" y="30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30"/>
                  </a:lnTo>
                  <a:lnTo>
                    <a:pt x="4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4" name="Freeform 75"/>
            <p:cNvSpPr/>
            <p:nvPr/>
          </p:nvSpPr>
          <p:spPr bwMode="auto">
            <a:xfrm>
              <a:off x="3132138" y="130333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5" name="Freeform 76"/>
            <p:cNvSpPr/>
            <p:nvPr/>
          </p:nvSpPr>
          <p:spPr bwMode="auto">
            <a:xfrm>
              <a:off x="3160713" y="1325563"/>
              <a:ext cx="28575" cy="63500"/>
            </a:xfrm>
            <a:custGeom>
              <a:avLst/>
              <a:gdLst/>
              <a:ahLst/>
              <a:cxnLst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</a:cxnLst>
              <a:rect l="0" t="0" r="r" b="b"/>
              <a:pathLst>
                <a:path w="18" h="40">
                  <a:moveTo>
                    <a:pt x="4" y="30"/>
                  </a:move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6" name="Freeform 77"/>
            <p:cNvSpPr/>
            <p:nvPr/>
          </p:nvSpPr>
          <p:spPr bwMode="auto">
            <a:xfrm>
              <a:off x="3179763" y="1347788"/>
              <a:ext cx="28575" cy="76200"/>
            </a:xfrm>
            <a:custGeom>
              <a:avLst/>
              <a:gdLst/>
              <a:ahLst/>
              <a:cxnLst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</a:cxnLst>
              <a:rect l="0" t="0" r="r" b="b"/>
              <a:pathLst>
                <a:path w="18" h="48">
                  <a:moveTo>
                    <a:pt x="0" y="34"/>
                  </a:move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7" name="Freeform 78"/>
            <p:cNvSpPr/>
            <p:nvPr/>
          </p:nvSpPr>
          <p:spPr bwMode="auto">
            <a:xfrm>
              <a:off x="3192463" y="1373188"/>
              <a:ext cx="28575" cy="793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18" h="50">
                  <a:moveTo>
                    <a:pt x="14" y="0"/>
                  </a:move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8" name="Freeform 79"/>
            <p:cNvSpPr/>
            <p:nvPr/>
          </p:nvSpPr>
          <p:spPr bwMode="auto">
            <a:xfrm>
              <a:off x="3119438" y="1306513"/>
              <a:ext cx="28575" cy="50800"/>
            </a:xfrm>
            <a:custGeom>
              <a:avLst/>
              <a:gdLst/>
              <a:ahLst/>
              <a:cxnLst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</a:cxnLst>
              <a:rect l="0" t="0" r="r" b="b"/>
              <a:pathLst>
                <a:path w="18" h="32">
                  <a:moveTo>
                    <a:pt x="18" y="32"/>
                  </a:move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9" name="Freeform 80"/>
            <p:cNvSpPr/>
            <p:nvPr/>
          </p:nvSpPr>
          <p:spPr bwMode="auto">
            <a:xfrm>
              <a:off x="3116263" y="135096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0" name="Freeform 81"/>
            <p:cNvSpPr/>
            <p:nvPr/>
          </p:nvSpPr>
          <p:spPr bwMode="auto">
            <a:xfrm>
              <a:off x="3116263" y="1382713"/>
              <a:ext cx="60325" cy="44450"/>
            </a:xfrm>
            <a:custGeom>
              <a:avLst/>
              <a:gdLst/>
              <a:ahLst/>
              <a:cxnLst>
                <a:cxn ang="0">
                  <a:pos x="26" y="10"/>
                </a:cxn>
                <a:cxn ang="0">
                  <a:pos x="26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6" y="10"/>
                </a:cxn>
              </a:cxnLst>
              <a:rect l="0" t="0" r="r" b="b"/>
              <a:pathLst>
                <a:path w="38" h="28">
                  <a:moveTo>
                    <a:pt x="26" y="10"/>
                  </a:moveTo>
                  <a:lnTo>
                    <a:pt x="26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1" name="Freeform 82"/>
            <p:cNvSpPr/>
            <p:nvPr/>
          </p:nvSpPr>
          <p:spPr bwMode="auto">
            <a:xfrm>
              <a:off x="3122613" y="141128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2" name="Freeform 83"/>
            <p:cNvSpPr/>
            <p:nvPr/>
          </p:nvSpPr>
          <p:spPr bwMode="auto">
            <a:xfrm>
              <a:off x="3630613" y="1160463"/>
              <a:ext cx="31750" cy="50800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32"/>
                </a:cxn>
                <a:cxn ang="0">
                  <a:pos x="14" y="32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20" h="32">
                  <a:moveTo>
                    <a:pt x="20" y="14"/>
                  </a:moveTo>
                  <a:lnTo>
                    <a:pt x="20" y="14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32"/>
                  </a:lnTo>
                  <a:lnTo>
                    <a:pt x="14" y="32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3" name="Freeform 84"/>
            <p:cNvSpPr/>
            <p:nvPr/>
          </p:nvSpPr>
          <p:spPr bwMode="auto">
            <a:xfrm>
              <a:off x="3656013" y="1182688"/>
              <a:ext cx="31750" cy="635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2"/>
                </a:cxn>
                <a:cxn ang="0">
                  <a:pos x="10" y="32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20" h="40">
                  <a:moveTo>
                    <a:pt x="8" y="0"/>
                  </a:move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4" name="Freeform 85"/>
            <p:cNvSpPr/>
            <p:nvPr/>
          </p:nvSpPr>
          <p:spPr bwMode="auto">
            <a:xfrm>
              <a:off x="3675063" y="1201738"/>
              <a:ext cx="28575" cy="76200"/>
            </a:xfrm>
            <a:custGeom>
              <a:avLst/>
              <a:gdLst/>
              <a:ahLst/>
              <a:cxnLst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8" y="10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</a:cxnLst>
              <a:rect l="0" t="0" r="r" b="b"/>
              <a:pathLst>
                <a:path w="18" h="48">
                  <a:moveTo>
                    <a:pt x="2" y="28"/>
                  </a:move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8" y="10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5" name="Freeform 86"/>
            <p:cNvSpPr/>
            <p:nvPr/>
          </p:nvSpPr>
          <p:spPr bwMode="auto">
            <a:xfrm>
              <a:off x="3690938" y="1230313"/>
              <a:ext cx="25400" cy="7937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2" y="38"/>
                </a:cxn>
                <a:cxn ang="0">
                  <a:pos x="16" y="26"/>
                </a:cxn>
                <a:cxn ang="0">
                  <a:pos x="16" y="1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</a:cxnLst>
              <a:rect l="0" t="0" r="r" b="b"/>
              <a:pathLst>
                <a:path w="16" h="50">
                  <a:moveTo>
                    <a:pt x="0" y="36"/>
                  </a:move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2" y="38"/>
                  </a:lnTo>
                  <a:lnTo>
                    <a:pt x="16" y="26"/>
                  </a:lnTo>
                  <a:lnTo>
                    <a:pt x="16" y="1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6" name="Freeform 87"/>
            <p:cNvSpPr/>
            <p:nvPr/>
          </p:nvSpPr>
          <p:spPr bwMode="auto">
            <a:xfrm>
              <a:off x="3614738" y="1163638"/>
              <a:ext cx="31750" cy="508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20" h="32">
                  <a:moveTo>
                    <a:pt x="2" y="14"/>
                  </a:moveTo>
                  <a:lnTo>
                    <a:pt x="2" y="1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7" name="Freeform 88"/>
            <p:cNvSpPr/>
            <p:nvPr/>
          </p:nvSpPr>
          <p:spPr bwMode="auto">
            <a:xfrm>
              <a:off x="3611563" y="12080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8" name="Freeform 89"/>
            <p:cNvSpPr/>
            <p:nvPr/>
          </p:nvSpPr>
          <p:spPr bwMode="auto">
            <a:xfrm>
              <a:off x="3611563" y="12398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9" name="Freeform 90"/>
            <p:cNvSpPr/>
            <p:nvPr/>
          </p:nvSpPr>
          <p:spPr bwMode="auto">
            <a:xfrm>
              <a:off x="3621088" y="1268413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6" y="16"/>
                </a:cxn>
                <a:cxn ang="0">
                  <a:pos x="36" y="16"/>
                </a:cxn>
                <a:cxn ang="0">
                  <a:pos x="32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2"/>
                </a:cxn>
                <a:cxn ang="0">
                  <a:pos x="16" y="22"/>
                </a:cxn>
                <a:cxn ang="0">
                  <a:pos x="28" y="28"/>
                </a:cxn>
                <a:cxn ang="0">
                  <a:pos x="34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2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2"/>
                  </a:lnTo>
                  <a:lnTo>
                    <a:pt x="16" y="22"/>
                  </a:lnTo>
                  <a:lnTo>
                    <a:pt x="28" y="28"/>
                  </a:lnTo>
                  <a:lnTo>
                    <a:pt x="34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0" name="Freeform 91"/>
            <p:cNvSpPr/>
            <p:nvPr/>
          </p:nvSpPr>
          <p:spPr bwMode="auto">
            <a:xfrm>
              <a:off x="3484563" y="110648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1" name="Freeform 92"/>
            <p:cNvSpPr/>
            <p:nvPr/>
          </p:nvSpPr>
          <p:spPr bwMode="auto">
            <a:xfrm>
              <a:off x="3513138" y="1128713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2" name="Freeform 93"/>
            <p:cNvSpPr/>
            <p:nvPr/>
          </p:nvSpPr>
          <p:spPr bwMode="auto">
            <a:xfrm>
              <a:off x="3532188" y="1150938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3" name="Freeform 94"/>
            <p:cNvSpPr/>
            <p:nvPr/>
          </p:nvSpPr>
          <p:spPr bwMode="auto">
            <a:xfrm>
              <a:off x="3544888" y="1176338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4" name="Freeform 95"/>
            <p:cNvSpPr/>
            <p:nvPr/>
          </p:nvSpPr>
          <p:spPr bwMode="auto">
            <a:xfrm>
              <a:off x="3471863" y="1109663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5" name="Freeform 96"/>
            <p:cNvSpPr/>
            <p:nvPr/>
          </p:nvSpPr>
          <p:spPr bwMode="auto">
            <a:xfrm>
              <a:off x="3468688" y="115411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6" name="Freeform 97"/>
            <p:cNvSpPr/>
            <p:nvPr/>
          </p:nvSpPr>
          <p:spPr bwMode="auto">
            <a:xfrm>
              <a:off x="3468688" y="1185863"/>
              <a:ext cx="60325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8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7" name="Freeform 98"/>
            <p:cNvSpPr/>
            <p:nvPr/>
          </p:nvSpPr>
          <p:spPr bwMode="auto">
            <a:xfrm>
              <a:off x="3475038" y="121443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8" name="Freeform 99"/>
            <p:cNvSpPr/>
            <p:nvPr/>
          </p:nvSpPr>
          <p:spPr bwMode="auto">
            <a:xfrm>
              <a:off x="3449638" y="1373188"/>
              <a:ext cx="349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8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20" y="22"/>
                </a:cxn>
                <a:cxn ang="0">
                  <a:pos x="20" y="2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2" h="40">
                  <a:moveTo>
                    <a:pt x="14" y="12"/>
                  </a:moveTo>
                  <a:lnTo>
                    <a:pt x="14" y="12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9" name="Freeform 100"/>
            <p:cNvSpPr/>
            <p:nvPr/>
          </p:nvSpPr>
          <p:spPr bwMode="auto">
            <a:xfrm>
              <a:off x="3468688" y="1411288"/>
              <a:ext cx="38100" cy="698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0" y="28"/>
                </a:cxn>
                <a:cxn ang="0">
                  <a:pos x="2" y="32"/>
                </a:cxn>
                <a:cxn ang="0">
                  <a:pos x="2" y="32"/>
                </a:cxn>
                <a:cxn ang="0">
                  <a:pos x="4" y="44"/>
                </a:cxn>
                <a:cxn ang="0">
                  <a:pos x="4" y="44"/>
                </a:cxn>
                <a:cxn ang="0">
                  <a:pos x="6" y="40"/>
                </a:cxn>
                <a:cxn ang="0">
                  <a:pos x="8" y="36"/>
                </a:cxn>
                <a:cxn ang="0">
                  <a:pos x="8" y="3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4" h="44">
                  <a:moveTo>
                    <a:pt x="14" y="0"/>
                  </a:moveTo>
                  <a:lnTo>
                    <a:pt x="14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8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6" y="40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0" name="Freeform 101"/>
            <p:cNvSpPr/>
            <p:nvPr/>
          </p:nvSpPr>
          <p:spPr bwMode="auto">
            <a:xfrm>
              <a:off x="3478213" y="1439863"/>
              <a:ext cx="44450" cy="82550"/>
            </a:xfrm>
            <a:custGeom>
              <a:avLst/>
              <a:gdLst/>
              <a:ahLst/>
              <a:cxnLst>
                <a:cxn ang="0">
                  <a:pos x="4" y="28"/>
                </a:cxn>
                <a:cxn ang="0">
                  <a:pos x="4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18" y="28"/>
                </a:cxn>
                <a:cxn ang="0">
                  <a:pos x="18" y="28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8" y="12"/>
                </a:cxn>
                <a:cxn ang="0">
                  <a:pos x="26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28"/>
                </a:cxn>
                <a:cxn ang="0">
                  <a:pos x="4" y="28"/>
                </a:cxn>
              </a:cxnLst>
              <a:rect l="0" t="0" r="r" b="b"/>
              <a:pathLst>
                <a:path w="28" h="52">
                  <a:moveTo>
                    <a:pt x="4" y="28"/>
                  </a:moveTo>
                  <a:lnTo>
                    <a:pt x="4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8" y="12"/>
                  </a:lnTo>
                  <a:lnTo>
                    <a:pt x="26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28"/>
                  </a:lnTo>
                  <a:lnTo>
                    <a:pt x="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1" name="Freeform 102"/>
            <p:cNvSpPr/>
            <p:nvPr/>
          </p:nvSpPr>
          <p:spPr bwMode="auto">
            <a:xfrm>
              <a:off x="3487738" y="1471613"/>
              <a:ext cx="38100" cy="8572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0" y="38"/>
                </a:cxn>
                <a:cxn ang="0">
                  <a:pos x="2" y="54"/>
                </a:cxn>
                <a:cxn ang="0">
                  <a:pos x="2" y="54"/>
                </a:cxn>
                <a:cxn ang="0">
                  <a:pos x="10" y="50"/>
                </a:cxn>
                <a:cxn ang="0">
                  <a:pos x="14" y="44"/>
                </a:cxn>
                <a:cxn ang="0">
                  <a:pos x="18" y="38"/>
                </a:cxn>
                <a:cxn ang="0">
                  <a:pos x="22" y="30"/>
                </a:cxn>
                <a:cxn ang="0">
                  <a:pos x="24" y="16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4"/>
                </a:cxn>
                <a:cxn ang="0">
                  <a:pos x="0" y="38"/>
                </a:cxn>
                <a:cxn ang="0">
                  <a:pos x="0" y="38"/>
                </a:cxn>
              </a:cxnLst>
              <a:rect l="0" t="0" r="r" b="b"/>
              <a:pathLst>
                <a:path w="24" h="54">
                  <a:moveTo>
                    <a:pt x="0" y="38"/>
                  </a:moveTo>
                  <a:lnTo>
                    <a:pt x="0" y="38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10" y="50"/>
                  </a:lnTo>
                  <a:lnTo>
                    <a:pt x="14" y="44"/>
                  </a:lnTo>
                  <a:lnTo>
                    <a:pt x="18" y="38"/>
                  </a:lnTo>
                  <a:lnTo>
                    <a:pt x="22" y="30"/>
                  </a:lnTo>
                  <a:lnTo>
                    <a:pt x="24" y="16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4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2" name="Freeform 103"/>
            <p:cNvSpPr/>
            <p:nvPr/>
          </p:nvSpPr>
          <p:spPr bwMode="auto">
            <a:xfrm>
              <a:off x="3424238" y="1376363"/>
              <a:ext cx="31750" cy="63500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20" y="40"/>
                </a:cxn>
                <a:cxn ang="0">
                  <a:pos x="20" y="4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8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20" h="40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8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3" name="Freeform 104"/>
            <p:cNvSpPr/>
            <p:nvPr/>
          </p:nvSpPr>
          <p:spPr bwMode="auto">
            <a:xfrm>
              <a:off x="3414713" y="1423988"/>
              <a:ext cx="47625" cy="60325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6" y="36"/>
                </a:cxn>
                <a:cxn ang="0">
                  <a:pos x="30" y="38"/>
                </a:cxn>
                <a:cxn ang="0">
                  <a:pos x="30" y="38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28" y="20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30" h="38">
                  <a:moveTo>
                    <a:pt x="0" y="16"/>
                  </a:moveTo>
                  <a:lnTo>
                    <a:pt x="0" y="1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6" y="36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0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4" name="Freeform 105"/>
            <p:cNvSpPr/>
            <p:nvPr/>
          </p:nvSpPr>
          <p:spPr bwMode="auto">
            <a:xfrm>
              <a:off x="3411538" y="1458913"/>
              <a:ext cx="57150" cy="66675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36" y="42"/>
                </a:cxn>
                <a:cxn ang="0">
                  <a:pos x="36" y="42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32" y="22"/>
                </a:cxn>
                <a:cxn ang="0">
                  <a:pos x="28" y="18"/>
                </a:cxn>
                <a:cxn ang="0">
                  <a:pos x="28" y="1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36" h="42">
                  <a:moveTo>
                    <a:pt x="2" y="16"/>
                  </a:moveTo>
                  <a:lnTo>
                    <a:pt x="2" y="1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2" y="22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5" name="Freeform 106"/>
            <p:cNvSpPr/>
            <p:nvPr/>
          </p:nvSpPr>
          <p:spPr bwMode="auto">
            <a:xfrm>
              <a:off x="3411538" y="1493838"/>
              <a:ext cx="63500" cy="66675"/>
            </a:xfrm>
            <a:custGeom>
              <a:avLst/>
              <a:gdLst/>
              <a:ahLst/>
              <a:cxnLst>
                <a:cxn ang="0">
                  <a:pos x="30" y="20"/>
                </a:cxn>
                <a:cxn ang="0">
                  <a:pos x="30" y="2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6"/>
                </a:cxn>
                <a:cxn ang="0">
                  <a:pos x="14" y="28"/>
                </a:cxn>
                <a:cxn ang="0">
                  <a:pos x="20" y="34"/>
                </a:cxn>
                <a:cxn ang="0">
                  <a:pos x="26" y="38"/>
                </a:cxn>
                <a:cxn ang="0">
                  <a:pos x="34" y="40"/>
                </a:cxn>
                <a:cxn ang="0">
                  <a:pos x="40" y="42"/>
                </a:cxn>
                <a:cxn ang="0">
                  <a:pos x="40" y="42"/>
                </a:cxn>
                <a:cxn ang="0">
                  <a:pos x="38" y="26"/>
                </a:cxn>
                <a:cxn ang="0">
                  <a:pos x="38" y="26"/>
                </a:cxn>
                <a:cxn ang="0">
                  <a:pos x="34" y="24"/>
                </a:cxn>
                <a:cxn ang="0">
                  <a:pos x="30" y="20"/>
                </a:cxn>
                <a:cxn ang="0">
                  <a:pos x="30" y="20"/>
                </a:cxn>
              </a:cxnLst>
              <a:rect l="0" t="0" r="r" b="b"/>
              <a:pathLst>
                <a:path w="40" h="42">
                  <a:moveTo>
                    <a:pt x="30" y="20"/>
                  </a:moveTo>
                  <a:lnTo>
                    <a:pt x="30" y="2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6"/>
                  </a:lnTo>
                  <a:lnTo>
                    <a:pt x="14" y="28"/>
                  </a:lnTo>
                  <a:lnTo>
                    <a:pt x="20" y="34"/>
                  </a:lnTo>
                  <a:lnTo>
                    <a:pt x="26" y="38"/>
                  </a:lnTo>
                  <a:lnTo>
                    <a:pt x="34" y="40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4" y="24"/>
                  </a:lnTo>
                  <a:lnTo>
                    <a:pt x="30" y="20"/>
                  </a:lnTo>
                  <a:lnTo>
                    <a:pt x="3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6" name="Freeform 107"/>
            <p:cNvSpPr/>
            <p:nvPr/>
          </p:nvSpPr>
          <p:spPr bwMode="auto">
            <a:xfrm>
              <a:off x="3595688" y="1408113"/>
              <a:ext cx="38100" cy="6985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4"/>
                </a:cxn>
                <a:cxn ang="0">
                  <a:pos x="10" y="44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4" y="20"/>
                </a:cxn>
                <a:cxn ang="0">
                  <a:pos x="24" y="20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24" h="44">
                  <a:moveTo>
                    <a:pt x="16" y="12"/>
                  </a:moveTo>
                  <a:lnTo>
                    <a:pt x="16" y="12"/>
                  </a:lnTo>
                  <a:lnTo>
                    <a:pt x="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7" name="Freeform 108"/>
            <p:cNvSpPr/>
            <p:nvPr/>
          </p:nvSpPr>
          <p:spPr bwMode="auto">
            <a:xfrm>
              <a:off x="3614738" y="1446213"/>
              <a:ext cx="41275" cy="7937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2" y="36"/>
                </a:cxn>
                <a:cxn ang="0">
                  <a:pos x="4" y="50"/>
                </a:cxn>
                <a:cxn ang="0">
                  <a:pos x="4" y="50"/>
                </a:cxn>
                <a:cxn ang="0">
                  <a:pos x="8" y="46"/>
                </a:cxn>
                <a:cxn ang="0">
                  <a:pos x="10" y="42"/>
                </a:cxn>
                <a:cxn ang="0">
                  <a:pos x="10" y="42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6" y="12"/>
                </a:cxn>
                <a:cxn ang="0">
                  <a:pos x="22" y="8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50">
                  <a:moveTo>
                    <a:pt x="16" y="0"/>
                  </a:moveTo>
                  <a:lnTo>
                    <a:pt x="16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8" y="46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2"/>
                  </a:lnTo>
                  <a:lnTo>
                    <a:pt x="22" y="8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8" name="Freeform 109"/>
            <p:cNvSpPr/>
            <p:nvPr/>
          </p:nvSpPr>
          <p:spPr bwMode="auto">
            <a:xfrm>
              <a:off x="3627438" y="1477963"/>
              <a:ext cx="47625" cy="95250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42"/>
                </a:cxn>
                <a:cxn ang="0">
                  <a:pos x="0" y="42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14"/>
                </a:cxn>
                <a:cxn ang="0">
                  <a:pos x="28" y="1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" y="32"/>
                </a:cxn>
                <a:cxn ang="0">
                  <a:pos x="2" y="32"/>
                </a:cxn>
              </a:cxnLst>
              <a:rect l="0" t="0" r="r" b="b"/>
              <a:pathLst>
                <a:path w="30" h="60">
                  <a:moveTo>
                    <a:pt x="2" y="32"/>
                  </a:moveTo>
                  <a:lnTo>
                    <a:pt x="2" y="32"/>
                  </a:lnTo>
                  <a:lnTo>
                    <a:pt x="0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14"/>
                  </a:lnTo>
                  <a:lnTo>
                    <a:pt x="28" y="1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9" name="Freeform 110"/>
            <p:cNvSpPr/>
            <p:nvPr/>
          </p:nvSpPr>
          <p:spPr bwMode="auto">
            <a:xfrm>
              <a:off x="3636963" y="1516063"/>
              <a:ext cx="44450" cy="95250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0" y="44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10" y="56"/>
                </a:cxn>
                <a:cxn ang="0">
                  <a:pos x="16" y="50"/>
                </a:cxn>
                <a:cxn ang="0">
                  <a:pos x="20" y="42"/>
                </a:cxn>
                <a:cxn ang="0">
                  <a:pos x="24" y="34"/>
                </a:cxn>
                <a:cxn ang="0">
                  <a:pos x="26" y="26"/>
                </a:cxn>
                <a:cxn ang="0">
                  <a:pos x="28" y="1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" y="38"/>
                </a:cxn>
                <a:cxn ang="0">
                  <a:pos x="0" y="44"/>
                </a:cxn>
                <a:cxn ang="0">
                  <a:pos x="0" y="44"/>
                </a:cxn>
              </a:cxnLst>
              <a:rect l="0" t="0" r="r" b="b"/>
              <a:pathLst>
                <a:path w="28" h="60">
                  <a:moveTo>
                    <a:pt x="0" y="44"/>
                  </a:moveTo>
                  <a:lnTo>
                    <a:pt x="0" y="44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10" y="56"/>
                  </a:lnTo>
                  <a:lnTo>
                    <a:pt x="16" y="50"/>
                  </a:lnTo>
                  <a:lnTo>
                    <a:pt x="20" y="42"/>
                  </a:lnTo>
                  <a:lnTo>
                    <a:pt x="24" y="34"/>
                  </a:lnTo>
                  <a:lnTo>
                    <a:pt x="26" y="26"/>
                  </a:lnTo>
                  <a:lnTo>
                    <a:pt x="28" y="1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" y="38"/>
                  </a:lnTo>
                  <a:lnTo>
                    <a:pt x="0" y="44"/>
                  </a:lnTo>
                  <a:lnTo>
                    <a:pt x="0" y="4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0" name="Freeform 111"/>
            <p:cNvSpPr/>
            <p:nvPr/>
          </p:nvSpPr>
          <p:spPr bwMode="auto">
            <a:xfrm>
              <a:off x="3567113" y="1408113"/>
              <a:ext cx="34925" cy="69850"/>
            </a:xfrm>
            <a:custGeom>
              <a:avLst/>
              <a:gdLst/>
              <a:ahLst/>
              <a:cxnLst>
                <a:cxn ang="0">
                  <a:pos x="4" y="18"/>
                </a:cxn>
                <a:cxn ang="0">
                  <a:pos x="4" y="1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2" y="44"/>
                </a:cxn>
                <a:cxn ang="0">
                  <a:pos x="22" y="4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10"/>
                </a:cxn>
                <a:cxn ang="0">
                  <a:pos x="4" y="18"/>
                </a:cxn>
                <a:cxn ang="0">
                  <a:pos x="4" y="18"/>
                </a:cxn>
              </a:cxnLst>
              <a:rect l="0" t="0" r="r" b="b"/>
              <a:pathLst>
                <a:path w="22" h="44">
                  <a:moveTo>
                    <a:pt x="4" y="18"/>
                  </a:moveTo>
                  <a:lnTo>
                    <a:pt x="4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10"/>
                  </a:lnTo>
                  <a:lnTo>
                    <a:pt x="4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1" name="Freeform 112"/>
            <p:cNvSpPr/>
            <p:nvPr/>
          </p:nvSpPr>
          <p:spPr bwMode="auto">
            <a:xfrm>
              <a:off x="3554413" y="1462088"/>
              <a:ext cx="53975" cy="666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26" y="36"/>
                </a:cxn>
                <a:cxn ang="0">
                  <a:pos x="26" y="36"/>
                </a:cxn>
                <a:cxn ang="0">
                  <a:pos x="30" y="40"/>
                </a:cxn>
                <a:cxn ang="0">
                  <a:pos x="34" y="42"/>
                </a:cxn>
                <a:cxn ang="0">
                  <a:pos x="34" y="42"/>
                </a:cxn>
                <a:cxn ang="0">
                  <a:pos x="32" y="28"/>
                </a:cxn>
                <a:cxn ang="0">
                  <a:pos x="32" y="28"/>
                </a:cxn>
                <a:cxn ang="0">
                  <a:pos x="32" y="2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0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34" h="42">
                  <a:moveTo>
                    <a:pt x="0" y="18"/>
                  </a:moveTo>
                  <a:lnTo>
                    <a:pt x="0" y="18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30" y="40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2" y="28"/>
                  </a:lnTo>
                  <a:lnTo>
                    <a:pt x="32" y="28"/>
                  </a:lnTo>
                  <a:lnTo>
                    <a:pt x="32" y="2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0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2" name="Freeform 113"/>
            <p:cNvSpPr/>
            <p:nvPr/>
          </p:nvSpPr>
          <p:spPr bwMode="auto">
            <a:xfrm>
              <a:off x="3551238" y="1500188"/>
              <a:ext cx="66675" cy="76200"/>
            </a:xfrm>
            <a:custGeom>
              <a:avLst/>
              <a:gdLst/>
              <a:ahLst/>
              <a:cxnLst>
                <a:cxn ang="0">
                  <a:pos x="2" y="20"/>
                </a:cxn>
                <a:cxn ang="0">
                  <a:pos x="2" y="20"/>
                </a:cxn>
                <a:cxn ang="0">
                  <a:pos x="16" y="30"/>
                </a:cxn>
                <a:cxn ang="0">
                  <a:pos x="16" y="30"/>
                </a:cxn>
                <a:cxn ang="0">
                  <a:pos x="42" y="48"/>
                </a:cxn>
                <a:cxn ang="0">
                  <a:pos x="42" y="48"/>
                </a:cxn>
                <a:cxn ang="0">
                  <a:pos x="38" y="30"/>
                </a:cxn>
                <a:cxn ang="0">
                  <a:pos x="38" y="30"/>
                </a:cxn>
                <a:cxn ang="0">
                  <a:pos x="36" y="24"/>
                </a:cxn>
                <a:cxn ang="0">
                  <a:pos x="32" y="22"/>
                </a:cxn>
                <a:cxn ang="0">
                  <a:pos x="32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</a:cxnLst>
              <a:rect l="0" t="0" r="r" b="b"/>
              <a:pathLst>
                <a:path w="42" h="48">
                  <a:moveTo>
                    <a:pt x="2" y="20"/>
                  </a:moveTo>
                  <a:lnTo>
                    <a:pt x="2" y="20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42" y="48"/>
                  </a:lnTo>
                  <a:lnTo>
                    <a:pt x="42" y="48"/>
                  </a:lnTo>
                  <a:lnTo>
                    <a:pt x="38" y="30"/>
                  </a:lnTo>
                  <a:lnTo>
                    <a:pt x="38" y="30"/>
                  </a:lnTo>
                  <a:lnTo>
                    <a:pt x="36" y="24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3" name="Freeform 114"/>
            <p:cNvSpPr/>
            <p:nvPr/>
          </p:nvSpPr>
          <p:spPr bwMode="auto">
            <a:xfrm>
              <a:off x="3554413" y="1541463"/>
              <a:ext cx="69850" cy="73025"/>
            </a:xfrm>
            <a:custGeom>
              <a:avLst/>
              <a:gdLst/>
              <a:ahLst/>
              <a:cxnLst>
                <a:cxn ang="0">
                  <a:pos x="30" y="22"/>
                </a:cxn>
                <a:cxn ang="0">
                  <a:pos x="30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6"/>
                </a:cxn>
                <a:cxn ang="0">
                  <a:pos x="10" y="24"/>
                </a:cxn>
                <a:cxn ang="0">
                  <a:pos x="14" y="30"/>
                </a:cxn>
                <a:cxn ang="0">
                  <a:pos x="20" y="36"/>
                </a:cxn>
                <a:cxn ang="0">
                  <a:pos x="28" y="42"/>
                </a:cxn>
                <a:cxn ang="0">
                  <a:pos x="36" y="44"/>
                </a:cxn>
                <a:cxn ang="0">
                  <a:pos x="44" y="46"/>
                </a:cxn>
                <a:cxn ang="0">
                  <a:pos x="44" y="46"/>
                </a:cxn>
                <a:cxn ang="0">
                  <a:pos x="40" y="30"/>
                </a:cxn>
                <a:cxn ang="0">
                  <a:pos x="40" y="30"/>
                </a:cxn>
                <a:cxn ang="0">
                  <a:pos x="36" y="26"/>
                </a:cxn>
                <a:cxn ang="0">
                  <a:pos x="30" y="22"/>
                </a:cxn>
                <a:cxn ang="0">
                  <a:pos x="30" y="22"/>
                </a:cxn>
              </a:cxnLst>
              <a:rect l="0" t="0" r="r" b="b"/>
              <a:pathLst>
                <a:path w="44" h="46">
                  <a:moveTo>
                    <a:pt x="30" y="22"/>
                  </a:moveTo>
                  <a:lnTo>
                    <a:pt x="30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6"/>
                  </a:lnTo>
                  <a:lnTo>
                    <a:pt x="10" y="24"/>
                  </a:lnTo>
                  <a:lnTo>
                    <a:pt x="14" y="30"/>
                  </a:lnTo>
                  <a:lnTo>
                    <a:pt x="20" y="36"/>
                  </a:lnTo>
                  <a:lnTo>
                    <a:pt x="28" y="42"/>
                  </a:lnTo>
                  <a:lnTo>
                    <a:pt x="36" y="44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6" y="26"/>
                  </a:lnTo>
                  <a:lnTo>
                    <a:pt x="30" y="22"/>
                  </a:lnTo>
                  <a:lnTo>
                    <a:pt x="3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4" name="Freeform 115"/>
            <p:cNvSpPr/>
            <p:nvPr/>
          </p:nvSpPr>
          <p:spPr bwMode="auto">
            <a:xfrm>
              <a:off x="3675063" y="884238"/>
              <a:ext cx="28575" cy="38100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18" h="24">
                  <a:moveTo>
                    <a:pt x="16" y="10"/>
                  </a:moveTo>
                  <a:lnTo>
                    <a:pt x="16" y="1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5" name="Freeform 116"/>
            <p:cNvSpPr/>
            <p:nvPr/>
          </p:nvSpPr>
          <p:spPr bwMode="auto">
            <a:xfrm>
              <a:off x="3697288" y="903288"/>
              <a:ext cx="25400" cy="4762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16" h="30">
                  <a:moveTo>
                    <a:pt x="6" y="30"/>
                  </a:move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6" name="Freeform 117"/>
            <p:cNvSpPr/>
            <p:nvPr/>
          </p:nvSpPr>
          <p:spPr bwMode="auto">
            <a:xfrm>
              <a:off x="3713163" y="915988"/>
              <a:ext cx="222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4" y="40"/>
                </a:cxn>
                <a:cxn ang="0">
                  <a:pos x="4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14" h="40">
                  <a:moveTo>
                    <a:pt x="14" y="12"/>
                  </a:moveTo>
                  <a:lnTo>
                    <a:pt x="14" y="12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7" name="Freeform 118"/>
            <p:cNvSpPr/>
            <p:nvPr/>
          </p:nvSpPr>
          <p:spPr bwMode="auto">
            <a:xfrm>
              <a:off x="3722688" y="938213"/>
              <a:ext cx="22225" cy="63500"/>
            </a:xfrm>
            <a:custGeom>
              <a:avLst/>
              <a:gdLst/>
              <a:ahLst/>
              <a:cxnLst>
                <a:cxn ang="0">
                  <a:pos x="6" y="40"/>
                </a:cxn>
                <a:cxn ang="0">
                  <a:pos x="6" y="40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</a:cxnLst>
              <a:rect l="0" t="0" r="r" b="b"/>
              <a:pathLst>
                <a:path w="14" h="40">
                  <a:moveTo>
                    <a:pt x="6" y="40"/>
                  </a:moveTo>
                  <a:lnTo>
                    <a:pt x="6" y="40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8" name="Freeform 119"/>
            <p:cNvSpPr/>
            <p:nvPr/>
          </p:nvSpPr>
          <p:spPr bwMode="auto">
            <a:xfrm>
              <a:off x="3662363" y="8842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9" name="Freeform 120"/>
            <p:cNvSpPr/>
            <p:nvPr/>
          </p:nvSpPr>
          <p:spPr bwMode="auto">
            <a:xfrm>
              <a:off x="3659188" y="922338"/>
              <a:ext cx="412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6" h="20">
                  <a:moveTo>
                    <a:pt x="10" y="14"/>
                  </a:moveTo>
                  <a:lnTo>
                    <a:pt x="10" y="1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6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0" name="Freeform 121"/>
            <p:cNvSpPr/>
            <p:nvPr/>
          </p:nvSpPr>
          <p:spPr bwMode="auto">
            <a:xfrm>
              <a:off x="3662363" y="947738"/>
              <a:ext cx="47625" cy="34925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22"/>
                </a:cxn>
                <a:cxn ang="0">
                  <a:pos x="30" y="2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4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30" h="22">
                  <a:moveTo>
                    <a:pt x="2" y="10"/>
                  </a:moveTo>
                  <a:lnTo>
                    <a:pt x="2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4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1" name="Freeform 122"/>
            <p:cNvSpPr/>
            <p:nvPr/>
          </p:nvSpPr>
          <p:spPr bwMode="auto">
            <a:xfrm>
              <a:off x="3668713" y="969963"/>
              <a:ext cx="53975" cy="38100"/>
            </a:xfrm>
            <a:custGeom>
              <a:avLst/>
              <a:gdLst/>
              <a:ahLst/>
              <a:cxnLst>
                <a:cxn ang="0">
                  <a:pos x="34" y="24"/>
                </a:cxn>
                <a:cxn ang="0">
                  <a:pos x="34" y="24"/>
                </a:cxn>
                <a:cxn ang="0">
                  <a:pos x="28" y="14"/>
                </a:cxn>
                <a:cxn ang="0">
                  <a:pos x="28" y="14"/>
                </a:cxn>
                <a:cxn ang="0">
                  <a:pos x="26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2" y="18"/>
                </a:cxn>
                <a:cxn ang="0">
                  <a:pos x="22" y="22"/>
                </a:cxn>
                <a:cxn ang="0">
                  <a:pos x="34" y="24"/>
                </a:cxn>
                <a:cxn ang="0">
                  <a:pos x="34" y="24"/>
                </a:cxn>
              </a:cxnLst>
              <a:rect l="0" t="0" r="r" b="b"/>
              <a:pathLst>
                <a:path w="34" h="24">
                  <a:moveTo>
                    <a:pt x="34" y="24"/>
                  </a:moveTo>
                  <a:lnTo>
                    <a:pt x="34" y="2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6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2" y="18"/>
                  </a:lnTo>
                  <a:lnTo>
                    <a:pt x="22" y="22"/>
                  </a:lnTo>
                  <a:lnTo>
                    <a:pt x="34" y="24"/>
                  </a:lnTo>
                  <a:lnTo>
                    <a:pt x="3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2" name="Freeform 123"/>
            <p:cNvSpPr/>
            <p:nvPr/>
          </p:nvSpPr>
          <p:spPr bwMode="auto">
            <a:xfrm>
              <a:off x="3729038" y="576263"/>
              <a:ext cx="1905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16">
                  <a:moveTo>
                    <a:pt x="0" y="0"/>
                  </a:moveTo>
                  <a:lnTo>
                    <a:pt x="0" y="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3" name="Freeform 124"/>
            <p:cNvSpPr/>
            <p:nvPr/>
          </p:nvSpPr>
          <p:spPr bwMode="auto">
            <a:xfrm>
              <a:off x="3744913" y="588963"/>
              <a:ext cx="12700" cy="285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8">
                  <a:moveTo>
                    <a:pt x="2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6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4" name="Freeform 125"/>
            <p:cNvSpPr/>
            <p:nvPr/>
          </p:nvSpPr>
          <p:spPr bwMode="auto">
            <a:xfrm>
              <a:off x="3751263" y="598488"/>
              <a:ext cx="15875" cy="38100"/>
            </a:xfrm>
            <a:custGeom>
              <a:avLst/>
              <a:gdLst/>
              <a:ahLst/>
              <a:cxnLst>
                <a:cxn ang="0">
                  <a:pos x="10" y="6"/>
                </a:cxn>
                <a:cxn ang="0">
                  <a:pos x="10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6"/>
                </a:cxn>
                <a:cxn ang="0">
                  <a:pos x="10" y="6"/>
                </a:cxn>
              </a:cxnLst>
              <a:rect l="0" t="0" r="r" b="b"/>
              <a:pathLst>
                <a:path w="10" h="24">
                  <a:moveTo>
                    <a:pt x="10" y="6"/>
                  </a:moveTo>
                  <a:lnTo>
                    <a:pt x="10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6"/>
                  </a:lnTo>
                  <a:lnTo>
                    <a:pt x="1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5" name="Freeform 126"/>
            <p:cNvSpPr/>
            <p:nvPr/>
          </p:nvSpPr>
          <p:spPr bwMode="auto">
            <a:xfrm>
              <a:off x="3760788" y="611188"/>
              <a:ext cx="12700" cy="381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18"/>
                </a:cxn>
                <a:cxn ang="0">
                  <a:pos x="8" y="12"/>
                </a:cxn>
                <a:cxn ang="0">
                  <a:pos x="8" y="6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24">
                  <a:moveTo>
                    <a:pt x="6" y="0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18"/>
                  </a:lnTo>
                  <a:lnTo>
                    <a:pt x="8" y="12"/>
                  </a:lnTo>
                  <a:lnTo>
                    <a:pt x="8" y="6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6" name="Freeform 127"/>
            <p:cNvSpPr/>
            <p:nvPr/>
          </p:nvSpPr>
          <p:spPr bwMode="auto">
            <a:xfrm>
              <a:off x="3722688" y="579438"/>
              <a:ext cx="15875" cy="254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0" y="16"/>
                </a:cxn>
                <a:cxn ang="0">
                  <a:pos x="10" y="1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0" h="16">
                  <a:moveTo>
                    <a:pt x="2" y="8"/>
                  </a:move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7" name="Freeform 128"/>
            <p:cNvSpPr/>
            <p:nvPr/>
          </p:nvSpPr>
          <p:spPr bwMode="auto">
            <a:xfrm>
              <a:off x="3722688" y="601663"/>
              <a:ext cx="22225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4" h="12">
                  <a:moveTo>
                    <a:pt x="0" y="6"/>
                  </a:moveTo>
                  <a:lnTo>
                    <a:pt x="0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8" name="Freeform 129"/>
            <p:cNvSpPr/>
            <p:nvPr/>
          </p:nvSpPr>
          <p:spPr bwMode="auto">
            <a:xfrm>
              <a:off x="3722688" y="614363"/>
              <a:ext cx="28575" cy="2222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18" h="14">
                  <a:moveTo>
                    <a:pt x="16" y="8"/>
                  </a:moveTo>
                  <a:lnTo>
                    <a:pt x="16" y="8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9" name="Freeform 130"/>
            <p:cNvSpPr/>
            <p:nvPr/>
          </p:nvSpPr>
          <p:spPr bwMode="auto">
            <a:xfrm>
              <a:off x="3725863" y="630238"/>
              <a:ext cx="3175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20" h="14">
                  <a:moveTo>
                    <a:pt x="14" y="6"/>
                  </a:move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0" name="Freeform 131"/>
            <p:cNvSpPr/>
            <p:nvPr/>
          </p:nvSpPr>
          <p:spPr bwMode="auto">
            <a:xfrm>
              <a:off x="3627438" y="681038"/>
              <a:ext cx="19050" cy="190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1" name="Freeform 132"/>
            <p:cNvSpPr/>
            <p:nvPr/>
          </p:nvSpPr>
          <p:spPr bwMode="auto">
            <a:xfrm>
              <a:off x="3649663" y="684213"/>
              <a:ext cx="9525" cy="28575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6" y="6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6"/>
                </a:cxn>
                <a:cxn ang="0">
                  <a:pos x="6" y="6"/>
                </a:cxn>
              </a:cxnLst>
              <a:rect l="0" t="0" r="r" b="b"/>
              <a:pathLst>
                <a:path w="6" h="18">
                  <a:moveTo>
                    <a:pt x="6" y="6"/>
                  </a:moveTo>
                  <a:lnTo>
                    <a:pt x="6" y="6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6"/>
                  </a:lnTo>
                  <a:lnTo>
                    <a:pt x="6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2" name="Freeform 133"/>
            <p:cNvSpPr/>
            <p:nvPr/>
          </p:nvSpPr>
          <p:spPr bwMode="auto">
            <a:xfrm>
              <a:off x="3662363" y="687388"/>
              <a:ext cx="9525" cy="34925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6" h="22">
                  <a:moveTo>
                    <a:pt x="2" y="18"/>
                  </a:move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3" name="Freeform 134"/>
            <p:cNvSpPr/>
            <p:nvPr/>
          </p:nvSpPr>
          <p:spPr bwMode="auto">
            <a:xfrm>
              <a:off x="3675063" y="696913"/>
              <a:ext cx="12700" cy="3810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0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8" h="24">
                  <a:moveTo>
                    <a:pt x="0" y="14"/>
                  </a:move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0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4" name="Freeform 135"/>
            <p:cNvSpPr/>
            <p:nvPr/>
          </p:nvSpPr>
          <p:spPr bwMode="auto">
            <a:xfrm>
              <a:off x="3624263" y="681038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5" name="Freeform 136"/>
            <p:cNvSpPr/>
            <p:nvPr/>
          </p:nvSpPr>
          <p:spPr bwMode="auto">
            <a:xfrm>
              <a:off x="3627438" y="703263"/>
              <a:ext cx="28575" cy="1270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8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6" name="Freeform 137"/>
            <p:cNvSpPr/>
            <p:nvPr/>
          </p:nvSpPr>
          <p:spPr bwMode="auto">
            <a:xfrm>
              <a:off x="3633788" y="7191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7" name="Freeform 138"/>
            <p:cNvSpPr/>
            <p:nvPr/>
          </p:nvSpPr>
          <p:spPr bwMode="auto">
            <a:xfrm>
              <a:off x="3640138" y="731838"/>
              <a:ext cx="38100" cy="9525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4"/>
                </a:cxn>
                <a:cxn ang="0">
                  <a:pos x="12" y="6"/>
                </a:cxn>
                <a:cxn ang="0">
                  <a:pos x="18" y="6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24" h="6">
                  <a:moveTo>
                    <a:pt x="24" y="4"/>
                  </a:moveTo>
                  <a:lnTo>
                    <a:pt x="24" y="4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4"/>
                  </a:lnTo>
                  <a:lnTo>
                    <a:pt x="12" y="6"/>
                  </a:lnTo>
                  <a:lnTo>
                    <a:pt x="18" y="6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8" name="Freeform 139"/>
            <p:cNvSpPr/>
            <p:nvPr/>
          </p:nvSpPr>
          <p:spPr bwMode="auto">
            <a:xfrm>
              <a:off x="3582988" y="731838"/>
              <a:ext cx="19050" cy="19050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12" h="12">
                  <a:moveTo>
                    <a:pt x="12" y="2"/>
                  </a:moveTo>
                  <a:lnTo>
                    <a:pt x="12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9" name="Freeform 140"/>
            <p:cNvSpPr/>
            <p:nvPr/>
          </p:nvSpPr>
          <p:spPr bwMode="auto">
            <a:xfrm>
              <a:off x="3605213" y="735013"/>
              <a:ext cx="9525" cy="28575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8"/>
                </a:cxn>
                <a:cxn ang="0">
                  <a:pos x="6" y="8"/>
                </a:cxn>
              </a:cxnLst>
              <a:rect l="0" t="0" r="r" b="b"/>
              <a:pathLst>
                <a:path w="6" h="18">
                  <a:moveTo>
                    <a:pt x="6" y="8"/>
                  </a:moveTo>
                  <a:lnTo>
                    <a:pt x="6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8"/>
                  </a:lnTo>
                  <a:lnTo>
                    <a:pt x="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0" name="Freeform 141"/>
            <p:cNvSpPr/>
            <p:nvPr/>
          </p:nvSpPr>
          <p:spPr bwMode="auto">
            <a:xfrm>
              <a:off x="3617913" y="741363"/>
              <a:ext cx="9525" cy="349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" h="22">
                  <a:moveTo>
                    <a:pt x="0" y="14"/>
                  </a:move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1" name="Freeform 142"/>
            <p:cNvSpPr/>
            <p:nvPr/>
          </p:nvSpPr>
          <p:spPr bwMode="auto">
            <a:xfrm>
              <a:off x="3630613" y="747713"/>
              <a:ext cx="12700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2"/>
                </a:cxn>
                <a:cxn ang="0">
                  <a:pos x="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24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2"/>
                  </a:lnTo>
                  <a:lnTo>
                    <a:pt x="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2" name="Freeform 143"/>
            <p:cNvSpPr/>
            <p:nvPr/>
          </p:nvSpPr>
          <p:spPr bwMode="auto">
            <a:xfrm>
              <a:off x="3579813" y="735013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3" name="Freeform 144"/>
            <p:cNvSpPr/>
            <p:nvPr/>
          </p:nvSpPr>
          <p:spPr bwMode="auto">
            <a:xfrm>
              <a:off x="3582988" y="757238"/>
              <a:ext cx="28575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6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4" name="Freeform 145"/>
            <p:cNvSpPr/>
            <p:nvPr/>
          </p:nvSpPr>
          <p:spPr bwMode="auto">
            <a:xfrm>
              <a:off x="3589338" y="7699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5" name="Freeform 146"/>
            <p:cNvSpPr/>
            <p:nvPr/>
          </p:nvSpPr>
          <p:spPr bwMode="auto">
            <a:xfrm>
              <a:off x="3598863" y="782638"/>
              <a:ext cx="34925" cy="127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10" y="6"/>
                </a:cxn>
                <a:cxn ang="0">
                  <a:pos x="16" y="8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8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10" y="6"/>
                  </a:lnTo>
                  <a:lnTo>
                    <a:pt x="16" y="8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6" name="Freeform 147"/>
            <p:cNvSpPr/>
            <p:nvPr/>
          </p:nvSpPr>
          <p:spPr bwMode="auto">
            <a:xfrm>
              <a:off x="3716338" y="661988"/>
              <a:ext cx="19050" cy="31750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12" h="20">
                  <a:moveTo>
                    <a:pt x="8" y="20"/>
                  </a:moveTo>
                  <a:lnTo>
                    <a:pt x="8" y="2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7" name="Freeform 148"/>
            <p:cNvSpPr/>
            <p:nvPr/>
          </p:nvSpPr>
          <p:spPr bwMode="auto">
            <a:xfrm>
              <a:off x="3732213" y="677863"/>
              <a:ext cx="15875" cy="34925"/>
            </a:xfrm>
            <a:custGeom>
              <a:avLst/>
              <a:gdLst/>
              <a:ahLst/>
              <a:cxnLst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</a:cxnLst>
              <a:rect l="0" t="0" r="r" b="b"/>
              <a:pathLst>
                <a:path w="10" h="22">
                  <a:moveTo>
                    <a:pt x="6" y="18"/>
                  </a:move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8" name="Freeform 149"/>
            <p:cNvSpPr/>
            <p:nvPr/>
          </p:nvSpPr>
          <p:spPr bwMode="auto">
            <a:xfrm>
              <a:off x="3741738" y="687388"/>
              <a:ext cx="19050" cy="44450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12" h="28">
                  <a:moveTo>
                    <a:pt x="12" y="8"/>
                  </a:move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9" name="Freeform 150"/>
            <p:cNvSpPr/>
            <p:nvPr/>
          </p:nvSpPr>
          <p:spPr bwMode="auto">
            <a:xfrm>
              <a:off x="3751263" y="703263"/>
              <a:ext cx="15875" cy="4762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0" h="30">
                  <a:moveTo>
                    <a:pt x="8" y="0"/>
                  </a:move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0" name="Freeform 151"/>
            <p:cNvSpPr/>
            <p:nvPr/>
          </p:nvSpPr>
          <p:spPr bwMode="auto">
            <a:xfrm>
              <a:off x="3706813" y="665163"/>
              <a:ext cx="19050" cy="28575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8">
                  <a:moveTo>
                    <a:pt x="2" y="8"/>
                  </a:moveTo>
                  <a:lnTo>
                    <a:pt x="2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1" name="Freeform 152"/>
            <p:cNvSpPr/>
            <p:nvPr/>
          </p:nvSpPr>
          <p:spPr bwMode="auto">
            <a:xfrm>
              <a:off x="3706813" y="690563"/>
              <a:ext cx="25400" cy="254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2" name="Freeform 153"/>
            <p:cNvSpPr/>
            <p:nvPr/>
          </p:nvSpPr>
          <p:spPr bwMode="auto">
            <a:xfrm>
              <a:off x="3706813" y="709613"/>
              <a:ext cx="34925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22" y="16"/>
                </a:cxn>
                <a:cxn ang="0">
                  <a:pos x="22" y="16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2" h="16">
                  <a:moveTo>
                    <a:pt x="0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3" name="Freeform 154"/>
            <p:cNvSpPr/>
            <p:nvPr/>
          </p:nvSpPr>
          <p:spPr bwMode="auto">
            <a:xfrm>
              <a:off x="3709988" y="725488"/>
              <a:ext cx="38100" cy="2857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24" h="18">
                  <a:moveTo>
                    <a:pt x="16" y="8"/>
                  </a:move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4" name="Freeform 155"/>
            <p:cNvSpPr/>
            <p:nvPr/>
          </p:nvSpPr>
          <p:spPr bwMode="auto">
            <a:xfrm>
              <a:off x="3614738" y="817563"/>
              <a:ext cx="158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10" h="20">
                  <a:moveTo>
                    <a:pt x="10" y="14"/>
                  </a:moveTo>
                  <a:lnTo>
                    <a:pt x="10" y="1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5" name="Freeform 156"/>
            <p:cNvSpPr/>
            <p:nvPr/>
          </p:nvSpPr>
          <p:spPr bwMode="auto">
            <a:xfrm>
              <a:off x="3611563" y="842963"/>
              <a:ext cx="25400" cy="285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6" y="4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16" h="18">
                  <a:moveTo>
                    <a:pt x="10" y="12"/>
                  </a:moveTo>
                  <a:lnTo>
                    <a:pt x="10" y="1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6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6" name="Freeform 157"/>
            <p:cNvSpPr/>
            <p:nvPr/>
          </p:nvSpPr>
          <p:spPr bwMode="auto">
            <a:xfrm>
              <a:off x="3605213" y="862013"/>
              <a:ext cx="31750" cy="31750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20" y="0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0" y="4"/>
                </a:cxn>
                <a:cxn ang="0">
                  <a:pos x="20" y="0"/>
                </a:cxn>
                <a:cxn ang="0">
                  <a:pos x="20" y="0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lnTo>
                    <a:pt x="20" y="0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0" y="4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7" name="Freeform 158"/>
            <p:cNvSpPr/>
            <p:nvPr/>
          </p:nvSpPr>
          <p:spPr bwMode="auto">
            <a:xfrm>
              <a:off x="3602038" y="877888"/>
              <a:ext cx="34925" cy="3492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8" y="20"/>
                </a:cxn>
                <a:cxn ang="0">
                  <a:pos x="14" y="14"/>
                </a:cxn>
                <a:cxn ang="0">
                  <a:pos x="18" y="8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22">
                  <a:moveTo>
                    <a:pt x="22" y="0"/>
                  </a:moveTo>
                  <a:lnTo>
                    <a:pt x="22" y="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8" y="20"/>
                  </a:lnTo>
                  <a:lnTo>
                    <a:pt x="14" y="14"/>
                  </a:lnTo>
                  <a:lnTo>
                    <a:pt x="18" y="8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8" name="Freeform 159"/>
            <p:cNvSpPr/>
            <p:nvPr/>
          </p:nvSpPr>
          <p:spPr bwMode="auto">
            <a:xfrm>
              <a:off x="3602038" y="817563"/>
              <a:ext cx="19050" cy="317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20">
                  <a:moveTo>
                    <a:pt x="12" y="0"/>
                  </a:moveTo>
                  <a:lnTo>
                    <a:pt x="12" y="0"/>
                  </a:lnTo>
                  <a:lnTo>
                    <a:pt x="4" y="6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9" name="Freeform 160"/>
            <p:cNvSpPr/>
            <p:nvPr/>
          </p:nvSpPr>
          <p:spPr bwMode="auto">
            <a:xfrm>
              <a:off x="3589338" y="836613"/>
              <a:ext cx="19050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2" h="22">
                  <a:moveTo>
                    <a:pt x="0" y="6"/>
                  </a:moveTo>
                  <a:lnTo>
                    <a:pt x="0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0" name="Freeform 161"/>
            <p:cNvSpPr/>
            <p:nvPr/>
          </p:nvSpPr>
          <p:spPr bwMode="auto">
            <a:xfrm>
              <a:off x="3582988" y="849313"/>
              <a:ext cx="19050" cy="412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26">
                  <a:moveTo>
                    <a:pt x="12" y="18"/>
                  </a:moveTo>
                  <a:lnTo>
                    <a:pt x="12" y="18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1" name="Freeform 162"/>
            <p:cNvSpPr/>
            <p:nvPr/>
          </p:nvSpPr>
          <p:spPr bwMode="auto">
            <a:xfrm>
              <a:off x="3579813" y="865188"/>
              <a:ext cx="19050" cy="44450"/>
            </a:xfrm>
            <a:custGeom>
              <a:avLst/>
              <a:gdLst/>
              <a:ahLst/>
              <a:cxnLst>
                <a:cxn ang="0">
                  <a:pos x="10" y="28"/>
                </a:cxn>
                <a:cxn ang="0">
                  <a:pos x="10" y="28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6"/>
                </a:cxn>
                <a:cxn ang="0">
                  <a:pos x="4" y="22"/>
                </a:cxn>
                <a:cxn ang="0">
                  <a:pos x="10" y="28"/>
                </a:cxn>
                <a:cxn ang="0">
                  <a:pos x="10" y="28"/>
                </a:cxn>
              </a:cxnLst>
              <a:rect l="0" t="0" r="r" b="b"/>
              <a:pathLst>
                <a:path w="12" h="28">
                  <a:moveTo>
                    <a:pt x="10" y="28"/>
                  </a:moveTo>
                  <a:lnTo>
                    <a:pt x="10" y="28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6"/>
                  </a:lnTo>
                  <a:lnTo>
                    <a:pt x="4" y="22"/>
                  </a:lnTo>
                  <a:lnTo>
                    <a:pt x="10" y="28"/>
                  </a:lnTo>
                  <a:lnTo>
                    <a:pt x="1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2" name="Freeform 163"/>
            <p:cNvSpPr/>
            <p:nvPr/>
          </p:nvSpPr>
          <p:spPr bwMode="auto">
            <a:xfrm>
              <a:off x="3376613" y="1071563"/>
              <a:ext cx="28575" cy="41275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26">
                  <a:moveTo>
                    <a:pt x="18" y="12"/>
                  </a:moveTo>
                  <a:lnTo>
                    <a:pt x="18" y="12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3" name="Freeform 164"/>
            <p:cNvSpPr/>
            <p:nvPr/>
          </p:nvSpPr>
          <p:spPr bwMode="auto">
            <a:xfrm>
              <a:off x="3402013" y="1090613"/>
              <a:ext cx="22225" cy="53975"/>
            </a:xfrm>
            <a:custGeom>
              <a:avLst/>
              <a:gdLst/>
              <a:ahLst/>
              <a:cxnLst>
                <a:cxn ang="0">
                  <a:pos x="6" y="34"/>
                </a:cxn>
                <a:cxn ang="0">
                  <a:pos x="6" y="34"/>
                </a:cxn>
                <a:cxn ang="0">
                  <a:pos x="8" y="28"/>
                </a:cxn>
                <a:cxn ang="0">
                  <a:pos x="8" y="28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6" y="34"/>
                </a:cxn>
                <a:cxn ang="0">
                  <a:pos x="6" y="34"/>
                </a:cxn>
              </a:cxnLst>
              <a:rect l="0" t="0" r="r" b="b"/>
              <a:pathLst>
                <a:path w="14" h="34">
                  <a:moveTo>
                    <a:pt x="6" y="34"/>
                  </a:moveTo>
                  <a:lnTo>
                    <a:pt x="6" y="34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6" y="34"/>
                  </a:lnTo>
                  <a:lnTo>
                    <a:pt x="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4" name="Freeform 165"/>
            <p:cNvSpPr/>
            <p:nvPr/>
          </p:nvSpPr>
          <p:spPr bwMode="auto">
            <a:xfrm>
              <a:off x="3414713" y="1106488"/>
              <a:ext cx="25400" cy="6350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16" h="40">
                  <a:moveTo>
                    <a:pt x="16" y="12"/>
                  </a:moveTo>
                  <a:lnTo>
                    <a:pt x="16" y="12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5" name="Freeform 166"/>
            <p:cNvSpPr/>
            <p:nvPr/>
          </p:nvSpPr>
          <p:spPr bwMode="auto">
            <a:xfrm>
              <a:off x="3427413" y="1128713"/>
              <a:ext cx="22225" cy="66675"/>
            </a:xfrm>
            <a:custGeom>
              <a:avLst/>
              <a:gdLst/>
              <a:ahLst/>
              <a:cxnLst>
                <a:cxn ang="0">
                  <a:pos x="4" y="42"/>
                </a:cxn>
                <a:cxn ang="0">
                  <a:pos x="4" y="42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8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" y="42"/>
                </a:cxn>
                <a:cxn ang="0">
                  <a:pos x="4" y="42"/>
                </a:cxn>
              </a:cxnLst>
              <a:rect l="0" t="0" r="r" b="b"/>
              <a:pathLst>
                <a:path w="14" h="42">
                  <a:moveTo>
                    <a:pt x="4" y="42"/>
                  </a:moveTo>
                  <a:lnTo>
                    <a:pt x="4" y="42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8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" y="42"/>
                  </a:lnTo>
                  <a:lnTo>
                    <a:pt x="4" y="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6" name="Freeform 167"/>
            <p:cNvSpPr/>
            <p:nvPr/>
          </p:nvSpPr>
          <p:spPr bwMode="auto">
            <a:xfrm>
              <a:off x="3363913" y="10747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7" name="Freeform 168"/>
            <p:cNvSpPr/>
            <p:nvPr/>
          </p:nvSpPr>
          <p:spPr bwMode="auto">
            <a:xfrm>
              <a:off x="3363913" y="1112838"/>
              <a:ext cx="38100" cy="34925"/>
            </a:xfrm>
            <a:custGeom>
              <a:avLst/>
              <a:gdLst/>
              <a:ahLst/>
              <a:cxnLst>
                <a:cxn ang="0">
                  <a:pos x="8" y="14"/>
                </a:cxn>
                <a:cxn ang="0">
                  <a:pos x="8" y="14"/>
                </a:cxn>
                <a:cxn ang="0">
                  <a:pos x="18" y="18"/>
                </a:cxn>
                <a:cxn ang="0">
                  <a:pos x="18" y="18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0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8" y="14"/>
                </a:cxn>
                <a:cxn ang="0">
                  <a:pos x="8" y="14"/>
                </a:cxn>
              </a:cxnLst>
              <a:rect l="0" t="0" r="r" b="b"/>
              <a:pathLst>
                <a:path w="24" h="22">
                  <a:moveTo>
                    <a:pt x="8" y="14"/>
                  </a:moveTo>
                  <a:lnTo>
                    <a:pt x="8" y="14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0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8" name="Freeform 169"/>
            <p:cNvSpPr/>
            <p:nvPr/>
          </p:nvSpPr>
          <p:spPr bwMode="auto">
            <a:xfrm>
              <a:off x="3363913" y="1138238"/>
              <a:ext cx="50800" cy="38100"/>
            </a:xfrm>
            <a:custGeom>
              <a:avLst/>
              <a:gdLst/>
              <a:ahLst/>
              <a:cxnLst>
                <a:cxn ang="0">
                  <a:pos x="4" y="12"/>
                </a:cxn>
                <a:cxn ang="0">
                  <a:pos x="4" y="1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32" y="24"/>
                </a:cxn>
                <a:cxn ang="0">
                  <a:pos x="32" y="2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4" y="12"/>
                </a:cxn>
                <a:cxn ang="0">
                  <a:pos x="4" y="12"/>
                </a:cxn>
              </a:cxnLst>
              <a:rect l="0" t="0" r="r" b="b"/>
              <a:pathLst>
                <a:path w="32" h="24">
                  <a:moveTo>
                    <a:pt x="4" y="12"/>
                  </a:moveTo>
                  <a:lnTo>
                    <a:pt x="4" y="1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4" y="12"/>
                  </a:lnTo>
                  <a:lnTo>
                    <a:pt x="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9" name="Freeform 170"/>
            <p:cNvSpPr/>
            <p:nvPr/>
          </p:nvSpPr>
          <p:spPr bwMode="auto">
            <a:xfrm>
              <a:off x="3370263" y="1163638"/>
              <a:ext cx="53975" cy="34925"/>
            </a:xfrm>
            <a:custGeom>
              <a:avLst/>
              <a:gdLst/>
              <a:ahLst/>
              <a:cxnLst>
                <a:cxn ang="0">
                  <a:pos x="34" y="22"/>
                </a:cxn>
                <a:cxn ang="0">
                  <a:pos x="34" y="2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8"/>
                </a:cxn>
                <a:cxn ang="0">
                  <a:pos x="14" y="16"/>
                </a:cxn>
                <a:cxn ang="0">
                  <a:pos x="24" y="22"/>
                </a:cxn>
                <a:cxn ang="0">
                  <a:pos x="34" y="22"/>
                </a:cxn>
                <a:cxn ang="0">
                  <a:pos x="34" y="22"/>
                </a:cxn>
              </a:cxnLst>
              <a:rect l="0" t="0" r="r" b="b"/>
              <a:pathLst>
                <a:path w="34" h="22">
                  <a:moveTo>
                    <a:pt x="34" y="22"/>
                  </a:moveTo>
                  <a:lnTo>
                    <a:pt x="34" y="2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8"/>
                  </a:lnTo>
                  <a:lnTo>
                    <a:pt x="14" y="16"/>
                  </a:lnTo>
                  <a:lnTo>
                    <a:pt x="24" y="22"/>
                  </a:lnTo>
                  <a:lnTo>
                    <a:pt x="34" y="22"/>
                  </a:lnTo>
                  <a:lnTo>
                    <a:pt x="34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0" name="Freeform 171"/>
            <p:cNvSpPr/>
            <p:nvPr/>
          </p:nvSpPr>
          <p:spPr bwMode="auto">
            <a:xfrm>
              <a:off x="3214688" y="1169988"/>
              <a:ext cx="41275" cy="1905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6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12">
                  <a:moveTo>
                    <a:pt x="16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6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1" name="Freeform 172"/>
            <p:cNvSpPr/>
            <p:nvPr/>
          </p:nvSpPr>
          <p:spPr bwMode="auto">
            <a:xfrm>
              <a:off x="3243263" y="1157288"/>
              <a:ext cx="41275" cy="31750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6" y="2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26" h="20">
                  <a:moveTo>
                    <a:pt x="18" y="20"/>
                  </a:moveTo>
                  <a:lnTo>
                    <a:pt x="18" y="20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6" y="2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2" name="Freeform 173"/>
            <p:cNvSpPr/>
            <p:nvPr/>
          </p:nvSpPr>
          <p:spPr bwMode="auto">
            <a:xfrm>
              <a:off x="32654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3" name="Freeform 174"/>
            <p:cNvSpPr/>
            <p:nvPr/>
          </p:nvSpPr>
          <p:spPr bwMode="auto">
            <a:xfrm>
              <a:off x="32908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26" y="14"/>
                </a:cxn>
                <a:cxn ang="0">
                  <a:pos x="18" y="8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6" y="14"/>
                  </a:lnTo>
                  <a:lnTo>
                    <a:pt x="18" y="8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4" name="Freeform 175"/>
            <p:cNvSpPr/>
            <p:nvPr/>
          </p:nvSpPr>
          <p:spPr bwMode="auto">
            <a:xfrm>
              <a:off x="3214688" y="1192213"/>
              <a:ext cx="41275" cy="1905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26" h="12">
                  <a:moveTo>
                    <a:pt x="8" y="8"/>
                  </a:moveTo>
                  <a:lnTo>
                    <a:pt x="8" y="8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5" name="Freeform 176"/>
            <p:cNvSpPr/>
            <p:nvPr/>
          </p:nvSpPr>
          <p:spPr bwMode="auto">
            <a:xfrm>
              <a:off x="3240088" y="1195388"/>
              <a:ext cx="44450" cy="285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6"/>
                </a:cxn>
                <a:cxn ang="0">
                  <a:pos x="8" y="18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8" h="18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6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6" name="Freeform 177"/>
            <p:cNvSpPr/>
            <p:nvPr/>
          </p:nvSpPr>
          <p:spPr bwMode="auto">
            <a:xfrm>
              <a:off x="3259138" y="1198563"/>
              <a:ext cx="53975" cy="34925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0"/>
                </a:cxn>
                <a:cxn ang="0">
                  <a:pos x="8" y="22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0" y="0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34" h="22">
                  <a:moveTo>
                    <a:pt x="18" y="2"/>
                  </a:moveTo>
                  <a:lnTo>
                    <a:pt x="18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0"/>
                  </a:lnTo>
                  <a:lnTo>
                    <a:pt x="8" y="2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0" y="0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7" name="Freeform 178"/>
            <p:cNvSpPr/>
            <p:nvPr/>
          </p:nvSpPr>
          <p:spPr bwMode="auto">
            <a:xfrm>
              <a:off x="3281363" y="1198563"/>
              <a:ext cx="5397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2" y="22"/>
                </a:cxn>
                <a:cxn ang="0">
                  <a:pos x="20" y="18"/>
                </a:cxn>
                <a:cxn ang="0">
                  <a:pos x="28" y="1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4" h="22">
                  <a:moveTo>
                    <a:pt x="0" y="22"/>
                  </a:moveTo>
                  <a:lnTo>
                    <a:pt x="0" y="22"/>
                  </a:lnTo>
                  <a:lnTo>
                    <a:pt x="12" y="22"/>
                  </a:lnTo>
                  <a:lnTo>
                    <a:pt x="20" y="18"/>
                  </a:lnTo>
                  <a:lnTo>
                    <a:pt x="28" y="1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8" name="Freeform 179"/>
            <p:cNvSpPr/>
            <p:nvPr/>
          </p:nvSpPr>
          <p:spPr bwMode="auto">
            <a:xfrm>
              <a:off x="3484563" y="785813"/>
              <a:ext cx="22225" cy="31750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20">
                  <a:moveTo>
                    <a:pt x="14" y="8"/>
                  </a:moveTo>
                  <a:lnTo>
                    <a:pt x="14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9" name="Freeform 180"/>
            <p:cNvSpPr/>
            <p:nvPr/>
          </p:nvSpPr>
          <p:spPr bwMode="auto">
            <a:xfrm>
              <a:off x="3503613" y="801688"/>
              <a:ext cx="15875" cy="349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0" h="22">
                  <a:moveTo>
                    <a:pt x="4" y="0"/>
                  </a:move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0" name="Freeform 181"/>
            <p:cNvSpPr/>
            <p:nvPr/>
          </p:nvSpPr>
          <p:spPr bwMode="auto">
            <a:xfrm>
              <a:off x="3513138" y="81121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1" name="Freeform 182"/>
            <p:cNvSpPr/>
            <p:nvPr/>
          </p:nvSpPr>
          <p:spPr bwMode="auto">
            <a:xfrm>
              <a:off x="3522663" y="827088"/>
              <a:ext cx="15875" cy="47625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lnTo>
                    <a:pt x="6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2" name="Freeform 183"/>
            <p:cNvSpPr/>
            <p:nvPr/>
          </p:nvSpPr>
          <p:spPr bwMode="auto">
            <a:xfrm>
              <a:off x="3478213" y="788988"/>
              <a:ext cx="15875" cy="285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10" h="18">
                  <a:moveTo>
                    <a:pt x="10" y="18"/>
                  </a:moveTo>
                  <a:lnTo>
                    <a:pt x="10" y="18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3" name="Freeform 184"/>
            <p:cNvSpPr/>
            <p:nvPr/>
          </p:nvSpPr>
          <p:spPr bwMode="auto">
            <a:xfrm>
              <a:off x="3475038" y="814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4" name="Freeform 185"/>
            <p:cNvSpPr/>
            <p:nvPr/>
          </p:nvSpPr>
          <p:spPr bwMode="auto">
            <a:xfrm>
              <a:off x="3475038" y="833438"/>
              <a:ext cx="3810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5" name="Freeform 186"/>
            <p:cNvSpPr/>
            <p:nvPr/>
          </p:nvSpPr>
          <p:spPr bwMode="auto">
            <a:xfrm>
              <a:off x="3481388" y="849313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6" name="Freeform 187"/>
            <p:cNvSpPr/>
            <p:nvPr/>
          </p:nvSpPr>
          <p:spPr bwMode="auto">
            <a:xfrm>
              <a:off x="3344863" y="992188"/>
              <a:ext cx="31750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0" h="12">
                  <a:moveTo>
                    <a:pt x="10" y="0"/>
                  </a:move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7" name="Freeform 188"/>
            <p:cNvSpPr/>
            <p:nvPr/>
          </p:nvSpPr>
          <p:spPr bwMode="auto">
            <a:xfrm>
              <a:off x="3360738" y="979488"/>
              <a:ext cx="34925" cy="15875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14" y="10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22" h="10">
                  <a:moveTo>
                    <a:pt x="16" y="10"/>
                  </a:moveTo>
                  <a:lnTo>
                    <a:pt x="1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4" y="10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8" name="Freeform 189"/>
            <p:cNvSpPr/>
            <p:nvPr/>
          </p:nvSpPr>
          <p:spPr bwMode="auto">
            <a:xfrm>
              <a:off x="3373438" y="96996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8" y="12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8" y="12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9" name="Freeform 190"/>
            <p:cNvSpPr/>
            <p:nvPr/>
          </p:nvSpPr>
          <p:spPr bwMode="auto">
            <a:xfrm>
              <a:off x="3389313" y="96361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2" y="4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2" y="4"/>
                  </a:lnTo>
                  <a:lnTo>
                    <a:pt x="14" y="0"/>
                  </a:lnTo>
                  <a:lnTo>
                    <a:pt x="8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0" name="Freeform 191"/>
            <p:cNvSpPr/>
            <p:nvPr/>
          </p:nvSpPr>
          <p:spPr bwMode="auto">
            <a:xfrm>
              <a:off x="3344863" y="1004888"/>
              <a:ext cx="31750" cy="15875"/>
            </a:xfrm>
            <a:custGeom>
              <a:avLst/>
              <a:gdLst/>
              <a:ahLst/>
              <a:cxnLst>
                <a:cxn ang="0">
                  <a:pos x="10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0" y="8"/>
                </a:cxn>
                <a:cxn ang="0">
                  <a:pos x="10" y="8"/>
                </a:cxn>
              </a:cxnLst>
              <a:rect l="0" t="0" r="r" b="b"/>
              <a:pathLst>
                <a:path w="20" h="10">
                  <a:moveTo>
                    <a:pt x="10" y="8"/>
                  </a:move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10" y="8"/>
                  </a:lnTo>
                  <a:lnTo>
                    <a:pt x="1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1" name="Freeform 192"/>
            <p:cNvSpPr/>
            <p:nvPr/>
          </p:nvSpPr>
          <p:spPr bwMode="auto">
            <a:xfrm>
              <a:off x="3370263" y="995363"/>
              <a:ext cx="28575" cy="285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8" h="18">
                  <a:moveTo>
                    <a:pt x="8" y="4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2" name="Freeform 193"/>
            <p:cNvSpPr/>
            <p:nvPr/>
          </p:nvSpPr>
          <p:spPr bwMode="auto">
            <a:xfrm>
              <a:off x="3389313" y="989013"/>
              <a:ext cx="28575" cy="34925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4" y="22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18" h="22">
                  <a:moveTo>
                    <a:pt x="8" y="6"/>
                  </a:move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3" name="Freeform 194"/>
            <p:cNvSpPr/>
            <p:nvPr/>
          </p:nvSpPr>
          <p:spPr bwMode="auto">
            <a:xfrm>
              <a:off x="3408363" y="985838"/>
              <a:ext cx="28575" cy="34925"/>
            </a:xfrm>
            <a:custGeom>
              <a:avLst/>
              <a:gdLst/>
              <a:ahLst/>
              <a:cxnLst>
                <a:cxn ang="0">
                  <a:pos x="10" y="2"/>
                </a:cxn>
                <a:cxn ang="0">
                  <a:pos x="10" y="2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18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2"/>
                </a:cxn>
                <a:cxn ang="0">
                  <a:pos x="10" y="2"/>
                </a:cxn>
              </a:cxnLst>
              <a:rect l="0" t="0" r="r" b="b"/>
              <a:pathLst>
                <a:path w="18" h="22">
                  <a:moveTo>
                    <a:pt x="10" y="2"/>
                  </a:moveTo>
                  <a:lnTo>
                    <a:pt x="10" y="2"/>
                  </a:lnTo>
                  <a:lnTo>
                    <a:pt x="8" y="6"/>
                  </a:ln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18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4" name="Freeform 195"/>
            <p:cNvSpPr/>
            <p:nvPr/>
          </p:nvSpPr>
          <p:spPr bwMode="auto">
            <a:xfrm>
              <a:off x="3297238" y="1039813"/>
              <a:ext cx="19050" cy="31750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12" h="20">
                  <a:moveTo>
                    <a:pt x="10" y="10"/>
                  </a:moveTo>
                  <a:lnTo>
                    <a:pt x="10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5" name="Freeform 196"/>
            <p:cNvSpPr/>
            <p:nvPr/>
          </p:nvSpPr>
          <p:spPr bwMode="auto">
            <a:xfrm>
              <a:off x="3309938" y="1055688"/>
              <a:ext cx="19050" cy="38100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12" h="24">
                  <a:moveTo>
                    <a:pt x="2" y="18"/>
                  </a:moveTo>
                  <a:lnTo>
                    <a:pt x="2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6" name="Freeform 197"/>
            <p:cNvSpPr/>
            <p:nvPr/>
          </p:nvSpPr>
          <p:spPr bwMode="auto">
            <a:xfrm>
              <a:off x="3319463" y="1068388"/>
              <a:ext cx="19050" cy="44450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0" y="2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</a:cxnLst>
              <a:rect l="0" t="0" r="r" b="b"/>
              <a:pathLst>
                <a:path w="12" h="28">
                  <a:moveTo>
                    <a:pt x="0" y="20"/>
                  </a:moveTo>
                  <a:lnTo>
                    <a:pt x="0" y="2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7" name="Freeform 198"/>
            <p:cNvSpPr/>
            <p:nvPr/>
          </p:nvSpPr>
          <p:spPr bwMode="auto">
            <a:xfrm>
              <a:off x="3325813" y="108426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8" name="Freeform 199"/>
            <p:cNvSpPr/>
            <p:nvPr/>
          </p:nvSpPr>
          <p:spPr bwMode="auto">
            <a:xfrm>
              <a:off x="3284538" y="1042988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9" name="Freeform 200"/>
            <p:cNvSpPr/>
            <p:nvPr/>
          </p:nvSpPr>
          <p:spPr bwMode="auto">
            <a:xfrm>
              <a:off x="3281363" y="1068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0" name="Freeform 201"/>
            <p:cNvSpPr/>
            <p:nvPr/>
          </p:nvSpPr>
          <p:spPr bwMode="auto">
            <a:xfrm>
              <a:off x="3281363" y="1084263"/>
              <a:ext cx="34925" cy="31750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8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22" h="20">
                  <a:moveTo>
                    <a:pt x="2" y="10"/>
                  </a:moveTo>
                  <a:lnTo>
                    <a:pt x="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8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1" name="Freeform 202"/>
            <p:cNvSpPr/>
            <p:nvPr/>
          </p:nvSpPr>
          <p:spPr bwMode="auto">
            <a:xfrm>
              <a:off x="3284538" y="1103313"/>
              <a:ext cx="38100" cy="285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16" y="18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4" h="18">
                  <a:moveTo>
                    <a:pt x="22" y="10"/>
                  </a:move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16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2" name="Freeform 203"/>
            <p:cNvSpPr/>
            <p:nvPr/>
          </p:nvSpPr>
          <p:spPr bwMode="auto">
            <a:xfrm>
              <a:off x="3694113" y="763588"/>
              <a:ext cx="25400" cy="38100"/>
            </a:xfrm>
            <a:custGeom>
              <a:avLst/>
              <a:gdLst/>
              <a:ahLst/>
              <a:cxnLst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</a:cxnLst>
              <a:rect l="0" t="0" r="r" b="b"/>
              <a:pathLst>
                <a:path w="16" h="24">
                  <a:moveTo>
                    <a:pt x="12" y="24"/>
                  </a:move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3" name="Freeform 204"/>
            <p:cNvSpPr/>
            <p:nvPr/>
          </p:nvSpPr>
          <p:spPr bwMode="auto">
            <a:xfrm>
              <a:off x="3716338" y="779463"/>
              <a:ext cx="22225" cy="47625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30">
                  <a:moveTo>
                    <a:pt x="14" y="8"/>
                  </a:moveTo>
                  <a:lnTo>
                    <a:pt x="14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4" name="Freeform 205"/>
            <p:cNvSpPr/>
            <p:nvPr/>
          </p:nvSpPr>
          <p:spPr bwMode="auto">
            <a:xfrm>
              <a:off x="3729038" y="795338"/>
              <a:ext cx="22225" cy="5715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14" h="36">
                  <a:moveTo>
                    <a:pt x="14" y="10"/>
                  </a:moveTo>
                  <a:lnTo>
                    <a:pt x="14" y="10"/>
                  </a:lnTo>
                  <a:lnTo>
                    <a:pt x="14" y="8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grpSp>
          <p:nvGrpSpPr>
            <p:cNvPr id="585" name="Group 407"/>
            <p:cNvGrpSpPr/>
            <p:nvPr/>
          </p:nvGrpSpPr>
          <p:grpSpPr bwMode="auto">
            <a:xfrm>
              <a:off x="3290888" y="576263"/>
              <a:ext cx="1260475" cy="1409700"/>
              <a:chOff x="2073" y="363"/>
              <a:chExt cx="794" cy="888"/>
            </a:xfrm>
            <a:grpFill/>
          </p:grpSpPr>
          <p:sp>
            <p:nvSpPr>
              <p:cNvPr id="631" name="Freeform 207"/>
              <p:cNvSpPr/>
              <p:nvPr/>
            </p:nvSpPr>
            <p:spPr bwMode="auto">
              <a:xfrm>
                <a:off x="2357" y="513"/>
                <a:ext cx="12" cy="3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0" y="2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4" y="38"/>
                  </a:cxn>
                  <a:cxn ang="0">
                    <a:pos x="4" y="38"/>
                  </a:cxn>
                  <a:cxn ang="0">
                    <a:pos x="10" y="30"/>
                  </a:cxn>
                  <a:cxn ang="0">
                    <a:pos x="12" y="20"/>
                  </a:cxn>
                  <a:cxn ang="0">
                    <a:pos x="12" y="10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38">
                    <a:moveTo>
                      <a:pt x="10" y="0"/>
                    </a:moveTo>
                    <a:lnTo>
                      <a:pt x="10" y="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2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10" y="30"/>
                    </a:lnTo>
                    <a:lnTo>
                      <a:pt x="12" y="20"/>
                    </a:lnTo>
                    <a:lnTo>
                      <a:pt x="12" y="10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2" name="Freeform 208"/>
              <p:cNvSpPr/>
              <p:nvPr/>
            </p:nvSpPr>
            <p:spPr bwMode="auto">
              <a:xfrm>
                <a:off x="2321" y="481"/>
                <a:ext cx="14" cy="26"/>
              </a:xfrm>
              <a:custGeom>
                <a:avLst/>
                <a:gdLst/>
                <a:ahLst/>
                <a:cxnLst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6"/>
                  </a:cxn>
                  <a:cxn ang="0">
                    <a:pos x="2" y="12"/>
                  </a:cxn>
                  <a:cxn ang="0">
                    <a:pos x="2" y="12"/>
                  </a:cxn>
                </a:cxnLst>
                <a:rect l="0" t="0" r="r" b="b"/>
                <a:pathLst>
                  <a:path w="14" h="26">
                    <a:moveTo>
                      <a:pt x="2" y="12"/>
                    </a:move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6"/>
                    </a:lnTo>
                    <a:lnTo>
                      <a:pt x="2" y="12"/>
                    </a:lnTo>
                    <a:lnTo>
                      <a:pt x="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3" name="Freeform 209"/>
              <p:cNvSpPr/>
              <p:nvPr/>
            </p:nvSpPr>
            <p:spPr bwMode="auto">
              <a:xfrm>
                <a:off x="2319" y="503"/>
                <a:ext cx="24" cy="20"/>
              </a:xfrm>
              <a:custGeom>
                <a:avLst/>
                <a:gdLst/>
                <a:ahLst/>
                <a:cxnLst>
                  <a:cxn ang="0">
                    <a:pos x="18" y="8"/>
                  </a:cxn>
                  <a:cxn ang="0">
                    <a:pos x="18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0" y="10"/>
                  </a:cxn>
                  <a:cxn ang="0">
                    <a:pos x="18" y="8"/>
                  </a:cxn>
                  <a:cxn ang="0">
                    <a:pos x="18" y="8"/>
                  </a:cxn>
                </a:cxnLst>
                <a:rect l="0" t="0" r="r" b="b"/>
                <a:pathLst>
                  <a:path w="24" h="20">
                    <a:moveTo>
                      <a:pt x="18" y="8"/>
                    </a:moveTo>
                    <a:lnTo>
                      <a:pt x="18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0" y="10"/>
                    </a:lnTo>
                    <a:lnTo>
                      <a:pt x="18" y="8"/>
                    </a:lnTo>
                    <a:lnTo>
                      <a:pt x="1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4" name="Freeform 210"/>
              <p:cNvSpPr/>
              <p:nvPr/>
            </p:nvSpPr>
            <p:spPr bwMode="auto">
              <a:xfrm>
                <a:off x="2319" y="519"/>
                <a:ext cx="30" cy="22"/>
              </a:xfrm>
              <a:custGeom>
                <a:avLst/>
                <a:gdLst/>
                <a:ahLst/>
                <a:cxnLst>
                  <a:cxn ang="0">
                    <a:pos x="20" y="8"/>
                  </a:cxn>
                  <a:cxn ang="0">
                    <a:pos x="20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2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30" y="22"/>
                  </a:cxn>
                  <a:cxn ang="0">
                    <a:pos x="30" y="22"/>
                  </a:cxn>
                  <a:cxn ang="0">
                    <a:pos x="26" y="12"/>
                  </a:cxn>
                  <a:cxn ang="0">
                    <a:pos x="26" y="12"/>
                  </a:cxn>
                  <a:cxn ang="0">
                    <a:pos x="24" y="8"/>
                  </a:cxn>
                  <a:cxn ang="0">
                    <a:pos x="20" y="8"/>
                  </a:cxn>
                  <a:cxn ang="0">
                    <a:pos x="20" y="8"/>
                  </a:cxn>
                </a:cxnLst>
                <a:rect l="0" t="0" r="r" b="b"/>
                <a:pathLst>
                  <a:path w="30" h="22">
                    <a:moveTo>
                      <a:pt x="20" y="8"/>
                    </a:moveTo>
                    <a:lnTo>
                      <a:pt x="2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2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4" y="8"/>
                    </a:lnTo>
                    <a:lnTo>
                      <a:pt x="20" y="8"/>
                    </a:lnTo>
                    <a:lnTo>
                      <a:pt x="2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5" name="Freeform 211"/>
              <p:cNvSpPr/>
              <p:nvPr/>
            </p:nvSpPr>
            <p:spPr bwMode="auto">
              <a:xfrm>
                <a:off x="2323" y="533"/>
                <a:ext cx="32" cy="2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10"/>
                  </a:cxn>
                  <a:cxn ang="0">
                    <a:pos x="22" y="8"/>
                  </a:cxn>
                  <a:cxn ang="0">
                    <a:pos x="2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12" y="16"/>
                  </a:cxn>
                  <a:cxn ang="0">
                    <a:pos x="22" y="20"/>
                  </a:cxn>
                  <a:cxn ang="0">
                    <a:pos x="32" y="22"/>
                  </a:cxn>
                  <a:cxn ang="0">
                    <a:pos x="32" y="22"/>
                  </a:cxn>
                  <a:cxn ang="0">
                    <a:pos x="28" y="12"/>
                  </a:cxn>
                  <a:cxn ang="0">
                    <a:pos x="28" y="12"/>
                  </a:cxn>
                </a:cxnLst>
                <a:rect l="0" t="0" r="r" b="b"/>
                <a:pathLst>
                  <a:path w="32" h="22">
                    <a:moveTo>
                      <a:pt x="28" y="12"/>
                    </a:moveTo>
                    <a:lnTo>
                      <a:pt x="28" y="12"/>
                    </a:lnTo>
                    <a:lnTo>
                      <a:pt x="24" y="10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12" y="16"/>
                    </a:lnTo>
                    <a:lnTo>
                      <a:pt x="22" y="20"/>
                    </a:lnTo>
                    <a:lnTo>
                      <a:pt x="32" y="22"/>
                    </a:lnTo>
                    <a:lnTo>
                      <a:pt x="32" y="22"/>
                    </a:lnTo>
                    <a:lnTo>
                      <a:pt x="28" y="12"/>
                    </a:lnTo>
                    <a:lnTo>
                      <a:pt x="2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6" name="Freeform 212"/>
              <p:cNvSpPr/>
              <p:nvPr/>
            </p:nvSpPr>
            <p:spPr bwMode="auto">
              <a:xfrm>
                <a:off x="2177" y="629"/>
                <a:ext cx="24" cy="1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24" h="18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7" name="Freeform 213"/>
              <p:cNvSpPr/>
              <p:nvPr/>
            </p:nvSpPr>
            <p:spPr bwMode="auto">
              <a:xfrm>
                <a:off x="2187" y="617"/>
                <a:ext cx="32" cy="12"/>
              </a:xfrm>
              <a:custGeom>
                <a:avLst/>
                <a:gdLst/>
                <a:ahLst/>
                <a:cxnLst>
                  <a:cxn ang="0">
                    <a:pos x="32" y="6"/>
                  </a:cxn>
                  <a:cxn ang="0">
                    <a:pos x="32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22" y="12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32" y="6"/>
                  </a:cxn>
                  <a:cxn ang="0">
                    <a:pos x="32" y="6"/>
                  </a:cxn>
                </a:cxnLst>
                <a:rect l="0" t="0" r="r" b="b"/>
                <a:pathLst>
                  <a:path w="32" h="12">
                    <a:moveTo>
                      <a:pt x="32" y="6"/>
                    </a:moveTo>
                    <a:lnTo>
                      <a:pt x="32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22" y="12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32" y="6"/>
                    </a:lnTo>
                    <a:lnTo>
                      <a:pt x="32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8" name="Freeform 214"/>
              <p:cNvSpPr/>
              <p:nvPr/>
            </p:nvSpPr>
            <p:spPr bwMode="auto">
              <a:xfrm>
                <a:off x="2195" y="605"/>
                <a:ext cx="40" cy="14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4" y="14"/>
                  </a:cxn>
                  <a:cxn ang="0">
                    <a:pos x="24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40" h="14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9" name="Freeform 215"/>
              <p:cNvSpPr/>
              <p:nvPr/>
            </p:nvSpPr>
            <p:spPr bwMode="auto">
              <a:xfrm>
                <a:off x="2207" y="597"/>
                <a:ext cx="42" cy="12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8" y="12"/>
                  </a:cxn>
                  <a:cxn ang="0">
                    <a:pos x="32" y="12"/>
                  </a:cxn>
                  <a:cxn ang="0">
                    <a:pos x="32" y="12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32" y="2"/>
                  </a:cxn>
                  <a:cxn ang="0">
                    <a:pos x="22" y="0"/>
                  </a:cxn>
                  <a:cxn ang="0">
                    <a:pos x="10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2" h="12">
                    <a:moveTo>
                      <a:pt x="0" y="6"/>
                    </a:moveTo>
                    <a:lnTo>
                      <a:pt x="0" y="6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8" y="12"/>
                    </a:lnTo>
                    <a:lnTo>
                      <a:pt x="32" y="12"/>
                    </a:lnTo>
                    <a:lnTo>
                      <a:pt x="32" y="12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32" y="2"/>
                    </a:lnTo>
                    <a:lnTo>
                      <a:pt x="22" y="0"/>
                    </a:lnTo>
                    <a:lnTo>
                      <a:pt x="10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0" name="Freeform 216"/>
              <p:cNvSpPr/>
              <p:nvPr/>
            </p:nvSpPr>
            <p:spPr bwMode="auto">
              <a:xfrm>
                <a:off x="2179" y="637"/>
                <a:ext cx="24" cy="16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14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24" h="16">
                    <a:moveTo>
                      <a:pt x="12" y="14"/>
                    </a:moveTo>
                    <a:lnTo>
                      <a:pt x="12" y="1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14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1" name="Freeform 217"/>
              <p:cNvSpPr/>
              <p:nvPr/>
            </p:nvSpPr>
            <p:spPr bwMode="auto">
              <a:xfrm>
                <a:off x="2203" y="627"/>
                <a:ext cx="18" cy="26"/>
              </a:xfrm>
              <a:custGeom>
                <a:avLst/>
                <a:gdLst/>
                <a:ahLst/>
                <a:cxnLst>
                  <a:cxn ang="0">
                    <a:pos x="10" y="24"/>
                  </a:cxn>
                  <a:cxn ang="0">
                    <a:pos x="10" y="2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8" y="26"/>
                  </a:cxn>
                  <a:cxn ang="0">
                    <a:pos x="10" y="24"/>
                  </a:cxn>
                  <a:cxn ang="0">
                    <a:pos x="10" y="24"/>
                  </a:cxn>
                </a:cxnLst>
                <a:rect l="0" t="0" r="r" b="b"/>
                <a:pathLst>
                  <a:path w="18" h="26">
                    <a:moveTo>
                      <a:pt x="10" y="24"/>
                    </a:moveTo>
                    <a:lnTo>
                      <a:pt x="10" y="2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8" y="26"/>
                    </a:lnTo>
                    <a:lnTo>
                      <a:pt x="10" y="24"/>
                    </a:lnTo>
                    <a:lnTo>
                      <a:pt x="1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2" name="Freeform 218"/>
              <p:cNvSpPr/>
              <p:nvPr/>
            </p:nvSpPr>
            <p:spPr bwMode="auto">
              <a:xfrm>
                <a:off x="2217" y="617"/>
                <a:ext cx="20" cy="34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8" y="34"/>
                  </a:cxn>
                  <a:cxn ang="0">
                    <a:pos x="10" y="32"/>
                  </a:cxn>
                  <a:cxn ang="0">
                    <a:pos x="12" y="30"/>
                  </a:cxn>
                  <a:cxn ang="0">
                    <a:pos x="12" y="3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0" h="34">
                    <a:moveTo>
                      <a:pt x="20" y="0"/>
                    </a:moveTo>
                    <a:lnTo>
                      <a:pt x="20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8" y="34"/>
                    </a:lnTo>
                    <a:lnTo>
                      <a:pt x="10" y="32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3" name="Freeform 219"/>
              <p:cNvSpPr/>
              <p:nvPr/>
            </p:nvSpPr>
            <p:spPr bwMode="auto">
              <a:xfrm>
                <a:off x="2233" y="609"/>
                <a:ext cx="18" cy="36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10" y="6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30"/>
                  </a:cxn>
                  <a:cxn ang="0">
                    <a:pos x="16" y="22"/>
                  </a:cxn>
                  <a:cxn ang="0">
                    <a:pos x="18" y="1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6"/>
                  </a:cxn>
                  <a:cxn ang="0">
                    <a:pos x="10" y="6"/>
                  </a:cxn>
                </a:cxnLst>
                <a:rect l="0" t="0" r="r" b="b"/>
                <a:pathLst>
                  <a:path w="18" h="36">
                    <a:moveTo>
                      <a:pt x="10" y="6"/>
                    </a:moveTo>
                    <a:lnTo>
                      <a:pt x="10" y="6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30"/>
                    </a:lnTo>
                    <a:lnTo>
                      <a:pt x="16" y="22"/>
                    </a:lnTo>
                    <a:lnTo>
                      <a:pt x="18" y="1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6"/>
                    </a:lnTo>
                    <a:lnTo>
                      <a:pt x="1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4" name="Freeform 220"/>
              <p:cNvSpPr/>
              <p:nvPr/>
            </p:nvSpPr>
            <p:spPr bwMode="auto">
              <a:xfrm>
                <a:off x="2137" y="567"/>
                <a:ext cx="24" cy="10"/>
              </a:xfrm>
              <a:custGeom>
                <a:avLst/>
                <a:gdLst/>
                <a:ahLst/>
                <a:cxnLst>
                  <a:cxn ang="0">
                    <a:pos x="14" y="2"/>
                  </a:cxn>
                  <a:cxn ang="0">
                    <a:pos x="14" y="2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4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14" y="2"/>
                  </a:cxn>
                  <a:cxn ang="0">
                    <a:pos x="14" y="2"/>
                  </a:cxn>
                </a:cxnLst>
                <a:rect l="0" t="0" r="r" b="b"/>
                <a:pathLst>
                  <a:path w="24" h="10">
                    <a:moveTo>
                      <a:pt x="14" y="2"/>
                    </a:moveTo>
                    <a:lnTo>
                      <a:pt x="14" y="2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4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14" y="2"/>
                    </a:lnTo>
                    <a:lnTo>
                      <a:pt x="1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5" name="Freeform 221"/>
              <p:cNvSpPr/>
              <p:nvPr/>
            </p:nvSpPr>
            <p:spPr bwMode="auto">
              <a:xfrm>
                <a:off x="2153" y="561"/>
                <a:ext cx="26" cy="16"/>
              </a:xfrm>
              <a:custGeom>
                <a:avLst/>
                <a:gdLst/>
                <a:ahLst/>
                <a:cxnLst>
                  <a:cxn ang="0">
                    <a:pos x="18" y="16"/>
                  </a:cxn>
                  <a:cxn ang="0">
                    <a:pos x="18" y="16"/>
                  </a:cxn>
                  <a:cxn ang="0">
                    <a:pos x="26" y="16"/>
                  </a:cxn>
                  <a:cxn ang="0">
                    <a:pos x="26" y="16"/>
                  </a:cxn>
                  <a:cxn ang="0">
                    <a:pos x="22" y="12"/>
                  </a:cxn>
                  <a:cxn ang="0">
                    <a:pos x="22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4" y="16"/>
                  </a:cxn>
                  <a:cxn ang="0">
                    <a:pos x="18" y="16"/>
                  </a:cxn>
                  <a:cxn ang="0">
                    <a:pos x="18" y="16"/>
                  </a:cxn>
                </a:cxnLst>
                <a:rect l="0" t="0" r="r" b="b"/>
                <a:pathLst>
                  <a:path w="26" h="16">
                    <a:moveTo>
                      <a:pt x="18" y="16"/>
                    </a:moveTo>
                    <a:lnTo>
                      <a:pt x="18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2" y="12"/>
                    </a:lnTo>
                    <a:lnTo>
                      <a:pt x="22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8" y="16"/>
                    </a:lnTo>
                    <a:lnTo>
                      <a:pt x="18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6" name="Freeform 222"/>
              <p:cNvSpPr/>
              <p:nvPr/>
            </p:nvSpPr>
            <p:spPr bwMode="auto">
              <a:xfrm>
                <a:off x="2165" y="557"/>
                <a:ext cx="30" cy="20"/>
              </a:xfrm>
              <a:custGeom>
                <a:avLst/>
                <a:gdLst/>
                <a:ahLst/>
                <a:cxnLst>
                  <a:cxn ang="0">
                    <a:pos x="20" y="20"/>
                  </a:cxn>
                  <a:cxn ang="0">
                    <a:pos x="20" y="20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0" y="2"/>
                  </a:cxn>
                  <a:cxn ang="0">
                    <a:pos x="10" y="2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0" y="20"/>
                  </a:cxn>
                </a:cxnLst>
                <a:rect l="0" t="0" r="r" b="b"/>
                <a:pathLst>
                  <a:path w="30" h="20">
                    <a:moveTo>
                      <a:pt x="20" y="20"/>
                    </a:moveTo>
                    <a:lnTo>
                      <a:pt x="20" y="20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0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7" name="Freeform 223"/>
              <p:cNvSpPr/>
              <p:nvPr/>
            </p:nvSpPr>
            <p:spPr bwMode="auto">
              <a:xfrm>
                <a:off x="2179" y="557"/>
                <a:ext cx="30" cy="18"/>
              </a:xfrm>
              <a:custGeom>
                <a:avLst/>
                <a:gdLst/>
                <a:ahLst/>
                <a:cxnLst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24" y="10"/>
                  </a:cxn>
                  <a:cxn ang="0">
                    <a:pos x="18" y="4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4" y="14"/>
                  </a:cxn>
                  <a:cxn ang="0">
                    <a:pos x="14" y="14"/>
                  </a:cxn>
                  <a:cxn ang="0">
                    <a:pos x="20" y="18"/>
                  </a:cxn>
                  <a:cxn ang="0">
                    <a:pos x="20" y="18"/>
                  </a:cxn>
                </a:cxnLst>
                <a:rect l="0" t="0" r="r" b="b"/>
                <a:pathLst>
                  <a:path w="30" h="18">
                    <a:moveTo>
                      <a:pt x="20" y="18"/>
                    </a:moveTo>
                    <a:lnTo>
                      <a:pt x="20" y="18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24" y="10"/>
                    </a:lnTo>
                    <a:lnTo>
                      <a:pt x="18" y="4"/>
                    </a:ln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20" y="18"/>
                    </a:lnTo>
                    <a:lnTo>
                      <a:pt x="2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8" name="Freeform 224"/>
              <p:cNvSpPr/>
              <p:nvPr/>
            </p:nvSpPr>
            <p:spPr bwMode="auto">
              <a:xfrm>
                <a:off x="2137" y="581"/>
                <a:ext cx="24" cy="10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8" y="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24" h="10">
                    <a:moveTo>
                      <a:pt x="8" y="6"/>
                    </a:moveTo>
                    <a:lnTo>
                      <a:pt x="8" y="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6"/>
                    </a:lnTo>
                    <a:lnTo>
                      <a:pt x="8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9" name="Freeform 225"/>
              <p:cNvSpPr/>
              <p:nvPr/>
            </p:nvSpPr>
            <p:spPr bwMode="auto">
              <a:xfrm>
                <a:off x="2153" y="581"/>
                <a:ext cx="26" cy="16"/>
              </a:xfrm>
              <a:custGeom>
                <a:avLst/>
                <a:gdLst/>
                <a:ahLst/>
                <a:cxnLst>
                  <a:cxn ang="0">
                    <a:pos x="10" y="16"/>
                  </a:cxn>
                  <a:cxn ang="0">
                    <a:pos x="1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14"/>
                  </a:cxn>
                  <a:cxn ang="0">
                    <a:pos x="10" y="16"/>
                  </a:cxn>
                  <a:cxn ang="0">
                    <a:pos x="10" y="16"/>
                  </a:cxn>
                </a:cxnLst>
                <a:rect l="0" t="0" r="r" b="b"/>
                <a:pathLst>
                  <a:path w="26" h="16">
                    <a:moveTo>
                      <a:pt x="10" y="16"/>
                    </a:moveTo>
                    <a:lnTo>
                      <a:pt x="1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14"/>
                    </a:lnTo>
                    <a:lnTo>
                      <a:pt x="10" y="16"/>
                    </a:lnTo>
                    <a:lnTo>
                      <a:pt x="1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0" name="Freeform 226"/>
              <p:cNvSpPr/>
              <p:nvPr/>
            </p:nvSpPr>
            <p:spPr bwMode="auto">
              <a:xfrm>
                <a:off x="2165" y="581"/>
                <a:ext cx="30" cy="18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6" y="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18"/>
                  </a:cxn>
                  <a:cxn ang="0">
                    <a:pos x="8" y="18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30" h="18">
                    <a:moveTo>
                      <a:pt x="18" y="12"/>
                    </a:moveTo>
                    <a:lnTo>
                      <a:pt x="18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" y="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18"/>
                    </a:lnTo>
                    <a:lnTo>
                      <a:pt x="8" y="18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1" name="Freeform 227"/>
              <p:cNvSpPr/>
              <p:nvPr/>
            </p:nvSpPr>
            <p:spPr bwMode="auto">
              <a:xfrm>
                <a:off x="2179" y="581"/>
                <a:ext cx="30" cy="2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0" y="18"/>
                  </a:cxn>
                  <a:cxn ang="0">
                    <a:pos x="18" y="14"/>
                  </a:cxn>
                  <a:cxn ang="0">
                    <a:pos x="24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30" h="20">
                    <a:moveTo>
                      <a:pt x="20" y="0"/>
                    </a:moveTo>
                    <a:lnTo>
                      <a:pt x="20" y="0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0" y="18"/>
                    </a:lnTo>
                    <a:lnTo>
                      <a:pt x="18" y="14"/>
                    </a:lnTo>
                    <a:lnTo>
                      <a:pt x="24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2" name="Freeform 228"/>
              <p:cNvSpPr/>
              <p:nvPr/>
            </p:nvSpPr>
            <p:spPr bwMode="auto">
              <a:xfrm>
                <a:off x="2237" y="681"/>
                <a:ext cx="28" cy="16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4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28" h="16">
                    <a:moveTo>
                      <a:pt x="12" y="0"/>
                    </a:moveTo>
                    <a:lnTo>
                      <a:pt x="12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4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3" name="Freeform 229"/>
              <p:cNvSpPr/>
              <p:nvPr/>
            </p:nvSpPr>
            <p:spPr bwMode="auto">
              <a:xfrm>
                <a:off x="2253" y="673"/>
                <a:ext cx="3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8" y="16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26" y="10"/>
                  </a:cxn>
                  <a:cxn ang="0">
                    <a:pos x="26" y="10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30" h="16">
                    <a:moveTo>
                      <a:pt x="0" y="6"/>
                    </a:moveTo>
                    <a:lnTo>
                      <a:pt x="0" y="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8" y="16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4" name="Freeform 230"/>
              <p:cNvSpPr/>
              <p:nvPr/>
            </p:nvSpPr>
            <p:spPr bwMode="auto">
              <a:xfrm>
                <a:off x="2265" y="665"/>
                <a:ext cx="38" cy="20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20"/>
                  </a:cxn>
                  <a:cxn ang="0">
                    <a:pos x="26" y="20"/>
                  </a:cxn>
                  <a:cxn ang="0">
                    <a:pos x="26" y="20"/>
                  </a:cxn>
                  <a:cxn ang="0">
                    <a:pos x="38" y="16"/>
                  </a:cxn>
                  <a:cxn ang="0">
                    <a:pos x="38" y="16"/>
                  </a:cxn>
                  <a:cxn ang="0">
                    <a:pos x="20" y="6"/>
                  </a:cxn>
                  <a:cxn ang="0">
                    <a:pos x="20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6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38" h="20">
                    <a:moveTo>
                      <a:pt x="0" y="4"/>
                    </a:moveTo>
                    <a:lnTo>
                      <a:pt x="0" y="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20"/>
                    </a:lnTo>
                    <a:lnTo>
                      <a:pt x="26" y="20"/>
                    </a:lnTo>
                    <a:lnTo>
                      <a:pt x="26" y="20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20" y="6"/>
                    </a:lnTo>
                    <a:lnTo>
                      <a:pt x="20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5" name="Freeform 231"/>
              <p:cNvSpPr/>
              <p:nvPr/>
            </p:nvSpPr>
            <p:spPr bwMode="auto">
              <a:xfrm>
                <a:off x="2279" y="663"/>
                <a:ext cx="38" cy="1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4" y="16"/>
                  </a:cxn>
                  <a:cxn ang="0">
                    <a:pos x="28" y="18"/>
                  </a:cxn>
                  <a:cxn ang="0">
                    <a:pos x="28" y="18"/>
                  </a:cxn>
                  <a:cxn ang="0">
                    <a:pos x="38" y="14"/>
                  </a:cxn>
                  <a:cxn ang="0">
                    <a:pos x="38" y="14"/>
                  </a:cxn>
                  <a:cxn ang="0">
                    <a:pos x="32" y="6"/>
                  </a:cxn>
                  <a:cxn ang="0">
                    <a:pos x="22" y="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8" h="18">
                    <a:moveTo>
                      <a:pt x="0" y="0"/>
                    </a:moveTo>
                    <a:lnTo>
                      <a:pt x="0" y="0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4" y="16"/>
                    </a:lnTo>
                    <a:lnTo>
                      <a:pt x="28" y="18"/>
                    </a:lnTo>
                    <a:lnTo>
                      <a:pt x="28" y="18"/>
                    </a:lnTo>
                    <a:lnTo>
                      <a:pt x="38" y="14"/>
                    </a:lnTo>
                    <a:lnTo>
                      <a:pt x="38" y="14"/>
                    </a:lnTo>
                    <a:lnTo>
                      <a:pt x="32" y="6"/>
                    </a:lnTo>
                    <a:lnTo>
                      <a:pt x="22" y="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6" name="Freeform 232"/>
              <p:cNvSpPr/>
              <p:nvPr/>
            </p:nvSpPr>
            <p:spPr bwMode="auto">
              <a:xfrm>
                <a:off x="2237" y="695"/>
                <a:ext cx="28" cy="14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20" y="12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0" y="12"/>
                  </a:cxn>
                </a:cxnLst>
                <a:rect l="0" t="0" r="r" b="b"/>
                <a:pathLst>
                  <a:path w="28" h="14">
                    <a:moveTo>
                      <a:pt x="20" y="12"/>
                    </a:moveTo>
                    <a:lnTo>
                      <a:pt x="20" y="12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7" name="Freeform 233"/>
              <p:cNvSpPr/>
              <p:nvPr/>
            </p:nvSpPr>
            <p:spPr bwMode="auto">
              <a:xfrm>
                <a:off x="2259" y="691"/>
                <a:ext cx="26" cy="22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4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6" y="2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26" h="22">
                    <a:moveTo>
                      <a:pt x="10" y="22"/>
                    </a:moveTo>
                    <a:lnTo>
                      <a:pt x="10" y="22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4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6" y="2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8" name="Freeform 234"/>
              <p:cNvSpPr/>
              <p:nvPr/>
            </p:nvSpPr>
            <p:spPr bwMode="auto">
              <a:xfrm>
                <a:off x="2273" y="687"/>
                <a:ext cx="30" cy="28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8"/>
                  </a:cxn>
                  <a:cxn ang="0">
                    <a:pos x="10" y="28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30" h="28">
                    <a:moveTo>
                      <a:pt x="12" y="26"/>
                    </a:moveTo>
                    <a:lnTo>
                      <a:pt x="12" y="26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8"/>
                    </a:lnTo>
                    <a:lnTo>
                      <a:pt x="10" y="28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9" name="Freeform 235"/>
              <p:cNvSpPr/>
              <p:nvPr/>
            </p:nvSpPr>
            <p:spPr bwMode="auto">
              <a:xfrm>
                <a:off x="2289" y="685"/>
                <a:ext cx="30" cy="28"/>
              </a:xfrm>
              <a:custGeom>
                <a:avLst/>
                <a:gdLst/>
                <a:ahLst/>
                <a:cxnLst>
                  <a:cxn ang="0">
                    <a:pos x="14" y="8"/>
                  </a:cxn>
                  <a:cxn ang="0">
                    <a:pos x="14" y="8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12" y="24"/>
                  </a:cxn>
                  <a:cxn ang="0">
                    <a:pos x="20" y="18"/>
                  </a:cxn>
                  <a:cxn ang="0">
                    <a:pos x="26" y="10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</a:cxnLst>
                <a:rect l="0" t="0" r="r" b="b"/>
                <a:pathLst>
                  <a:path w="30" h="28">
                    <a:moveTo>
                      <a:pt x="14" y="8"/>
                    </a:moveTo>
                    <a:lnTo>
                      <a:pt x="14" y="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2" y="24"/>
                    </a:lnTo>
                    <a:lnTo>
                      <a:pt x="20" y="18"/>
                    </a:lnTo>
                    <a:lnTo>
                      <a:pt x="26" y="1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0" name="Freeform 236"/>
              <p:cNvSpPr/>
              <p:nvPr/>
            </p:nvSpPr>
            <p:spPr bwMode="auto">
              <a:xfrm>
                <a:off x="2073" y="813"/>
                <a:ext cx="24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18">
                    <a:moveTo>
                      <a:pt x="8" y="0"/>
                    </a:moveTo>
                    <a:lnTo>
                      <a:pt x="8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1" name="Freeform 237"/>
              <p:cNvSpPr/>
              <p:nvPr/>
            </p:nvSpPr>
            <p:spPr bwMode="auto">
              <a:xfrm>
                <a:off x="2083" y="801"/>
                <a:ext cx="30" cy="14"/>
              </a:xfrm>
              <a:custGeom>
                <a:avLst/>
                <a:gdLst/>
                <a:ahLst/>
                <a:cxnLst>
                  <a:cxn ang="0">
                    <a:pos x="24" y="10"/>
                  </a:cxn>
                  <a:cxn ang="0">
                    <a:pos x="24" y="10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4" y="10"/>
                  </a:cxn>
                  <a:cxn ang="0">
                    <a:pos x="24" y="10"/>
                  </a:cxn>
                </a:cxnLst>
                <a:rect l="0" t="0" r="r" b="b"/>
                <a:pathLst>
                  <a:path w="30" h="14">
                    <a:moveTo>
                      <a:pt x="24" y="10"/>
                    </a:moveTo>
                    <a:lnTo>
                      <a:pt x="24" y="10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4" y="10"/>
                    </a:lnTo>
                    <a:lnTo>
                      <a:pt x="2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2" name="Freeform 238"/>
              <p:cNvSpPr/>
              <p:nvPr/>
            </p:nvSpPr>
            <p:spPr bwMode="auto">
              <a:xfrm>
                <a:off x="2091" y="789"/>
                <a:ext cx="38" cy="14"/>
              </a:xfrm>
              <a:custGeom>
                <a:avLst/>
                <a:gdLst/>
                <a:ahLst/>
                <a:cxnLst>
                  <a:cxn ang="0">
                    <a:pos x="30" y="14"/>
                  </a:cxn>
                  <a:cxn ang="0">
                    <a:pos x="30" y="14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20" y="4"/>
                  </a:cxn>
                  <a:cxn ang="0">
                    <a:pos x="20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</a:cxnLst>
                <a:rect l="0" t="0" r="r" b="b"/>
                <a:pathLst>
                  <a:path w="38" h="14">
                    <a:moveTo>
                      <a:pt x="30" y="14"/>
                    </a:moveTo>
                    <a:lnTo>
                      <a:pt x="30" y="14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3" name="Freeform 239"/>
              <p:cNvSpPr/>
              <p:nvPr/>
            </p:nvSpPr>
            <p:spPr bwMode="auto">
              <a:xfrm>
                <a:off x="2103" y="781"/>
                <a:ext cx="40" cy="1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2"/>
                  </a:cxn>
                  <a:cxn ang="0">
                    <a:pos x="24" y="12"/>
                  </a:cxn>
                  <a:cxn ang="0">
                    <a:pos x="28" y="12"/>
                  </a:cxn>
                  <a:cxn ang="0">
                    <a:pos x="32" y="14"/>
                  </a:cxn>
                  <a:cxn ang="0">
                    <a:pos x="32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32" y="2"/>
                  </a:cxn>
                  <a:cxn ang="0">
                    <a:pos x="20" y="0"/>
                  </a:cxn>
                  <a:cxn ang="0">
                    <a:pos x="10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0" h="14">
                    <a:moveTo>
                      <a:pt x="0" y="6"/>
                    </a:moveTo>
                    <a:lnTo>
                      <a:pt x="0" y="6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8" y="12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32" y="2"/>
                    </a:lnTo>
                    <a:lnTo>
                      <a:pt x="20" y="0"/>
                    </a:lnTo>
                    <a:lnTo>
                      <a:pt x="10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4" name="Freeform 240"/>
              <p:cNvSpPr/>
              <p:nvPr/>
            </p:nvSpPr>
            <p:spPr bwMode="auto">
              <a:xfrm>
                <a:off x="2075" y="821"/>
                <a:ext cx="24" cy="16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4" h="16">
                    <a:moveTo>
                      <a:pt x="0" y="14"/>
                    </a:moveTo>
                    <a:lnTo>
                      <a:pt x="0" y="14"/>
                    </a:lnTo>
                    <a:lnTo>
                      <a:pt x="6" y="1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5" name="Freeform 241"/>
              <p:cNvSpPr/>
              <p:nvPr/>
            </p:nvSpPr>
            <p:spPr bwMode="auto">
              <a:xfrm>
                <a:off x="2097" y="811"/>
                <a:ext cx="20" cy="26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8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20" h="26">
                    <a:moveTo>
                      <a:pt x="12" y="26"/>
                    </a:moveTo>
                    <a:lnTo>
                      <a:pt x="12" y="26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8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6" name="Freeform 242"/>
              <p:cNvSpPr/>
              <p:nvPr/>
            </p:nvSpPr>
            <p:spPr bwMode="auto">
              <a:xfrm>
                <a:off x="2113" y="803"/>
                <a:ext cx="20" cy="32"/>
              </a:xfrm>
              <a:custGeom>
                <a:avLst/>
                <a:gdLst/>
                <a:ahLst/>
                <a:cxnLst>
                  <a:cxn ang="0">
                    <a:pos x="12" y="28"/>
                  </a:cxn>
                  <a:cxn ang="0">
                    <a:pos x="12" y="28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6" y="32"/>
                  </a:cxn>
                  <a:cxn ang="0">
                    <a:pos x="10" y="30"/>
                  </a:cxn>
                  <a:cxn ang="0">
                    <a:pos x="12" y="28"/>
                  </a:cxn>
                  <a:cxn ang="0">
                    <a:pos x="12" y="28"/>
                  </a:cxn>
                </a:cxnLst>
                <a:rect l="0" t="0" r="r" b="b"/>
                <a:pathLst>
                  <a:path w="20" h="32">
                    <a:moveTo>
                      <a:pt x="12" y="28"/>
                    </a:moveTo>
                    <a:lnTo>
                      <a:pt x="12" y="28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6" y="32"/>
                    </a:lnTo>
                    <a:lnTo>
                      <a:pt x="10" y="30"/>
                    </a:lnTo>
                    <a:lnTo>
                      <a:pt x="12" y="28"/>
                    </a:lnTo>
                    <a:lnTo>
                      <a:pt x="1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7" name="Freeform 243"/>
              <p:cNvSpPr/>
              <p:nvPr/>
            </p:nvSpPr>
            <p:spPr bwMode="auto">
              <a:xfrm>
                <a:off x="2129" y="795"/>
                <a:ext cx="18" cy="3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8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28"/>
                  </a:cxn>
                  <a:cxn ang="0">
                    <a:pos x="14" y="20"/>
                  </a:cxn>
                  <a:cxn ang="0">
                    <a:pos x="18" y="10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36">
                    <a:moveTo>
                      <a:pt x="18" y="0"/>
                    </a:moveTo>
                    <a:lnTo>
                      <a:pt x="18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8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28"/>
                    </a:lnTo>
                    <a:lnTo>
                      <a:pt x="14" y="20"/>
                    </a:lnTo>
                    <a:lnTo>
                      <a:pt x="18" y="10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8" name="Freeform 244"/>
              <p:cNvSpPr/>
              <p:nvPr/>
            </p:nvSpPr>
            <p:spPr bwMode="auto">
              <a:xfrm>
                <a:off x="2143" y="1217"/>
                <a:ext cx="48" cy="34"/>
              </a:xfrm>
              <a:custGeom>
                <a:avLst/>
                <a:gdLst/>
                <a:ahLst/>
                <a:cxnLst>
                  <a:cxn ang="0">
                    <a:pos x="28" y="34"/>
                  </a:cxn>
                  <a:cxn ang="0">
                    <a:pos x="28" y="34"/>
                  </a:cxn>
                  <a:cxn ang="0">
                    <a:pos x="42" y="34"/>
                  </a:cxn>
                  <a:cxn ang="0">
                    <a:pos x="42" y="34"/>
                  </a:cxn>
                  <a:cxn ang="0">
                    <a:pos x="42" y="30"/>
                  </a:cxn>
                  <a:cxn ang="0">
                    <a:pos x="42" y="3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14" y="34"/>
                  </a:cxn>
                  <a:cxn ang="0">
                    <a:pos x="28" y="34"/>
                  </a:cxn>
                  <a:cxn ang="0">
                    <a:pos x="28" y="34"/>
                  </a:cxn>
                </a:cxnLst>
                <a:rect l="0" t="0" r="r" b="b"/>
                <a:pathLst>
                  <a:path w="48" h="34">
                    <a:moveTo>
                      <a:pt x="28" y="34"/>
                    </a:moveTo>
                    <a:lnTo>
                      <a:pt x="28" y="34"/>
                    </a:lnTo>
                    <a:lnTo>
                      <a:pt x="42" y="34"/>
                    </a:lnTo>
                    <a:lnTo>
                      <a:pt x="42" y="34"/>
                    </a:lnTo>
                    <a:lnTo>
                      <a:pt x="42" y="30"/>
                    </a:lnTo>
                    <a:lnTo>
                      <a:pt x="42" y="3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14" y="34"/>
                    </a:lnTo>
                    <a:lnTo>
                      <a:pt x="28" y="34"/>
                    </a:lnTo>
                    <a:lnTo>
                      <a:pt x="2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9" name="Freeform 245"/>
              <p:cNvSpPr/>
              <p:nvPr/>
            </p:nvSpPr>
            <p:spPr bwMode="auto">
              <a:xfrm>
                <a:off x="2193" y="1193"/>
                <a:ext cx="32" cy="56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8" y="10"/>
                  </a:cxn>
                  <a:cxn ang="0">
                    <a:pos x="18" y="10"/>
                  </a:cxn>
                  <a:cxn ang="0">
                    <a:pos x="12" y="14"/>
                  </a:cxn>
                  <a:cxn ang="0">
                    <a:pos x="8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12" y="56"/>
                  </a:cxn>
                  <a:cxn ang="0">
                    <a:pos x="20" y="56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56">
                    <a:moveTo>
                      <a:pt x="32" y="0"/>
                    </a:moveTo>
                    <a:lnTo>
                      <a:pt x="32" y="0"/>
                    </a:lnTo>
                    <a:lnTo>
                      <a:pt x="18" y="10"/>
                    </a:lnTo>
                    <a:lnTo>
                      <a:pt x="18" y="10"/>
                    </a:lnTo>
                    <a:lnTo>
                      <a:pt x="12" y="14"/>
                    </a:lnTo>
                    <a:lnTo>
                      <a:pt x="8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12" y="56"/>
                    </a:lnTo>
                    <a:lnTo>
                      <a:pt x="20" y="56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0" name="Freeform 246"/>
              <p:cNvSpPr/>
              <p:nvPr/>
            </p:nvSpPr>
            <p:spPr bwMode="auto">
              <a:xfrm>
                <a:off x="2225" y="1171"/>
                <a:ext cx="32" cy="74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10" y="16"/>
                  </a:cxn>
                  <a:cxn ang="0">
                    <a:pos x="8" y="18"/>
                  </a:cxn>
                  <a:cxn ang="0">
                    <a:pos x="8" y="26"/>
                  </a:cxn>
                  <a:cxn ang="0">
                    <a:pos x="8" y="26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12" y="70"/>
                  </a:cxn>
                  <a:cxn ang="0">
                    <a:pos x="18" y="66"/>
                  </a:cxn>
                  <a:cxn ang="0">
                    <a:pos x="22" y="62"/>
                  </a:cxn>
                  <a:cxn ang="0">
                    <a:pos x="22" y="62"/>
                  </a:cxn>
                  <a:cxn ang="0">
                    <a:pos x="26" y="40"/>
                  </a:cxn>
                  <a:cxn ang="0">
                    <a:pos x="26" y="4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32" h="74">
                    <a:moveTo>
                      <a:pt x="12" y="14"/>
                    </a:moveTo>
                    <a:lnTo>
                      <a:pt x="12" y="14"/>
                    </a:lnTo>
                    <a:lnTo>
                      <a:pt x="10" y="16"/>
                    </a:lnTo>
                    <a:lnTo>
                      <a:pt x="8" y="18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2" y="70"/>
                    </a:lnTo>
                    <a:lnTo>
                      <a:pt x="18" y="66"/>
                    </a:lnTo>
                    <a:lnTo>
                      <a:pt x="22" y="62"/>
                    </a:lnTo>
                    <a:lnTo>
                      <a:pt x="22" y="62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1" name="Freeform 247"/>
              <p:cNvSpPr/>
              <p:nvPr/>
            </p:nvSpPr>
            <p:spPr bwMode="auto">
              <a:xfrm>
                <a:off x="2255" y="1151"/>
                <a:ext cx="32" cy="7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6"/>
                  </a:cxn>
                  <a:cxn ang="0">
                    <a:pos x="8" y="20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8" y="72"/>
                  </a:cxn>
                  <a:cxn ang="0">
                    <a:pos x="16" y="64"/>
                  </a:cxn>
                  <a:cxn ang="0">
                    <a:pos x="22" y="54"/>
                  </a:cxn>
                  <a:cxn ang="0">
                    <a:pos x="28" y="44"/>
                  </a:cxn>
                  <a:cxn ang="0">
                    <a:pos x="30" y="34"/>
                  </a:cxn>
                  <a:cxn ang="0">
                    <a:pos x="32" y="22"/>
                  </a:cxn>
                  <a:cxn ang="0">
                    <a:pos x="32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32" h="78">
                    <a:moveTo>
                      <a:pt x="10" y="14"/>
                    </a:moveTo>
                    <a:lnTo>
                      <a:pt x="10" y="14"/>
                    </a:lnTo>
                    <a:lnTo>
                      <a:pt x="10" y="16"/>
                    </a:lnTo>
                    <a:lnTo>
                      <a:pt x="8" y="20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" y="72"/>
                    </a:lnTo>
                    <a:lnTo>
                      <a:pt x="16" y="64"/>
                    </a:lnTo>
                    <a:lnTo>
                      <a:pt x="22" y="54"/>
                    </a:lnTo>
                    <a:lnTo>
                      <a:pt x="28" y="44"/>
                    </a:lnTo>
                    <a:lnTo>
                      <a:pt x="30" y="34"/>
                    </a:lnTo>
                    <a:lnTo>
                      <a:pt x="32" y="22"/>
                    </a:lnTo>
                    <a:lnTo>
                      <a:pt x="32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2" name="Freeform 248"/>
              <p:cNvSpPr/>
              <p:nvPr/>
            </p:nvSpPr>
            <p:spPr bwMode="auto">
              <a:xfrm>
                <a:off x="2139" y="1205"/>
                <a:ext cx="48" cy="40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28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48" y="4"/>
                  </a:cxn>
                  <a:cxn ang="0">
                    <a:pos x="48" y="4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40">
                    <a:moveTo>
                      <a:pt x="16" y="2"/>
                    </a:moveTo>
                    <a:lnTo>
                      <a:pt x="16" y="2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28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48" y="4"/>
                    </a:lnTo>
                    <a:lnTo>
                      <a:pt x="48" y="4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3" name="Freeform 249"/>
              <p:cNvSpPr/>
              <p:nvPr/>
            </p:nvSpPr>
            <p:spPr bwMode="auto">
              <a:xfrm>
                <a:off x="2155" y="1177"/>
                <a:ext cx="64" cy="26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28" y="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4"/>
                  </a:cxn>
                  <a:cxn ang="0">
                    <a:pos x="4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38" y="26"/>
                  </a:cxn>
                  <a:cxn ang="0">
                    <a:pos x="38" y="26"/>
                  </a:cxn>
                  <a:cxn ang="0">
                    <a:pos x="42" y="26"/>
                  </a:cxn>
                  <a:cxn ang="0">
                    <a:pos x="44" y="22"/>
                  </a:cxn>
                  <a:cxn ang="0">
                    <a:pos x="50" y="18"/>
                  </a:cxn>
                  <a:cxn ang="0">
                    <a:pos x="50" y="1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8" y="6"/>
                  </a:cxn>
                  <a:cxn ang="0">
                    <a:pos x="52" y="6"/>
                  </a:cxn>
                  <a:cxn ang="0">
                    <a:pos x="52" y="6"/>
                  </a:cxn>
                  <a:cxn ang="0">
                    <a:pos x="28" y="2"/>
                  </a:cxn>
                  <a:cxn ang="0">
                    <a:pos x="28" y="2"/>
                  </a:cxn>
                </a:cxnLst>
                <a:rect l="0" t="0" r="r" b="b"/>
                <a:pathLst>
                  <a:path w="64" h="26">
                    <a:moveTo>
                      <a:pt x="28" y="2"/>
                    </a:moveTo>
                    <a:lnTo>
                      <a:pt x="28" y="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4"/>
                    </a:lnTo>
                    <a:lnTo>
                      <a:pt x="4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42" y="26"/>
                    </a:lnTo>
                    <a:lnTo>
                      <a:pt x="44" y="22"/>
                    </a:lnTo>
                    <a:lnTo>
                      <a:pt x="50" y="18"/>
                    </a:lnTo>
                    <a:lnTo>
                      <a:pt x="50" y="1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8" y="6"/>
                    </a:lnTo>
                    <a:lnTo>
                      <a:pt x="52" y="6"/>
                    </a:lnTo>
                    <a:lnTo>
                      <a:pt x="52" y="6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4" name="Freeform 250"/>
              <p:cNvSpPr/>
              <p:nvPr/>
            </p:nvSpPr>
            <p:spPr bwMode="auto">
              <a:xfrm>
                <a:off x="2169" y="1153"/>
                <a:ext cx="80" cy="24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56" y="24"/>
                  </a:cxn>
                  <a:cxn ang="0">
                    <a:pos x="58" y="24"/>
                  </a:cxn>
                  <a:cxn ang="0">
                    <a:pos x="62" y="22"/>
                  </a:cxn>
                  <a:cxn ang="0">
                    <a:pos x="62" y="22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40" y="2"/>
                  </a:cxn>
                  <a:cxn ang="0">
                    <a:pos x="4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8" y="6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80" h="24">
                    <a:moveTo>
                      <a:pt x="0" y="16"/>
                    </a:moveTo>
                    <a:lnTo>
                      <a:pt x="0" y="16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56" y="24"/>
                    </a:lnTo>
                    <a:lnTo>
                      <a:pt x="58" y="24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8" y="6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5" name="Freeform 251"/>
              <p:cNvSpPr/>
              <p:nvPr/>
            </p:nvSpPr>
            <p:spPr bwMode="auto">
              <a:xfrm>
                <a:off x="2191" y="1129"/>
                <a:ext cx="86" cy="26"/>
              </a:xfrm>
              <a:custGeom>
                <a:avLst/>
                <a:gdLst/>
                <a:ahLst/>
                <a:cxnLst>
                  <a:cxn ang="0">
                    <a:pos x="66" y="24"/>
                  </a:cxn>
                  <a:cxn ang="0">
                    <a:pos x="66" y="24"/>
                  </a:cxn>
                  <a:cxn ang="0">
                    <a:pos x="86" y="10"/>
                  </a:cxn>
                  <a:cxn ang="0">
                    <a:pos x="86" y="10"/>
                  </a:cxn>
                  <a:cxn ang="0">
                    <a:pos x="74" y="4"/>
                  </a:cxn>
                  <a:cxn ang="0">
                    <a:pos x="64" y="2"/>
                  </a:cxn>
                  <a:cxn ang="0">
                    <a:pos x="54" y="0"/>
                  </a:cxn>
                  <a:cxn ang="0">
                    <a:pos x="42" y="0"/>
                  </a:cxn>
                  <a:cxn ang="0">
                    <a:pos x="32" y="2"/>
                  </a:cxn>
                  <a:cxn ang="0">
                    <a:pos x="20" y="6"/>
                  </a:cxn>
                  <a:cxn ang="0">
                    <a:pos x="10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50" y="22"/>
                  </a:cxn>
                  <a:cxn ang="0">
                    <a:pos x="50" y="22"/>
                  </a:cxn>
                  <a:cxn ang="0">
                    <a:pos x="60" y="24"/>
                  </a:cxn>
                  <a:cxn ang="0">
                    <a:pos x="64" y="26"/>
                  </a:cxn>
                  <a:cxn ang="0">
                    <a:pos x="66" y="24"/>
                  </a:cxn>
                  <a:cxn ang="0">
                    <a:pos x="66" y="24"/>
                  </a:cxn>
                </a:cxnLst>
                <a:rect l="0" t="0" r="r" b="b"/>
                <a:pathLst>
                  <a:path w="86" h="26">
                    <a:moveTo>
                      <a:pt x="66" y="24"/>
                    </a:moveTo>
                    <a:lnTo>
                      <a:pt x="66" y="24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74" y="4"/>
                    </a:lnTo>
                    <a:lnTo>
                      <a:pt x="64" y="2"/>
                    </a:lnTo>
                    <a:lnTo>
                      <a:pt x="54" y="0"/>
                    </a:lnTo>
                    <a:lnTo>
                      <a:pt x="42" y="0"/>
                    </a:lnTo>
                    <a:lnTo>
                      <a:pt x="32" y="2"/>
                    </a:lnTo>
                    <a:lnTo>
                      <a:pt x="20" y="6"/>
                    </a:lnTo>
                    <a:lnTo>
                      <a:pt x="10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50" y="22"/>
                    </a:lnTo>
                    <a:lnTo>
                      <a:pt x="50" y="22"/>
                    </a:lnTo>
                    <a:lnTo>
                      <a:pt x="60" y="24"/>
                    </a:lnTo>
                    <a:lnTo>
                      <a:pt x="64" y="26"/>
                    </a:lnTo>
                    <a:lnTo>
                      <a:pt x="66" y="24"/>
                    </a:lnTo>
                    <a:lnTo>
                      <a:pt x="6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6" name="Freeform 252"/>
              <p:cNvSpPr/>
              <p:nvPr/>
            </p:nvSpPr>
            <p:spPr bwMode="auto">
              <a:xfrm>
                <a:off x="2685" y="1119"/>
                <a:ext cx="40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30" y="28"/>
                  </a:cxn>
                  <a:cxn ang="0">
                    <a:pos x="40" y="30"/>
                  </a:cxn>
                  <a:cxn ang="0">
                    <a:pos x="4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40" h="30">
                    <a:moveTo>
                      <a:pt x="6" y="26"/>
                    </a:moveTo>
                    <a:lnTo>
                      <a:pt x="6" y="2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30" y="28"/>
                    </a:lnTo>
                    <a:lnTo>
                      <a:pt x="40" y="30"/>
                    </a:lnTo>
                    <a:lnTo>
                      <a:pt x="4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7" name="Freeform 253"/>
              <p:cNvSpPr/>
              <p:nvPr/>
            </p:nvSpPr>
            <p:spPr bwMode="auto">
              <a:xfrm>
                <a:off x="2657" y="1099"/>
                <a:ext cx="28" cy="48"/>
              </a:xfrm>
              <a:custGeom>
                <a:avLst/>
                <a:gdLst/>
                <a:ahLst/>
                <a:cxnLst>
                  <a:cxn ang="0">
                    <a:pos x="12" y="8"/>
                  </a:cxn>
                  <a:cxn ang="0">
                    <a:pos x="1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30"/>
                  </a:cxn>
                  <a:cxn ang="0">
                    <a:pos x="6" y="30"/>
                  </a:cxn>
                  <a:cxn ang="0">
                    <a:pos x="8" y="44"/>
                  </a:cxn>
                  <a:cxn ang="0">
                    <a:pos x="8" y="44"/>
                  </a:cxn>
                  <a:cxn ang="0">
                    <a:pos x="10" y="46"/>
                  </a:cxn>
                  <a:cxn ang="0">
                    <a:pos x="16" y="48"/>
                  </a:cxn>
                  <a:cxn ang="0">
                    <a:pos x="28" y="48"/>
                  </a:cxn>
                  <a:cxn ang="0">
                    <a:pos x="28" y="48"/>
                  </a:cxn>
                  <a:cxn ang="0">
                    <a:pos x="22" y="16"/>
                  </a:cxn>
                  <a:cxn ang="0">
                    <a:pos x="22" y="16"/>
                  </a:cxn>
                  <a:cxn ang="0">
                    <a:pos x="20" y="14"/>
                  </a:cxn>
                  <a:cxn ang="0">
                    <a:pos x="18" y="12"/>
                  </a:cxn>
                  <a:cxn ang="0">
                    <a:pos x="12" y="8"/>
                  </a:cxn>
                  <a:cxn ang="0">
                    <a:pos x="12" y="8"/>
                  </a:cxn>
                </a:cxnLst>
                <a:rect l="0" t="0" r="r" b="b"/>
                <a:pathLst>
                  <a:path w="28" h="48">
                    <a:moveTo>
                      <a:pt x="12" y="8"/>
                    </a:moveTo>
                    <a:lnTo>
                      <a:pt x="1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30"/>
                    </a:lnTo>
                    <a:lnTo>
                      <a:pt x="6" y="30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10" y="46"/>
                    </a:lnTo>
                    <a:lnTo>
                      <a:pt x="16" y="48"/>
                    </a:lnTo>
                    <a:lnTo>
                      <a:pt x="28" y="48"/>
                    </a:lnTo>
                    <a:lnTo>
                      <a:pt x="28" y="48"/>
                    </a:lnTo>
                    <a:lnTo>
                      <a:pt x="22" y="16"/>
                    </a:lnTo>
                    <a:lnTo>
                      <a:pt x="22" y="16"/>
                    </a:lnTo>
                    <a:lnTo>
                      <a:pt x="20" y="14"/>
                    </a:lnTo>
                    <a:lnTo>
                      <a:pt x="18" y="12"/>
                    </a:lnTo>
                    <a:lnTo>
                      <a:pt x="12" y="8"/>
                    </a:lnTo>
                    <a:lnTo>
                      <a:pt x="1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8" name="Freeform 254"/>
              <p:cNvSpPr/>
              <p:nvPr/>
            </p:nvSpPr>
            <p:spPr bwMode="auto">
              <a:xfrm>
                <a:off x="2631" y="1079"/>
                <a:ext cx="26" cy="64"/>
              </a:xfrm>
              <a:custGeom>
                <a:avLst/>
                <a:gdLst/>
                <a:ahLst/>
                <a:cxnLst>
                  <a:cxn ang="0">
                    <a:pos x="16" y="12"/>
                  </a:cxn>
                  <a:cxn ang="0">
                    <a:pos x="16" y="1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34"/>
                  </a:cxn>
                  <a:cxn ang="0">
                    <a:pos x="6" y="34"/>
                  </a:cxn>
                  <a:cxn ang="0">
                    <a:pos x="8" y="52"/>
                  </a:cxn>
                  <a:cxn ang="0">
                    <a:pos x="8" y="52"/>
                  </a:cxn>
                  <a:cxn ang="0">
                    <a:pos x="12" y="56"/>
                  </a:cxn>
                  <a:cxn ang="0">
                    <a:pos x="16" y="60"/>
                  </a:cxn>
                  <a:cxn ang="0">
                    <a:pos x="26" y="64"/>
                  </a:cxn>
                  <a:cxn ang="0">
                    <a:pos x="26" y="64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20" y="16"/>
                  </a:cxn>
                  <a:cxn ang="0">
                    <a:pos x="16" y="12"/>
                  </a:cxn>
                  <a:cxn ang="0">
                    <a:pos x="16" y="12"/>
                  </a:cxn>
                </a:cxnLst>
                <a:rect l="0" t="0" r="r" b="b"/>
                <a:pathLst>
                  <a:path w="26" h="64">
                    <a:moveTo>
                      <a:pt x="16" y="12"/>
                    </a:moveTo>
                    <a:lnTo>
                      <a:pt x="16" y="1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34"/>
                    </a:lnTo>
                    <a:lnTo>
                      <a:pt x="6" y="34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2" y="56"/>
                    </a:lnTo>
                    <a:lnTo>
                      <a:pt x="16" y="60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20" y="16"/>
                    </a:lnTo>
                    <a:lnTo>
                      <a:pt x="16" y="12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9" name="Freeform 255"/>
              <p:cNvSpPr/>
              <p:nvPr/>
            </p:nvSpPr>
            <p:spPr bwMode="auto">
              <a:xfrm>
                <a:off x="2605" y="1063"/>
                <a:ext cx="28" cy="66"/>
              </a:xfrm>
              <a:custGeom>
                <a:avLst/>
                <a:gdLst/>
                <a:ahLst/>
                <a:cxnLst>
                  <a:cxn ang="0">
                    <a:pos x="22" y="24"/>
                  </a:cxn>
                  <a:cxn ang="0">
                    <a:pos x="22" y="24"/>
                  </a:cxn>
                  <a:cxn ang="0">
                    <a:pos x="20" y="1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8"/>
                  </a:cxn>
                  <a:cxn ang="0">
                    <a:pos x="4" y="36"/>
                  </a:cxn>
                  <a:cxn ang="0">
                    <a:pos x="8" y="46"/>
                  </a:cxn>
                  <a:cxn ang="0">
                    <a:pos x="14" y="52"/>
                  </a:cxn>
                  <a:cxn ang="0">
                    <a:pos x="20" y="60"/>
                  </a:cxn>
                  <a:cxn ang="0">
                    <a:pos x="28" y="66"/>
                  </a:cxn>
                  <a:cxn ang="0">
                    <a:pos x="28" y="66"/>
                  </a:cxn>
                  <a:cxn ang="0">
                    <a:pos x="22" y="24"/>
                  </a:cxn>
                  <a:cxn ang="0">
                    <a:pos x="22" y="24"/>
                  </a:cxn>
                </a:cxnLst>
                <a:rect l="0" t="0" r="r" b="b"/>
                <a:pathLst>
                  <a:path w="28" h="66">
                    <a:moveTo>
                      <a:pt x="22" y="24"/>
                    </a:moveTo>
                    <a:lnTo>
                      <a:pt x="22" y="24"/>
                    </a:lnTo>
                    <a:lnTo>
                      <a:pt x="20" y="1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8"/>
                    </a:lnTo>
                    <a:lnTo>
                      <a:pt x="4" y="36"/>
                    </a:lnTo>
                    <a:lnTo>
                      <a:pt x="8" y="46"/>
                    </a:lnTo>
                    <a:lnTo>
                      <a:pt x="14" y="52"/>
                    </a:lnTo>
                    <a:lnTo>
                      <a:pt x="20" y="60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22" y="24"/>
                    </a:lnTo>
                    <a:lnTo>
                      <a:pt x="2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0" name="Freeform 256"/>
              <p:cNvSpPr/>
              <p:nvPr/>
            </p:nvSpPr>
            <p:spPr bwMode="auto">
              <a:xfrm>
                <a:off x="2689" y="1111"/>
                <a:ext cx="40" cy="3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36" y="22"/>
                  </a:cxn>
                  <a:cxn ang="0">
                    <a:pos x="34" y="12"/>
                  </a:cxn>
                  <a:cxn ang="0">
                    <a:pos x="34" y="12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40" h="32">
                    <a:moveTo>
                      <a:pt x="30" y="0"/>
                    </a:moveTo>
                    <a:lnTo>
                      <a:pt x="30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36" y="22"/>
                    </a:lnTo>
                    <a:lnTo>
                      <a:pt x="34" y="12"/>
                    </a:lnTo>
                    <a:lnTo>
                      <a:pt x="34" y="12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1" name="Freeform 257"/>
              <p:cNvSpPr/>
              <p:nvPr/>
            </p:nvSpPr>
            <p:spPr bwMode="auto">
              <a:xfrm>
                <a:off x="2663" y="1087"/>
                <a:ext cx="54" cy="20"/>
              </a:xfrm>
              <a:custGeom>
                <a:avLst/>
                <a:gdLst/>
                <a:ahLst/>
                <a:cxnLst>
                  <a:cxn ang="0">
                    <a:pos x="46" y="0"/>
                  </a:cxn>
                  <a:cxn ang="0">
                    <a:pos x="46" y="0"/>
                  </a:cxn>
                  <a:cxn ang="0">
                    <a:pos x="32" y="2"/>
                  </a:cxn>
                  <a:cxn ang="0">
                    <a:pos x="32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6" y="4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54" y="18"/>
                  </a:cxn>
                  <a:cxn ang="0">
                    <a:pos x="54" y="18"/>
                  </a:cxn>
                  <a:cxn ang="0">
                    <a:pos x="50" y="8"/>
                  </a:cxn>
                  <a:cxn ang="0">
                    <a:pos x="48" y="2"/>
                  </a:cxn>
                  <a:cxn ang="0">
                    <a:pos x="46" y="0"/>
                  </a:cxn>
                  <a:cxn ang="0">
                    <a:pos x="46" y="0"/>
                  </a:cxn>
                </a:cxnLst>
                <a:rect l="0" t="0" r="r" b="b"/>
                <a:pathLst>
                  <a:path w="54" h="20">
                    <a:moveTo>
                      <a:pt x="46" y="0"/>
                    </a:moveTo>
                    <a:lnTo>
                      <a:pt x="46" y="0"/>
                    </a:lnTo>
                    <a:lnTo>
                      <a:pt x="32" y="2"/>
                    </a:lnTo>
                    <a:lnTo>
                      <a:pt x="32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6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54" y="18"/>
                    </a:lnTo>
                    <a:lnTo>
                      <a:pt x="54" y="18"/>
                    </a:lnTo>
                    <a:lnTo>
                      <a:pt x="50" y="8"/>
                    </a:lnTo>
                    <a:lnTo>
                      <a:pt x="48" y="2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2" name="Freeform 258"/>
              <p:cNvSpPr/>
              <p:nvPr/>
            </p:nvSpPr>
            <p:spPr bwMode="auto">
              <a:xfrm>
                <a:off x="2637" y="1065"/>
                <a:ext cx="68" cy="20"/>
              </a:xfrm>
              <a:custGeom>
                <a:avLst/>
                <a:gdLst/>
                <a:ahLst/>
                <a:cxnLst>
                  <a:cxn ang="0">
                    <a:pos x="28" y="20"/>
                  </a:cxn>
                  <a:cxn ang="0">
                    <a:pos x="28" y="20"/>
                  </a:cxn>
                  <a:cxn ang="0">
                    <a:pos x="68" y="14"/>
                  </a:cxn>
                  <a:cxn ang="0">
                    <a:pos x="68" y="14"/>
                  </a:cxn>
                  <a:cxn ang="0">
                    <a:pos x="62" y="6"/>
                  </a:cxn>
                  <a:cxn ang="0">
                    <a:pos x="58" y="2"/>
                  </a:cxn>
                  <a:cxn ang="0">
                    <a:pos x="54" y="0"/>
                  </a:cxn>
                  <a:cxn ang="0">
                    <a:pos x="54" y="0"/>
                  </a:cxn>
                  <a:cxn ang="0">
                    <a:pos x="36" y="2"/>
                  </a:cxn>
                  <a:cxn ang="0">
                    <a:pos x="36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22" y="20"/>
                  </a:cxn>
                  <a:cxn ang="0">
                    <a:pos x="28" y="20"/>
                  </a:cxn>
                  <a:cxn ang="0">
                    <a:pos x="28" y="20"/>
                  </a:cxn>
                </a:cxnLst>
                <a:rect l="0" t="0" r="r" b="b"/>
                <a:pathLst>
                  <a:path w="68" h="20">
                    <a:moveTo>
                      <a:pt x="28" y="20"/>
                    </a:moveTo>
                    <a:lnTo>
                      <a:pt x="28" y="20"/>
                    </a:lnTo>
                    <a:lnTo>
                      <a:pt x="68" y="14"/>
                    </a:lnTo>
                    <a:lnTo>
                      <a:pt x="68" y="14"/>
                    </a:lnTo>
                    <a:lnTo>
                      <a:pt x="62" y="6"/>
                    </a:lnTo>
                    <a:lnTo>
                      <a:pt x="58" y="2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22" y="20"/>
                    </a:lnTo>
                    <a:lnTo>
                      <a:pt x="28" y="20"/>
                    </a:lnTo>
                    <a:lnTo>
                      <a:pt x="2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3" name="Freeform 259"/>
              <p:cNvSpPr/>
              <p:nvPr/>
            </p:nvSpPr>
            <p:spPr bwMode="auto">
              <a:xfrm>
                <a:off x="2615" y="1045"/>
                <a:ext cx="72" cy="20"/>
              </a:xfrm>
              <a:custGeom>
                <a:avLst/>
                <a:gdLst/>
                <a:ahLst/>
                <a:cxnLst>
                  <a:cxn ang="0">
                    <a:pos x="30" y="18"/>
                  </a:cxn>
                  <a:cxn ang="0">
                    <a:pos x="30" y="18"/>
                  </a:cxn>
                  <a:cxn ang="0">
                    <a:pos x="72" y="14"/>
                  </a:cxn>
                  <a:cxn ang="0">
                    <a:pos x="72" y="14"/>
                  </a:cxn>
                  <a:cxn ang="0">
                    <a:pos x="64" y="8"/>
                  </a:cxn>
                  <a:cxn ang="0">
                    <a:pos x="54" y="4"/>
                  </a:cxn>
                  <a:cxn ang="0">
                    <a:pos x="46" y="2"/>
                  </a:cxn>
                  <a:cxn ang="0">
                    <a:pos x="36" y="0"/>
                  </a:cxn>
                  <a:cxn ang="0">
                    <a:pos x="2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22" y="20"/>
                  </a:cxn>
                  <a:cxn ang="0">
                    <a:pos x="30" y="18"/>
                  </a:cxn>
                  <a:cxn ang="0">
                    <a:pos x="30" y="18"/>
                  </a:cxn>
                </a:cxnLst>
                <a:rect l="0" t="0" r="r" b="b"/>
                <a:pathLst>
                  <a:path w="72" h="20">
                    <a:moveTo>
                      <a:pt x="30" y="18"/>
                    </a:moveTo>
                    <a:lnTo>
                      <a:pt x="30" y="18"/>
                    </a:lnTo>
                    <a:lnTo>
                      <a:pt x="72" y="14"/>
                    </a:lnTo>
                    <a:lnTo>
                      <a:pt x="72" y="14"/>
                    </a:lnTo>
                    <a:lnTo>
                      <a:pt x="64" y="8"/>
                    </a:lnTo>
                    <a:lnTo>
                      <a:pt x="54" y="4"/>
                    </a:lnTo>
                    <a:lnTo>
                      <a:pt x="46" y="2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22" y="20"/>
                    </a:lnTo>
                    <a:lnTo>
                      <a:pt x="30" y="18"/>
                    </a:lnTo>
                    <a:lnTo>
                      <a:pt x="3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4" name="Freeform 260"/>
              <p:cNvSpPr/>
              <p:nvPr/>
            </p:nvSpPr>
            <p:spPr bwMode="auto">
              <a:xfrm>
                <a:off x="2817" y="991"/>
                <a:ext cx="50" cy="24"/>
              </a:xfrm>
              <a:custGeom>
                <a:avLst/>
                <a:gdLst/>
                <a:ahLst/>
                <a:cxnLst>
                  <a:cxn ang="0">
                    <a:pos x="18" y="20"/>
                  </a:cxn>
                  <a:cxn ang="0">
                    <a:pos x="18" y="20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40" y="12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8" y="20"/>
                  </a:cxn>
                  <a:cxn ang="0">
                    <a:pos x="18" y="20"/>
                  </a:cxn>
                </a:cxnLst>
                <a:rect l="0" t="0" r="r" b="b"/>
                <a:pathLst>
                  <a:path w="50" h="24">
                    <a:moveTo>
                      <a:pt x="18" y="20"/>
                    </a:moveTo>
                    <a:lnTo>
                      <a:pt x="18" y="20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40" y="12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8" y="2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5" name="Freeform 261"/>
              <p:cNvSpPr/>
              <p:nvPr/>
            </p:nvSpPr>
            <p:spPr bwMode="auto">
              <a:xfrm>
                <a:off x="2783" y="987"/>
                <a:ext cx="48" cy="36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28" y="36"/>
                  </a:cxn>
                  <a:cxn ang="0">
                    <a:pos x="28" y="36"/>
                  </a:cxn>
                  <a:cxn ang="0">
                    <a:pos x="32" y="36"/>
                  </a:cxn>
                  <a:cxn ang="0">
                    <a:pos x="38" y="34"/>
                  </a:cxn>
                  <a:cxn ang="0">
                    <a:pos x="48" y="30"/>
                  </a:cxn>
                  <a:cxn ang="0">
                    <a:pos x="48" y="3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4"/>
                  </a:cxn>
                  <a:cxn ang="0">
                    <a:pos x="22" y="2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36">
                    <a:moveTo>
                      <a:pt x="16" y="2"/>
                    </a:moveTo>
                    <a:lnTo>
                      <a:pt x="1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28" y="36"/>
                    </a:lnTo>
                    <a:lnTo>
                      <a:pt x="28" y="36"/>
                    </a:lnTo>
                    <a:lnTo>
                      <a:pt x="32" y="36"/>
                    </a:lnTo>
                    <a:lnTo>
                      <a:pt x="38" y="34"/>
                    </a:lnTo>
                    <a:lnTo>
                      <a:pt x="48" y="30"/>
                    </a:lnTo>
                    <a:lnTo>
                      <a:pt x="48" y="3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4"/>
                    </a:lnTo>
                    <a:lnTo>
                      <a:pt x="22" y="2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6" name="Freeform 262"/>
              <p:cNvSpPr/>
              <p:nvPr/>
            </p:nvSpPr>
            <p:spPr bwMode="auto">
              <a:xfrm>
                <a:off x="2751" y="985"/>
                <a:ext cx="54" cy="42"/>
              </a:xfrm>
              <a:custGeom>
                <a:avLst/>
                <a:gdLst/>
                <a:ahLst/>
                <a:cxnLst>
                  <a:cxn ang="0">
                    <a:pos x="20" y="2"/>
                  </a:cxn>
                  <a:cxn ang="0">
                    <a:pos x="2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2" y="40"/>
                  </a:cxn>
                  <a:cxn ang="0">
                    <a:pos x="32" y="40"/>
                  </a:cxn>
                  <a:cxn ang="0">
                    <a:pos x="38" y="42"/>
                  </a:cxn>
                  <a:cxn ang="0">
                    <a:pos x="42" y="42"/>
                  </a:cxn>
                  <a:cxn ang="0">
                    <a:pos x="54" y="40"/>
                  </a:cxn>
                  <a:cxn ang="0">
                    <a:pos x="54" y="40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4" y="4"/>
                  </a:cxn>
                  <a:cxn ang="0">
                    <a:pos x="20" y="2"/>
                  </a:cxn>
                  <a:cxn ang="0">
                    <a:pos x="20" y="2"/>
                  </a:cxn>
                </a:cxnLst>
                <a:rect l="0" t="0" r="r" b="b"/>
                <a:pathLst>
                  <a:path w="54" h="42">
                    <a:moveTo>
                      <a:pt x="20" y="2"/>
                    </a:moveTo>
                    <a:lnTo>
                      <a:pt x="2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38" y="42"/>
                    </a:lnTo>
                    <a:lnTo>
                      <a:pt x="42" y="42"/>
                    </a:lnTo>
                    <a:lnTo>
                      <a:pt x="54" y="40"/>
                    </a:lnTo>
                    <a:lnTo>
                      <a:pt x="54" y="40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4" y="4"/>
                    </a:lnTo>
                    <a:lnTo>
                      <a:pt x="20" y="2"/>
                    </a:lnTo>
                    <a:lnTo>
                      <a:pt x="2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7" name="Freeform 263"/>
              <p:cNvSpPr/>
              <p:nvPr/>
            </p:nvSpPr>
            <p:spPr bwMode="auto">
              <a:xfrm>
                <a:off x="2723" y="981"/>
                <a:ext cx="54" cy="46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12" y="26"/>
                  </a:cxn>
                  <a:cxn ang="0">
                    <a:pos x="20" y="32"/>
                  </a:cxn>
                  <a:cxn ang="0">
                    <a:pos x="28" y="36"/>
                  </a:cxn>
                  <a:cxn ang="0">
                    <a:pos x="36" y="42"/>
                  </a:cxn>
                  <a:cxn ang="0">
                    <a:pos x="44" y="44"/>
                  </a:cxn>
                  <a:cxn ang="0">
                    <a:pos x="54" y="46"/>
                  </a:cxn>
                  <a:cxn ang="0">
                    <a:pos x="54" y="46"/>
                  </a:cxn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8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54" h="46">
                    <a:moveTo>
                      <a:pt x="18" y="2"/>
                    </a:moveTo>
                    <a:lnTo>
                      <a:pt x="1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12" y="26"/>
                    </a:lnTo>
                    <a:lnTo>
                      <a:pt x="20" y="32"/>
                    </a:lnTo>
                    <a:lnTo>
                      <a:pt x="28" y="36"/>
                    </a:lnTo>
                    <a:lnTo>
                      <a:pt x="36" y="42"/>
                    </a:lnTo>
                    <a:lnTo>
                      <a:pt x="44" y="44"/>
                    </a:lnTo>
                    <a:lnTo>
                      <a:pt x="54" y="46"/>
                    </a:lnTo>
                    <a:lnTo>
                      <a:pt x="54" y="46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4" y="8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8" name="Freeform 264"/>
              <p:cNvSpPr/>
              <p:nvPr/>
            </p:nvSpPr>
            <p:spPr bwMode="auto">
              <a:xfrm>
                <a:off x="2819" y="967"/>
                <a:ext cx="48" cy="24"/>
              </a:xfrm>
              <a:custGeom>
                <a:avLst/>
                <a:gdLst/>
                <a:ahLst/>
                <a:cxnLst>
                  <a:cxn ang="0">
                    <a:pos x="32" y="8"/>
                  </a:cxn>
                  <a:cxn ang="0">
                    <a:pos x="32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2" y="2"/>
                  </a:cxn>
                  <a:cxn ang="0">
                    <a:pos x="22" y="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0" y="18"/>
                  </a:cxn>
                  <a:cxn ang="0">
                    <a:pos x="32" y="8"/>
                  </a:cxn>
                  <a:cxn ang="0">
                    <a:pos x="32" y="8"/>
                  </a:cxn>
                </a:cxnLst>
                <a:rect l="0" t="0" r="r" b="b"/>
                <a:pathLst>
                  <a:path w="48" h="24">
                    <a:moveTo>
                      <a:pt x="32" y="8"/>
                    </a:moveTo>
                    <a:lnTo>
                      <a:pt x="32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0" y="18"/>
                    </a:lnTo>
                    <a:lnTo>
                      <a:pt x="32" y="8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9" name="Freeform 265"/>
              <p:cNvSpPr/>
              <p:nvPr/>
            </p:nvSpPr>
            <p:spPr bwMode="auto">
              <a:xfrm>
                <a:off x="2785" y="953"/>
                <a:ext cx="52" cy="30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4" y="22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20" y="30"/>
                  </a:cxn>
                  <a:cxn ang="0">
                    <a:pos x="24" y="30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44" y="4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6" y="0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52" h="30">
                    <a:moveTo>
                      <a:pt x="8" y="20"/>
                    </a:moveTo>
                    <a:lnTo>
                      <a:pt x="8" y="20"/>
                    </a:lnTo>
                    <a:lnTo>
                      <a:pt x="4" y="22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20" y="30"/>
                    </a:lnTo>
                    <a:lnTo>
                      <a:pt x="24" y="30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44" y="4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0" name="Freeform 266"/>
              <p:cNvSpPr/>
              <p:nvPr/>
            </p:nvSpPr>
            <p:spPr bwMode="auto">
              <a:xfrm>
                <a:off x="2751" y="941"/>
                <a:ext cx="64" cy="36"/>
              </a:xfrm>
              <a:custGeom>
                <a:avLst/>
                <a:gdLst/>
                <a:ahLst/>
                <a:cxnLst>
                  <a:cxn ang="0">
                    <a:pos x="32" y="32"/>
                  </a:cxn>
                  <a:cxn ang="0">
                    <a:pos x="32" y="32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4" y="2"/>
                  </a:cxn>
                  <a:cxn ang="0">
                    <a:pos x="48" y="0"/>
                  </a:cxn>
                  <a:cxn ang="0">
                    <a:pos x="44" y="2"/>
                  </a:cxn>
                  <a:cxn ang="0">
                    <a:pos x="44" y="2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0" y="36"/>
                  </a:cxn>
                  <a:cxn ang="0">
                    <a:pos x="20" y="36"/>
                  </a:cxn>
                  <a:cxn ang="0">
                    <a:pos x="26" y="36"/>
                  </a:cxn>
                  <a:cxn ang="0">
                    <a:pos x="32" y="32"/>
                  </a:cxn>
                  <a:cxn ang="0">
                    <a:pos x="32" y="32"/>
                  </a:cxn>
                </a:cxnLst>
                <a:rect l="0" t="0" r="r" b="b"/>
                <a:pathLst>
                  <a:path w="64" h="36">
                    <a:moveTo>
                      <a:pt x="32" y="32"/>
                    </a:moveTo>
                    <a:lnTo>
                      <a:pt x="32" y="32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4" y="2"/>
                    </a:lnTo>
                    <a:lnTo>
                      <a:pt x="48" y="0"/>
                    </a:lnTo>
                    <a:lnTo>
                      <a:pt x="44" y="2"/>
                    </a:lnTo>
                    <a:lnTo>
                      <a:pt x="44" y="2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0" y="36"/>
                    </a:lnTo>
                    <a:lnTo>
                      <a:pt x="20" y="36"/>
                    </a:lnTo>
                    <a:lnTo>
                      <a:pt x="26" y="36"/>
                    </a:lnTo>
                    <a:lnTo>
                      <a:pt x="32" y="32"/>
                    </a:lnTo>
                    <a:lnTo>
                      <a:pt x="32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1" name="Freeform 267"/>
              <p:cNvSpPr/>
              <p:nvPr/>
            </p:nvSpPr>
            <p:spPr bwMode="auto">
              <a:xfrm>
                <a:off x="2725" y="939"/>
                <a:ext cx="64" cy="34"/>
              </a:xfrm>
              <a:custGeom>
                <a:avLst/>
                <a:gdLst/>
                <a:ahLst/>
                <a:cxnLst>
                  <a:cxn ang="0">
                    <a:pos x="0" y="30"/>
                  </a:cxn>
                  <a:cxn ang="0">
                    <a:pos x="0" y="30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4" y="30"/>
                  </a:cxn>
                  <a:cxn ang="0">
                    <a:pos x="30" y="26"/>
                  </a:cxn>
                  <a:cxn ang="0">
                    <a:pos x="30" y="26"/>
                  </a:cxn>
                  <a:cxn ang="0">
                    <a:pos x="64" y="0"/>
                  </a:cxn>
                  <a:cxn ang="0">
                    <a:pos x="64" y="0"/>
                  </a:cxn>
                  <a:cxn ang="0">
                    <a:pos x="54" y="0"/>
                  </a:cxn>
                  <a:cxn ang="0">
                    <a:pos x="44" y="0"/>
                  </a:cxn>
                  <a:cxn ang="0">
                    <a:pos x="36" y="2"/>
                  </a:cxn>
                  <a:cxn ang="0">
                    <a:pos x="26" y="6"/>
                  </a:cxn>
                  <a:cxn ang="0">
                    <a:pos x="18" y="10"/>
                  </a:cxn>
                  <a:cxn ang="0">
                    <a:pos x="10" y="16"/>
                  </a:cxn>
                  <a:cxn ang="0">
                    <a:pos x="4" y="22"/>
                  </a:cxn>
                  <a:cxn ang="0">
                    <a:pos x="0" y="30"/>
                  </a:cxn>
                  <a:cxn ang="0">
                    <a:pos x="0" y="30"/>
                  </a:cxn>
                </a:cxnLst>
                <a:rect l="0" t="0" r="r" b="b"/>
                <a:pathLst>
                  <a:path w="64" h="34">
                    <a:moveTo>
                      <a:pt x="0" y="30"/>
                    </a:moveTo>
                    <a:lnTo>
                      <a:pt x="0" y="30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4" y="30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54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26" y="6"/>
                    </a:lnTo>
                    <a:lnTo>
                      <a:pt x="18" y="10"/>
                    </a:lnTo>
                    <a:lnTo>
                      <a:pt x="10" y="16"/>
                    </a:lnTo>
                    <a:lnTo>
                      <a:pt x="4" y="22"/>
                    </a:lnTo>
                    <a:lnTo>
                      <a:pt x="0" y="30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2" name="Freeform 268"/>
              <p:cNvSpPr/>
              <p:nvPr/>
            </p:nvSpPr>
            <p:spPr bwMode="auto">
              <a:xfrm>
                <a:off x="2699" y="843"/>
                <a:ext cx="22" cy="32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</a:cxnLst>
                <a:rect l="0" t="0" r="r" b="b"/>
                <a:pathLst>
                  <a:path w="22" h="32">
                    <a:moveTo>
                      <a:pt x="22" y="0"/>
                    </a:move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3" name="Freeform 269"/>
              <p:cNvSpPr/>
              <p:nvPr/>
            </p:nvSpPr>
            <p:spPr bwMode="auto">
              <a:xfrm>
                <a:off x="2685" y="857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4" name="Freeform 270"/>
              <p:cNvSpPr/>
              <p:nvPr/>
            </p:nvSpPr>
            <p:spPr bwMode="auto">
              <a:xfrm>
                <a:off x="2673" y="871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5" name="Freeform 271"/>
              <p:cNvSpPr/>
              <p:nvPr/>
            </p:nvSpPr>
            <p:spPr bwMode="auto">
              <a:xfrm>
                <a:off x="2665" y="887"/>
                <a:ext cx="18" cy="50"/>
              </a:xfrm>
              <a:custGeom>
                <a:avLst/>
                <a:gdLst/>
                <a:ahLst/>
                <a:cxnLst>
                  <a:cxn ang="0">
                    <a:pos x="18" y="38"/>
                  </a:cxn>
                  <a:cxn ang="0">
                    <a:pos x="18" y="38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8"/>
                  </a:cxn>
                  <a:cxn ang="0">
                    <a:pos x="18" y="38"/>
                  </a:cxn>
                </a:cxnLst>
                <a:rect l="0" t="0" r="r" b="b"/>
                <a:pathLst>
                  <a:path w="18" h="50">
                    <a:moveTo>
                      <a:pt x="18" y="38"/>
                    </a:moveTo>
                    <a:lnTo>
                      <a:pt x="18" y="38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8"/>
                    </a:lnTo>
                    <a:lnTo>
                      <a:pt x="18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6" name="Freeform 272"/>
              <p:cNvSpPr/>
              <p:nvPr/>
            </p:nvSpPr>
            <p:spPr bwMode="auto">
              <a:xfrm>
                <a:off x="2711" y="845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7" name="Freeform 273"/>
              <p:cNvSpPr/>
              <p:nvPr/>
            </p:nvSpPr>
            <p:spPr bwMode="auto">
              <a:xfrm>
                <a:off x="2701" y="873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8" name="Freeform 274"/>
              <p:cNvSpPr/>
              <p:nvPr/>
            </p:nvSpPr>
            <p:spPr bwMode="auto">
              <a:xfrm>
                <a:off x="2693" y="893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9" name="Freeform 275"/>
              <p:cNvSpPr/>
              <p:nvPr/>
            </p:nvSpPr>
            <p:spPr bwMode="auto">
              <a:xfrm>
                <a:off x="2685" y="911"/>
                <a:ext cx="42" cy="30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30"/>
                  </a:cxn>
                  <a:cxn ang="0">
                    <a:pos x="0" y="30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30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0" name="Freeform 276"/>
              <p:cNvSpPr/>
              <p:nvPr/>
            </p:nvSpPr>
            <p:spPr bwMode="auto">
              <a:xfrm>
                <a:off x="2785" y="821"/>
                <a:ext cx="22" cy="32"/>
              </a:xfrm>
              <a:custGeom>
                <a:avLst/>
                <a:gdLst/>
                <a:ahLst/>
                <a:cxnLst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32"/>
                  </a:cxn>
                  <a:cxn ang="0">
                    <a:pos x="6" y="32"/>
                  </a:cxn>
                </a:cxnLst>
                <a:rect l="0" t="0" r="r" b="b"/>
                <a:pathLst>
                  <a:path w="22" h="32">
                    <a:moveTo>
                      <a:pt x="6" y="32"/>
                    </a:move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32"/>
                    </a:lnTo>
                    <a:lnTo>
                      <a:pt x="6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1" name="Freeform 277"/>
              <p:cNvSpPr/>
              <p:nvPr/>
            </p:nvSpPr>
            <p:spPr bwMode="auto">
              <a:xfrm>
                <a:off x="2771" y="835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8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8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2" name="Freeform 278"/>
              <p:cNvSpPr/>
              <p:nvPr/>
            </p:nvSpPr>
            <p:spPr bwMode="auto">
              <a:xfrm>
                <a:off x="2759" y="849"/>
                <a:ext cx="20" cy="48"/>
              </a:xfrm>
              <a:custGeom>
                <a:avLst/>
                <a:gdLst/>
                <a:ahLst/>
                <a:cxnLst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0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</a:cxnLst>
                <a:rect l="0" t="0" r="r" b="b"/>
                <a:pathLst>
                  <a:path w="20" h="48">
                    <a:moveTo>
                      <a:pt x="4" y="24"/>
                    </a:move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0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3" name="Freeform 279"/>
              <p:cNvSpPr/>
              <p:nvPr/>
            </p:nvSpPr>
            <p:spPr bwMode="auto">
              <a:xfrm>
                <a:off x="2751" y="865"/>
                <a:ext cx="18" cy="50"/>
              </a:xfrm>
              <a:custGeom>
                <a:avLst/>
                <a:gdLst/>
                <a:ahLst/>
                <a:cxnLst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</a:cxnLst>
                <a:rect l="0" t="0" r="r" b="b"/>
                <a:pathLst>
                  <a:path w="18" h="50">
                    <a:moveTo>
                      <a:pt x="14" y="28"/>
                    </a:move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4" name="Freeform 280"/>
              <p:cNvSpPr/>
              <p:nvPr/>
            </p:nvSpPr>
            <p:spPr bwMode="auto">
              <a:xfrm>
                <a:off x="2797" y="823"/>
                <a:ext cx="18" cy="32"/>
              </a:xfrm>
              <a:custGeom>
                <a:avLst/>
                <a:gdLst/>
                <a:ahLst/>
                <a:cxnLst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</a:cxnLst>
                <a:rect l="0" t="0" r="r" b="b"/>
                <a:pathLst>
                  <a:path w="18" h="32">
                    <a:moveTo>
                      <a:pt x="16" y="24"/>
                    </a:move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5" name="Freeform 281"/>
              <p:cNvSpPr/>
              <p:nvPr/>
            </p:nvSpPr>
            <p:spPr bwMode="auto">
              <a:xfrm>
                <a:off x="2787" y="851"/>
                <a:ext cx="30" cy="26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30" h="26">
                    <a:moveTo>
                      <a:pt x="4" y="16"/>
                    </a:move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6" name="Freeform 282"/>
              <p:cNvSpPr/>
              <p:nvPr/>
            </p:nvSpPr>
            <p:spPr bwMode="auto">
              <a:xfrm>
                <a:off x="2779" y="871"/>
                <a:ext cx="38" cy="28"/>
              </a:xfrm>
              <a:custGeom>
                <a:avLst/>
                <a:gdLst/>
                <a:ahLst/>
                <a:cxnLst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</a:cxnLst>
                <a:rect l="0" t="0" r="r" b="b"/>
                <a:pathLst>
                  <a:path w="38" h="28">
                    <a:moveTo>
                      <a:pt x="34" y="14"/>
                    </a:move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7" name="Freeform 283"/>
              <p:cNvSpPr/>
              <p:nvPr/>
            </p:nvSpPr>
            <p:spPr bwMode="auto">
              <a:xfrm>
                <a:off x="2771" y="889"/>
                <a:ext cx="42" cy="28"/>
              </a:xfrm>
              <a:custGeom>
                <a:avLst/>
                <a:gdLst/>
                <a:ahLst/>
                <a:cxnLst>
                  <a:cxn ang="0">
                    <a:pos x="6" y="16"/>
                  </a:cxn>
                  <a:cxn ang="0">
                    <a:pos x="6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4" y="28"/>
                  </a:cxn>
                  <a:cxn ang="0">
                    <a:pos x="26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0" y="14"/>
                  </a:cxn>
                  <a:cxn ang="0">
                    <a:pos x="6" y="16"/>
                  </a:cxn>
                  <a:cxn ang="0">
                    <a:pos x="6" y="16"/>
                  </a:cxn>
                </a:cxnLst>
                <a:rect l="0" t="0" r="r" b="b"/>
                <a:pathLst>
                  <a:path w="42" h="28">
                    <a:moveTo>
                      <a:pt x="6" y="16"/>
                    </a:moveTo>
                    <a:lnTo>
                      <a:pt x="6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4" y="28"/>
                    </a:lnTo>
                    <a:lnTo>
                      <a:pt x="26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0" y="14"/>
                    </a:lnTo>
                    <a:lnTo>
                      <a:pt x="6" y="16"/>
                    </a:lnTo>
                    <a:lnTo>
                      <a:pt x="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8" name="Freeform 284"/>
              <p:cNvSpPr/>
              <p:nvPr/>
            </p:nvSpPr>
            <p:spPr bwMode="auto">
              <a:xfrm>
                <a:off x="2473" y="731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9" name="Freeform 285"/>
              <p:cNvSpPr/>
              <p:nvPr/>
            </p:nvSpPr>
            <p:spPr bwMode="auto">
              <a:xfrm>
                <a:off x="2459" y="745"/>
                <a:ext cx="18" cy="4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8" h="40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0" name="Freeform 286"/>
              <p:cNvSpPr/>
              <p:nvPr/>
            </p:nvSpPr>
            <p:spPr bwMode="auto">
              <a:xfrm>
                <a:off x="2447" y="757"/>
                <a:ext cx="18" cy="48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8" y="32"/>
                  </a:cxn>
                  <a:cxn ang="0">
                    <a:pos x="18" y="28"/>
                  </a:cxn>
                  <a:cxn ang="0">
                    <a:pos x="18" y="2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4" y="26"/>
                  </a:cxn>
                  <a:cxn ang="0">
                    <a:pos x="4" y="26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48">
                    <a:moveTo>
                      <a:pt x="18" y="36"/>
                    </a:moveTo>
                    <a:lnTo>
                      <a:pt x="18" y="36"/>
                    </a:lnTo>
                    <a:lnTo>
                      <a:pt x="18" y="32"/>
                    </a:lnTo>
                    <a:lnTo>
                      <a:pt x="18" y="28"/>
                    </a:lnTo>
                    <a:lnTo>
                      <a:pt x="18" y="2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1" name="Freeform 287"/>
              <p:cNvSpPr/>
              <p:nvPr/>
            </p:nvSpPr>
            <p:spPr bwMode="auto">
              <a:xfrm>
                <a:off x="2439" y="775"/>
                <a:ext cx="18" cy="50"/>
              </a:xfrm>
              <a:custGeom>
                <a:avLst/>
                <a:gdLst/>
                <a:ahLst/>
                <a:cxnLst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6" y="44"/>
                  </a:cxn>
                  <a:cxn ang="0">
                    <a:pos x="12" y="50"/>
                  </a:cxn>
                  <a:cxn ang="0">
                    <a:pos x="12" y="50"/>
                  </a:cxn>
                </a:cxnLst>
                <a:rect l="0" t="0" r="r" b="b"/>
                <a:pathLst>
                  <a:path w="18" h="50">
                    <a:moveTo>
                      <a:pt x="12" y="50"/>
                    </a:move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6" y="44"/>
                    </a:lnTo>
                    <a:lnTo>
                      <a:pt x="12" y="50"/>
                    </a:lnTo>
                    <a:lnTo>
                      <a:pt x="1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2" name="Freeform 288"/>
              <p:cNvSpPr/>
              <p:nvPr/>
            </p:nvSpPr>
            <p:spPr bwMode="auto">
              <a:xfrm>
                <a:off x="2485" y="733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3" name="Freeform 289"/>
              <p:cNvSpPr/>
              <p:nvPr/>
            </p:nvSpPr>
            <p:spPr bwMode="auto">
              <a:xfrm>
                <a:off x="2475" y="761"/>
                <a:ext cx="30" cy="26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28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8" y="0"/>
                  </a:cxn>
                  <a:cxn ang="0">
                    <a:pos x="28" y="0"/>
                  </a:cxn>
                </a:cxnLst>
                <a:rect l="0" t="0" r="r" b="b"/>
                <a:pathLst>
                  <a:path w="30" h="26">
                    <a:moveTo>
                      <a:pt x="28" y="0"/>
                    </a:moveTo>
                    <a:lnTo>
                      <a:pt x="28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8" y="0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4" name="Freeform 290"/>
              <p:cNvSpPr/>
              <p:nvPr/>
            </p:nvSpPr>
            <p:spPr bwMode="auto">
              <a:xfrm>
                <a:off x="2467" y="781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5" name="Freeform 291"/>
              <p:cNvSpPr/>
              <p:nvPr/>
            </p:nvSpPr>
            <p:spPr bwMode="auto">
              <a:xfrm>
                <a:off x="2459" y="799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6" name="Freeform 292"/>
              <p:cNvSpPr/>
              <p:nvPr/>
            </p:nvSpPr>
            <p:spPr bwMode="auto">
              <a:xfrm>
                <a:off x="2563" y="697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7" name="Freeform 293"/>
              <p:cNvSpPr/>
              <p:nvPr/>
            </p:nvSpPr>
            <p:spPr bwMode="auto">
              <a:xfrm>
                <a:off x="2549" y="711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8" name="Freeform 294"/>
              <p:cNvSpPr/>
              <p:nvPr/>
            </p:nvSpPr>
            <p:spPr bwMode="auto">
              <a:xfrm>
                <a:off x="2537" y="725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9" name="Freeform 295"/>
              <p:cNvSpPr/>
              <p:nvPr/>
            </p:nvSpPr>
            <p:spPr bwMode="auto">
              <a:xfrm>
                <a:off x="2529" y="741"/>
                <a:ext cx="18" cy="50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50">
                    <a:moveTo>
                      <a:pt x="18" y="36"/>
                    </a:move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0" name="Freeform 296"/>
              <p:cNvSpPr/>
              <p:nvPr/>
            </p:nvSpPr>
            <p:spPr bwMode="auto">
              <a:xfrm>
                <a:off x="2575" y="699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1" name="Freeform 297"/>
              <p:cNvSpPr/>
              <p:nvPr/>
            </p:nvSpPr>
            <p:spPr bwMode="auto">
              <a:xfrm>
                <a:off x="2565" y="727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2" name="Freeform 298"/>
              <p:cNvSpPr/>
              <p:nvPr/>
            </p:nvSpPr>
            <p:spPr bwMode="auto">
              <a:xfrm>
                <a:off x="2557" y="747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3" name="Freeform 299"/>
              <p:cNvSpPr/>
              <p:nvPr/>
            </p:nvSpPr>
            <p:spPr bwMode="auto">
              <a:xfrm>
                <a:off x="2549" y="765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4" name="Freeform 300"/>
              <p:cNvSpPr/>
              <p:nvPr/>
            </p:nvSpPr>
            <p:spPr bwMode="auto">
              <a:xfrm>
                <a:off x="2585" y="865"/>
                <a:ext cx="22" cy="4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2" h="40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5" name="Freeform 301"/>
              <p:cNvSpPr/>
              <p:nvPr/>
            </p:nvSpPr>
            <p:spPr bwMode="auto">
              <a:xfrm>
                <a:off x="2571" y="889"/>
                <a:ext cx="24" cy="44"/>
              </a:xfrm>
              <a:custGeom>
                <a:avLst/>
                <a:gdLst/>
                <a:ahLst/>
                <a:cxnLst>
                  <a:cxn ang="0">
                    <a:pos x="20" y="44"/>
                  </a:cxn>
                  <a:cxn ang="0">
                    <a:pos x="20" y="44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24" y="28"/>
                  </a:cxn>
                  <a:cxn ang="0">
                    <a:pos x="24" y="22"/>
                  </a:cxn>
                  <a:cxn ang="0">
                    <a:pos x="24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2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22"/>
                  </a:cxn>
                  <a:cxn ang="0">
                    <a:pos x="8" y="22"/>
                  </a:cxn>
                  <a:cxn ang="0">
                    <a:pos x="16" y="36"/>
                  </a:cxn>
                  <a:cxn ang="0">
                    <a:pos x="16" y="36"/>
                  </a:cxn>
                  <a:cxn ang="0">
                    <a:pos x="18" y="40"/>
                  </a:cxn>
                  <a:cxn ang="0">
                    <a:pos x="20" y="44"/>
                  </a:cxn>
                  <a:cxn ang="0">
                    <a:pos x="20" y="44"/>
                  </a:cxn>
                </a:cxnLst>
                <a:rect l="0" t="0" r="r" b="b"/>
                <a:pathLst>
                  <a:path w="24" h="44">
                    <a:moveTo>
                      <a:pt x="20" y="44"/>
                    </a:moveTo>
                    <a:lnTo>
                      <a:pt x="20" y="44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24" y="28"/>
                    </a:lnTo>
                    <a:lnTo>
                      <a:pt x="24" y="22"/>
                    </a:lnTo>
                    <a:lnTo>
                      <a:pt x="24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2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6" y="36"/>
                    </a:lnTo>
                    <a:lnTo>
                      <a:pt x="16" y="36"/>
                    </a:lnTo>
                    <a:lnTo>
                      <a:pt x="18" y="40"/>
                    </a:lnTo>
                    <a:lnTo>
                      <a:pt x="20" y="44"/>
                    </a:lnTo>
                    <a:lnTo>
                      <a:pt x="20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6" name="Freeform 302"/>
              <p:cNvSpPr/>
              <p:nvPr/>
            </p:nvSpPr>
            <p:spPr bwMode="auto">
              <a:xfrm>
                <a:off x="2563" y="907"/>
                <a:ext cx="26" cy="52"/>
              </a:xfrm>
              <a:custGeom>
                <a:avLst/>
                <a:gdLst/>
                <a:ahLst/>
                <a:cxnLst>
                  <a:cxn ang="0">
                    <a:pos x="26" y="36"/>
                  </a:cxn>
                  <a:cxn ang="0">
                    <a:pos x="26" y="36"/>
                  </a:cxn>
                  <a:cxn ang="0">
                    <a:pos x="26" y="32"/>
                  </a:cxn>
                  <a:cxn ang="0">
                    <a:pos x="24" y="28"/>
                  </a:cxn>
                  <a:cxn ang="0">
                    <a:pos x="24" y="28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36"/>
                    </a:lnTo>
                    <a:lnTo>
                      <a:pt x="26" y="32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7" name="Freeform 303"/>
              <p:cNvSpPr/>
              <p:nvPr/>
            </p:nvSpPr>
            <p:spPr bwMode="auto">
              <a:xfrm>
                <a:off x="2559" y="927"/>
                <a:ext cx="26" cy="54"/>
              </a:xfrm>
              <a:custGeom>
                <a:avLst/>
                <a:gdLst/>
                <a:ahLst/>
                <a:cxnLst>
                  <a:cxn ang="0">
                    <a:pos x="22" y="54"/>
                  </a:cxn>
                  <a:cxn ang="0">
                    <a:pos x="22" y="54"/>
                  </a:cxn>
                  <a:cxn ang="0">
                    <a:pos x="26" y="38"/>
                  </a:cxn>
                  <a:cxn ang="0">
                    <a:pos x="26" y="38"/>
                  </a:cxn>
                  <a:cxn ang="0">
                    <a:pos x="22" y="34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6"/>
                  </a:cxn>
                  <a:cxn ang="0">
                    <a:pos x="2" y="30"/>
                  </a:cxn>
                  <a:cxn ang="0">
                    <a:pos x="6" y="38"/>
                  </a:cxn>
                  <a:cxn ang="0">
                    <a:pos x="10" y="44"/>
                  </a:cxn>
                  <a:cxn ang="0">
                    <a:pos x="16" y="50"/>
                  </a:cxn>
                  <a:cxn ang="0">
                    <a:pos x="22" y="54"/>
                  </a:cxn>
                  <a:cxn ang="0">
                    <a:pos x="22" y="54"/>
                  </a:cxn>
                </a:cxnLst>
                <a:rect l="0" t="0" r="r" b="b"/>
                <a:pathLst>
                  <a:path w="26" h="54">
                    <a:moveTo>
                      <a:pt x="22" y="54"/>
                    </a:moveTo>
                    <a:lnTo>
                      <a:pt x="22" y="54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2" y="34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2" y="30"/>
                    </a:lnTo>
                    <a:lnTo>
                      <a:pt x="6" y="38"/>
                    </a:lnTo>
                    <a:lnTo>
                      <a:pt x="10" y="44"/>
                    </a:lnTo>
                    <a:lnTo>
                      <a:pt x="16" y="50"/>
                    </a:lnTo>
                    <a:lnTo>
                      <a:pt x="22" y="54"/>
                    </a:lnTo>
                    <a:lnTo>
                      <a:pt x="22" y="5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8" name="Freeform 304"/>
              <p:cNvSpPr/>
              <p:nvPr/>
            </p:nvSpPr>
            <p:spPr bwMode="auto">
              <a:xfrm>
                <a:off x="2603" y="867"/>
                <a:ext cx="20" cy="4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20" y="26"/>
                  </a:cxn>
                  <a:cxn ang="0">
                    <a:pos x="20" y="2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0">
                    <a:moveTo>
                      <a:pt x="8" y="0"/>
                    </a:moveTo>
                    <a:lnTo>
                      <a:pt x="8" y="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20" y="26"/>
                    </a:lnTo>
                    <a:lnTo>
                      <a:pt x="20" y="2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9" name="Freeform 305"/>
              <p:cNvSpPr/>
              <p:nvPr/>
            </p:nvSpPr>
            <p:spPr bwMode="auto">
              <a:xfrm>
                <a:off x="2599" y="897"/>
                <a:ext cx="30" cy="38"/>
              </a:xfrm>
              <a:custGeom>
                <a:avLst/>
                <a:gdLst/>
                <a:ahLst/>
                <a:cxnLst>
                  <a:cxn ang="0">
                    <a:pos x="2" y="26"/>
                  </a:cxn>
                  <a:cxn ang="0">
                    <a:pos x="2" y="26"/>
                  </a:cxn>
                  <a:cxn ang="0">
                    <a:pos x="0" y="38"/>
                  </a:cxn>
                  <a:cxn ang="0">
                    <a:pos x="0" y="38"/>
                  </a:cxn>
                  <a:cxn ang="0">
                    <a:pos x="4" y="36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30" y="16"/>
                  </a:cxn>
                  <a:cxn ang="0">
                    <a:pos x="30" y="16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2" y="20"/>
                  </a:cxn>
                  <a:cxn ang="0">
                    <a:pos x="2" y="26"/>
                  </a:cxn>
                  <a:cxn ang="0">
                    <a:pos x="2" y="26"/>
                  </a:cxn>
                </a:cxnLst>
                <a:rect l="0" t="0" r="r" b="b"/>
                <a:pathLst>
                  <a:path w="30" h="38">
                    <a:moveTo>
                      <a:pt x="2" y="26"/>
                    </a:moveTo>
                    <a:lnTo>
                      <a:pt x="2" y="26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4" y="36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2" y="20"/>
                    </a:lnTo>
                    <a:lnTo>
                      <a:pt x="2" y="26"/>
                    </a:lnTo>
                    <a:lnTo>
                      <a:pt x="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0" name="Freeform 306"/>
              <p:cNvSpPr/>
              <p:nvPr/>
            </p:nvSpPr>
            <p:spPr bwMode="auto">
              <a:xfrm>
                <a:off x="2595" y="919"/>
                <a:ext cx="38" cy="4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36" y="0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4" y="22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6"/>
                  </a:cxn>
                  <a:cxn ang="0">
                    <a:pos x="34" y="16"/>
                  </a:cxn>
                  <a:cxn ang="0">
                    <a:pos x="36" y="14"/>
                  </a:cxn>
                  <a:cxn ang="0">
                    <a:pos x="38" y="8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38" h="42">
                    <a:moveTo>
                      <a:pt x="36" y="0"/>
                    </a:moveTo>
                    <a:lnTo>
                      <a:pt x="36" y="0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4" y="22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6" y="14"/>
                    </a:lnTo>
                    <a:lnTo>
                      <a:pt x="38" y="8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1" name="Freeform 307"/>
              <p:cNvSpPr/>
              <p:nvPr/>
            </p:nvSpPr>
            <p:spPr bwMode="auto">
              <a:xfrm>
                <a:off x="2591" y="941"/>
                <a:ext cx="40" cy="42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40" y="0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24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8" y="40"/>
                  </a:cxn>
                  <a:cxn ang="0">
                    <a:pos x="14" y="38"/>
                  </a:cxn>
                  <a:cxn ang="0">
                    <a:pos x="20" y="34"/>
                  </a:cxn>
                  <a:cxn ang="0">
                    <a:pos x="26" y="28"/>
                  </a:cxn>
                  <a:cxn ang="0">
                    <a:pos x="34" y="16"/>
                  </a:cxn>
                  <a:cxn ang="0">
                    <a:pos x="40" y="0"/>
                  </a:cxn>
                  <a:cxn ang="0">
                    <a:pos x="40" y="0"/>
                  </a:cxn>
                </a:cxnLst>
                <a:rect l="0" t="0" r="r" b="b"/>
                <a:pathLst>
                  <a:path w="40" h="42">
                    <a:moveTo>
                      <a:pt x="40" y="0"/>
                    </a:moveTo>
                    <a:lnTo>
                      <a:pt x="40" y="0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24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8" y="40"/>
                    </a:lnTo>
                    <a:lnTo>
                      <a:pt x="14" y="38"/>
                    </a:lnTo>
                    <a:lnTo>
                      <a:pt x="20" y="34"/>
                    </a:lnTo>
                    <a:lnTo>
                      <a:pt x="26" y="28"/>
                    </a:lnTo>
                    <a:lnTo>
                      <a:pt x="34" y="16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2" name="Freeform 308"/>
              <p:cNvSpPr/>
              <p:nvPr/>
            </p:nvSpPr>
            <p:spPr bwMode="auto">
              <a:xfrm>
                <a:off x="2491" y="887"/>
                <a:ext cx="24" cy="44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4" y="44"/>
                  </a:cxn>
                  <a:cxn ang="0">
                    <a:pos x="14" y="4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16" y="6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4" h="44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6" y="6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3" name="Freeform 309"/>
              <p:cNvSpPr/>
              <p:nvPr/>
            </p:nvSpPr>
            <p:spPr bwMode="auto">
              <a:xfrm>
                <a:off x="2477" y="911"/>
                <a:ext cx="26" cy="50"/>
              </a:xfrm>
              <a:custGeom>
                <a:avLst/>
                <a:gdLst/>
                <a:ahLst/>
                <a:cxnLst>
                  <a:cxn ang="0">
                    <a:pos x="22" y="50"/>
                  </a:cxn>
                  <a:cxn ang="0">
                    <a:pos x="22" y="50"/>
                  </a:cxn>
                  <a:cxn ang="0">
                    <a:pos x="24" y="36"/>
                  </a:cxn>
                  <a:cxn ang="0">
                    <a:pos x="24" y="36"/>
                  </a:cxn>
                  <a:cxn ang="0">
                    <a:pos x="26" y="32"/>
                  </a:cxn>
                  <a:cxn ang="0">
                    <a:pos x="26" y="26"/>
                  </a:cxn>
                  <a:cxn ang="0">
                    <a:pos x="26" y="2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8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18" y="46"/>
                  </a:cxn>
                  <a:cxn ang="0">
                    <a:pos x="22" y="50"/>
                  </a:cxn>
                  <a:cxn ang="0">
                    <a:pos x="22" y="50"/>
                  </a:cxn>
                </a:cxnLst>
                <a:rect l="0" t="0" r="r" b="b"/>
                <a:pathLst>
                  <a:path w="26" h="50">
                    <a:moveTo>
                      <a:pt x="22" y="50"/>
                    </a:moveTo>
                    <a:lnTo>
                      <a:pt x="22" y="50"/>
                    </a:lnTo>
                    <a:lnTo>
                      <a:pt x="24" y="36"/>
                    </a:lnTo>
                    <a:lnTo>
                      <a:pt x="24" y="36"/>
                    </a:lnTo>
                    <a:lnTo>
                      <a:pt x="26" y="32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8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18" y="46"/>
                    </a:lnTo>
                    <a:lnTo>
                      <a:pt x="22" y="50"/>
                    </a:lnTo>
                    <a:lnTo>
                      <a:pt x="2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4" name="Freeform 310"/>
              <p:cNvSpPr/>
              <p:nvPr/>
            </p:nvSpPr>
            <p:spPr bwMode="auto">
              <a:xfrm>
                <a:off x="2465" y="931"/>
                <a:ext cx="32" cy="60"/>
              </a:xfrm>
              <a:custGeom>
                <a:avLst/>
                <a:gdLst/>
                <a:ahLst/>
                <a:cxnLst>
                  <a:cxn ang="0">
                    <a:pos x="32" y="42"/>
                  </a:cxn>
                  <a:cxn ang="0">
                    <a:pos x="32" y="42"/>
                  </a:cxn>
                  <a:cxn ang="0">
                    <a:pos x="30" y="36"/>
                  </a:cxn>
                  <a:cxn ang="0">
                    <a:pos x="28" y="32"/>
                  </a:cxn>
                  <a:cxn ang="0">
                    <a:pos x="28" y="32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2" y="18"/>
                  </a:cxn>
                  <a:cxn ang="0">
                    <a:pos x="2" y="18"/>
                  </a:cxn>
                  <a:cxn ang="0">
                    <a:pos x="10" y="32"/>
                  </a:cxn>
                  <a:cxn ang="0">
                    <a:pos x="10" y="32"/>
                  </a:cxn>
                  <a:cxn ang="0">
                    <a:pos x="26" y="60"/>
                  </a:cxn>
                  <a:cxn ang="0">
                    <a:pos x="26" y="60"/>
                  </a:cxn>
                  <a:cxn ang="0">
                    <a:pos x="32" y="42"/>
                  </a:cxn>
                  <a:cxn ang="0">
                    <a:pos x="32" y="42"/>
                  </a:cxn>
                </a:cxnLst>
                <a:rect l="0" t="0" r="r" b="b"/>
                <a:pathLst>
                  <a:path w="32" h="60">
                    <a:moveTo>
                      <a:pt x="32" y="42"/>
                    </a:moveTo>
                    <a:lnTo>
                      <a:pt x="32" y="42"/>
                    </a:lnTo>
                    <a:lnTo>
                      <a:pt x="30" y="36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2" y="18"/>
                    </a:lnTo>
                    <a:lnTo>
                      <a:pt x="2" y="18"/>
                    </a:lnTo>
                    <a:lnTo>
                      <a:pt x="10" y="32"/>
                    </a:lnTo>
                    <a:lnTo>
                      <a:pt x="10" y="32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32" y="42"/>
                    </a:lnTo>
                    <a:lnTo>
                      <a:pt x="32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5" name="Freeform 311"/>
              <p:cNvSpPr/>
              <p:nvPr/>
            </p:nvSpPr>
            <p:spPr bwMode="auto">
              <a:xfrm>
                <a:off x="2461" y="955"/>
                <a:ext cx="30" cy="60"/>
              </a:xfrm>
              <a:custGeom>
                <a:avLst/>
                <a:gdLst/>
                <a:ahLst/>
                <a:cxnLst>
                  <a:cxn ang="0">
                    <a:pos x="26" y="60"/>
                  </a:cxn>
                  <a:cxn ang="0">
                    <a:pos x="26" y="60"/>
                  </a:cxn>
                  <a:cxn ang="0">
                    <a:pos x="30" y="44"/>
                  </a:cxn>
                  <a:cxn ang="0">
                    <a:pos x="30" y="44"/>
                  </a:cxn>
                  <a:cxn ang="0">
                    <a:pos x="26" y="38"/>
                  </a:cxn>
                  <a:cxn ang="0">
                    <a:pos x="22" y="32"/>
                  </a:cxn>
                  <a:cxn ang="0">
                    <a:pos x="22" y="3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4" y="34"/>
                  </a:cxn>
                  <a:cxn ang="0">
                    <a:pos x="8" y="42"/>
                  </a:cxn>
                  <a:cxn ang="0">
                    <a:pos x="12" y="50"/>
                  </a:cxn>
                  <a:cxn ang="0">
                    <a:pos x="18" y="56"/>
                  </a:cxn>
                  <a:cxn ang="0">
                    <a:pos x="26" y="60"/>
                  </a:cxn>
                  <a:cxn ang="0">
                    <a:pos x="26" y="60"/>
                  </a:cxn>
                </a:cxnLst>
                <a:rect l="0" t="0" r="r" b="b"/>
                <a:pathLst>
                  <a:path w="30" h="60">
                    <a:moveTo>
                      <a:pt x="26" y="60"/>
                    </a:moveTo>
                    <a:lnTo>
                      <a:pt x="26" y="60"/>
                    </a:lnTo>
                    <a:lnTo>
                      <a:pt x="30" y="44"/>
                    </a:lnTo>
                    <a:lnTo>
                      <a:pt x="30" y="44"/>
                    </a:lnTo>
                    <a:lnTo>
                      <a:pt x="26" y="38"/>
                    </a:lnTo>
                    <a:lnTo>
                      <a:pt x="22" y="32"/>
                    </a:lnTo>
                    <a:lnTo>
                      <a:pt x="22" y="3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4" y="34"/>
                    </a:lnTo>
                    <a:lnTo>
                      <a:pt x="8" y="42"/>
                    </a:lnTo>
                    <a:lnTo>
                      <a:pt x="12" y="50"/>
                    </a:lnTo>
                    <a:lnTo>
                      <a:pt x="18" y="56"/>
                    </a:lnTo>
                    <a:lnTo>
                      <a:pt x="26" y="60"/>
                    </a:lnTo>
                    <a:lnTo>
                      <a:pt x="2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6" name="Freeform 312"/>
              <p:cNvSpPr/>
              <p:nvPr/>
            </p:nvSpPr>
            <p:spPr bwMode="auto">
              <a:xfrm>
                <a:off x="2513" y="887"/>
                <a:ext cx="20" cy="44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20" y="28"/>
                  </a:cxn>
                  <a:cxn ang="0">
                    <a:pos x="20" y="28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2" y="1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4">
                    <a:moveTo>
                      <a:pt x="8" y="0"/>
                    </a:moveTo>
                    <a:lnTo>
                      <a:pt x="8" y="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20" y="28"/>
                    </a:lnTo>
                    <a:lnTo>
                      <a:pt x="20" y="28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2" y="1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7" name="Freeform 313"/>
              <p:cNvSpPr/>
              <p:nvPr/>
            </p:nvSpPr>
            <p:spPr bwMode="auto">
              <a:xfrm>
                <a:off x="2507" y="921"/>
                <a:ext cx="34" cy="42"/>
              </a:xfrm>
              <a:custGeom>
                <a:avLst/>
                <a:gdLst/>
                <a:ahLst/>
                <a:cxnLst>
                  <a:cxn ang="0">
                    <a:pos x="2" y="28"/>
                  </a:cxn>
                  <a:cxn ang="0">
                    <a:pos x="2" y="28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4" y="4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34" y="14"/>
                  </a:cxn>
                  <a:cxn ang="0">
                    <a:pos x="32" y="1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2" y="22"/>
                  </a:cxn>
                  <a:cxn ang="0">
                    <a:pos x="2" y="28"/>
                  </a:cxn>
                  <a:cxn ang="0">
                    <a:pos x="2" y="28"/>
                  </a:cxn>
                </a:cxnLst>
                <a:rect l="0" t="0" r="r" b="b"/>
                <a:pathLst>
                  <a:path w="34" h="42">
                    <a:moveTo>
                      <a:pt x="2" y="28"/>
                    </a:moveTo>
                    <a:lnTo>
                      <a:pt x="2" y="28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34" y="14"/>
                    </a:lnTo>
                    <a:lnTo>
                      <a:pt x="32" y="1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2" y="22"/>
                    </a:lnTo>
                    <a:lnTo>
                      <a:pt x="2" y="28"/>
                    </a:lnTo>
                    <a:lnTo>
                      <a:pt x="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8" name="Freeform 314"/>
              <p:cNvSpPr/>
              <p:nvPr/>
            </p:nvSpPr>
            <p:spPr bwMode="auto">
              <a:xfrm>
                <a:off x="2501" y="945"/>
                <a:ext cx="42" cy="4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6" y="24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40" y="20"/>
                  </a:cxn>
                  <a:cxn ang="0">
                    <a:pos x="40" y="20"/>
                  </a:cxn>
                  <a:cxn ang="0">
                    <a:pos x="42" y="16"/>
                  </a:cxn>
                  <a:cxn ang="0">
                    <a:pos x="42" y="10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48">
                    <a:moveTo>
                      <a:pt x="42" y="0"/>
                    </a:moveTo>
                    <a:lnTo>
                      <a:pt x="42" y="0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6" y="24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42" y="16"/>
                    </a:lnTo>
                    <a:lnTo>
                      <a:pt x="42" y="10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9" name="Freeform 315"/>
              <p:cNvSpPr/>
              <p:nvPr/>
            </p:nvSpPr>
            <p:spPr bwMode="auto">
              <a:xfrm>
                <a:off x="2497" y="971"/>
                <a:ext cx="44" cy="46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14" y="22"/>
                  </a:cxn>
                  <a:cxn ang="0">
                    <a:pos x="14" y="22"/>
                  </a:cxn>
                  <a:cxn ang="0">
                    <a:pos x="8" y="26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8" y="44"/>
                  </a:cxn>
                  <a:cxn ang="0">
                    <a:pos x="16" y="42"/>
                  </a:cxn>
                  <a:cxn ang="0">
                    <a:pos x="24" y="36"/>
                  </a:cxn>
                  <a:cxn ang="0">
                    <a:pos x="30" y="30"/>
                  </a:cxn>
                  <a:cxn ang="0">
                    <a:pos x="36" y="24"/>
                  </a:cxn>
                  <a:cxn ang="0">
                    <a:pos x="40" y="16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44" h="46">
                    <a:moveTo>
                      <a:pt x="44" y="0"/>
                    </a:moveTo>
                    <a:lnTo>
                      <a:pt x="44" y="0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8" y="26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8" y="44"/>
                    </a:lnTo>
                    <a:lnTo>
                      <a:pt x="16" y="42"/>
                    </a:lnTo>
                    <a:lnTo>
                      <a:pt x="24" y="36"/>
                    </a:lnTo>
                    <a:lnTo>
                      <a:pt x="30" y="30"/>
                    </a:lnTo>
                    <a:lnTo>
                      <a:pt x="36" y="24"/>
                    </a:lnTo>
                    <a:lnTo>
                      <a:pt x="40" y="16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0" name="Freeform 316"/>
              <p:cNvSpPr/>
              <p:nvPr/>
            </p:nvSpPr>
            <p:spPr bwMode="auto">
              <a:xfrm>
                <a:off x="2449" y="557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1" name="Freeform 317"/>
              <p:cNvSpPr/>
              <p:nvPr/>
            </p:nvSpPr>
            <p:spPr bwMode="auto">
              <a:xfrm>
                <a:off x="2437" y="569"/>
                <a:ext cx="14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14" h="30">
                    <a:moveTo>
                      <a:pt x="6" y="26"/>
                    </a:move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2" name="Freeform 318"/>
              <p:cNvSpPr/>
              <p:nvPr/>
            </p:nvSpPr>
            <p:spPr bwMode="auto">
              <a:xfrm>
                <a:off x="2427" y="577"/>
                <a:ext cx="16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6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3" name="Freeform 319"/>
              <p:cNvSpPr/>
              <p:nvPr/>
            </p:nvSpPr>
            <p:spPr bwMode="auto">
              <a:xfrm>
                <a:off x="2421" y="591"/>
                <a:ext cx="14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2" y="26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2" y="32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4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2" y="3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4" name="Freeform 320"/>
              <p:cNvSpPr/>
              <p:nvPr/>
            </p:nvSpPr>
            <p:spPr bwMode="auto">
              <a:xfrm>
                <a:off x="2457" y="55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5" name="Freeform 321"/>
              <p:cNvSpPr/>
              <p:nvPr/>
            </p:nvSpPr>
            <p:spPr bwMode="auto">
              <a:xfrm>
                <a:off x="2449" y="581"/>
                <a:ext cx="26" cy="20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6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6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0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6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6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6" name="Freeform 322"/>
              <p:cNvSpPr/>
              <p:nvPr/>
            </p:nvSpPr>
            <p:spPr bwMode="auto">
              <a:xfrm>
                <a:off x="2443" y="597"/>
                <a:ext cx="30" cy="2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6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30" y="8"/>
                  </a:cxn>
                  <a:cxn ang="0">
                    <a:pos x="30" y="6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2">
                    <a:moveTo>
                      <a:pt x="30" y="0"/>
                    </a:moveTo>
                    <a:lnTo>
                      <a:pt x="30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6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30" y="8"/>
                    </a:lnTo>
                    <a:lnTo>
                      <a:pt x="30" y="6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7" name="Freeform 323"/>
              <p:cNvSpPr/>
              <p:nvPr/>
            </p:nvSpPr>
            <p:spPr bwMode="auto">
              <a:xfrm>
                <a:off x="2437" y="611"/>
                <a:ext cx="34" cy="24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2"/>
                  </a:cxn>
                  <a:cxn ang="0">
                    <a:pos x="20" y="18"/>
                  </a:cxn>
                  <a:cxn ang="0">
                    <a:pos x="28" y="10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4">
                    <a:moveTo>
                      <a:pt x="34" y="0"/>
                    </a:moveTo>
                    <a:lnTo>
                      <a:pt x="34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2"/>
                    </a:lnTo>
                    <a:lnTo>
                      <a:pt x="20" y="18"/>
                    </a:lnTo>
                    <a:lnTo>
                      <a:pt x="28" y="10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8" name="Freeform 324"/>
              <p:cNvSpPr/>
              <p:nvPr/>
            </p:nvSpPr>
            <p:spPr bwMode="auto">
              <a:xfrm>
                <a:off x="2421" y="363"/>
                <a:ext cx="1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6">
                    <a:moveTo>
                      <a:pt x="0" y="6"/>
                    </a:moveTo>
                    <a:lnTo>
                      <a:pt x="0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9" name="Freeform 325"/>
              <p:cNvSpPr/>
              <p:nvPr/>
            </p:nvSpPr>
            <p:spPr bwMode="auto">
              <a:xfrm>
                <a:off x="2413" y="371"/>
                <a:ext cx="10" cy="1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0" h="18">
                    <a:moveTo>
                      <a:pt x="0" y="4"/>
                    </a:moveTo>
                    <a:lnTo>
                      <a:pt x="0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0" name="Freeform 326"/>
              <p:cNvSpPr/>
              <p:nvPr/>
            </p:nvSpPr>
            <p:spPr bwMode="auto">
              <a:xfrm>
                <a:off x="2407" y="377"/>
                <a:ext cx="10" cy="2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24">
                    <a:moveTo>
                      <a:pt x="0" y="6"/>
                    </a:move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1" name="Freeform 327"/>
              <p:cNvSpPr/>
              <p:nvPr/>
            </p:nvSpPr>
            <p:spPr bwMode="auto">
              <a:xfrm>
                <a:off x="2403" y="385"/>
                <a:ext cx="10" cy="24"/>
              </a:xfrm>
              <a:custGeom>
                <a:avLst/>
                <a:gdLst/>
                <a:ahLst/>
                <a:cxnLst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2" y="18"/>
                  </a:cxn>
                  <a:cxn ang="0">
                    <a:pos x="6" y="24"/>
                  </a:cxn>
                  <a:cxn ang="0">
                    <a:pos x="6" y="24"/>
                  </a:cxn>
                </a:cxnLst>
                <a:rect l="0" t="0" r="r" b="b"/>
                <a:pathLst>
                  <a:path w="10" h="24">
                    <a:moveTo>
                      <a:pt x="6" y="24"/>
                    </a:move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2" y="18"/>
                    </a:lnTo>
                    <a:lnTo>
                      <a:pt x="6" y="24"/>
                    </a:lnTo>
                    <a:lnTo>
                      <a:pt x="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2" name="Freeform 328"/>
              <p:cNvSpPr/>
              <p:nvPr/>
            </p:nvSpPr>
            <p:spPr bwMode="auto">
              <a:xfrm>
                <a:off x="2425" y="365"/>
                <a:ext cx="10" cy="1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6">
                    <a:moveTo>
                      <a:pt x="8" y="0"/>
                    </a:moveTo>
                    <a:lnTo>
                      <a:pt x="8" y="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3" name="Freeform 329"/>
              <p:cNvSpPr/>
              <p:nvPr/>
            </p:nvSpPr>
            <p:spPr bwMode="auto">
              <a:xfrm>
                <a:off x="2421" y="379"/>
                <a:ext cx="14" cy="12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4" y="6"/>
                  </a:cxn>
                  <a:cxn ang="0">
                    <a:pos x="14" y="6"/>
                  </a:cxn>
                  <a:cxn ang="0">
                    <a:pos x="14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12">
                    <a:moveTo>
                      <a:pt x="4" y="4"/>
                    </a:moveTo>
                    <a:lnTo>
                      <a:pt x="4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4" y="6"/>
                    </a:lnTo>
                    <a:lnTo>
                      <a:pt x="14" y="6"/>
                    </a:lnTo>
                    <a:lnTo>
                      <a:pt x="14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4" name="Freeform 330"/>
              <p:cNvSpPr/>
              <p:nvPr/>
            </p:nvSpPr>
            <p:spPr bwMode="auto">
              <a:xfrm>
                <a:off x="2417" y="387"/>
                <a:ext cx="18" cy="14"/>
              </a:xfrm>
              <a:custGeom>
                <a:avLst/>
                <a:gdLst/>
                <a:ahLst/>
                <a:cxnLst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6" y="8"/>
                  </a:cxn>
                  <a:cxn ang="0">
                    <a:pos x="16" y="8"/>
                  </a:cxn>
                </a:cxnLst>
                <a:rect l="0" t="0" r="r" b="b"/>
                <a:pathLst>
                  <a:path w="18" h="14">
                    <a:moveTo>
                      <a:pt x="16" y="8"/>
                    </a:moveTo>
                    <a:lnTo>
                      <a:pt x="16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6" y="8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5" name="Freeform 331"/>
              <p:cNvSpPr/>
              <p:nvPr/>
            </p:nvSpPr>
            <p:spPr bwMode="auto">
              <a:xfrm>
                <a:off x="2413" y="397"/>
                <a:ext cx="2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2"/>
                  </a:cxn>
                  <a:cxn ang="0">
                    <a:pos x="12" y="10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0" h="14">
                    <a:moveTo>
                      <a:pt x="0" y="14"/>
                    </a:moveTo>
                    <a:lnTo>
                      <a:pt x="0" y="14"/>
                    </a:lnTo>
                    <a:lnTo>
                      <a:pt x="6" y="12"/>
                    </a:lnTo>
                    <a:lnTo>
                      <a:pt x="12" y="10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6" name="Freeform 332"/>
              <p:cNvSpPr/>
              <p:nvPr/>
            </p:nvSpPr>
            <p:spPr bwMode="auto">
              <a:xfrm>
                <a:off x="2483" y="429"/>
                <a:ext cx="12" cy="10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0">
                    <a:moveTo>
                      <a:pt x="12" y="0"/>
                    </a:moveTo>
                    <a:lnTo>
                      <a:pt x="12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7" name="Freeform 333"/>
              <p:cNvSpPr/>
              <p:nvPr/>
            </p:nvSpPr>
            <p:spPr bwMode="auto">
              <a:xfrm>
                <a:off x="2475" y="431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8" name="Freeform 334"/>
              <p:cNvSpPr/>
              <p:nvPr/>
            </p:nvSpPr>
            <p:spPr bwMode="auto">
              <a:xfrm>
                <a:off x="2467" y="433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9" name="Freeform 335"/>
              <p:cNvSpPr/>
              <p:nvPr/>
            </p:nvSpPr>
            <p:spPr bwMode="auto">
              <a:xfrm>
                <a:off x="2457" y="439"/>
                <a:ext cx="8" cy="24"/>
              </a:xfrm>
              <a:custGeom>
                <a:avLst/>
                <a:gdLst/>
                <a:ahLst/>
                <a:cxnLst>
                  <a:cxn ang="0">
                    <a:pos x="2" y="24"/>
                  </a:cxn>
                  <a:cxn ang="0">
                    <a:pos x="2" y="24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</a:cxnLst>
                <a:rect l="0" t="0" r="r" b="b"/>
                <a:pathLst>
                  <a:path w="8" h="24">
                    <a:moveTo>
                      <a:pt x="2" y="24"/>
                    </a:moveTo>
                    <a:lnTo>
                      <a:pt x="2" y="24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0" name="Freeform 336"/>
              <p:cNvSpPr/>
              <p:nvPr/>
            </p:nvSpPr>
            <p:spPr bwMode="auto">
              <a:xfrm>
                <a:off x="2485" y="429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1" name="Freeform 337"/>
              <p:cNvSpPr/>
              <p:nvPr/>
            </p:nvSpPr>
            <p:spPr bwMode="auto">
              <a:xfrm>
                <a:off x="2477" y="443"/>
                <a:ext cx="18" cy="8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8" h="8">
                    <a:moveTo>
                      <a:pt x="4" y="4"/>
                    </a:move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2" name="Freeform 338"/>
              <p:cNvSpPr/>
              <p:nvPr/>
            </p:nvSpPr>
            <p:spPr bwMode="auto">
              <a:xfrm>
                <a:off x="2469" y="453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3" name="Freeform 339"/>
              <p:cNvSpPr/>
              <p:nvPr/>
            </p:nvSpPr>
            <p:spPr bwMode="auto">
              <a:xfrm>
                <a:off x="2463" y="461"/>
                <a:ext cx="24" cy="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6" y="6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6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6" y="6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4" name="Freeform 340"/>
              <p:cNvSpPr/>
              <p:nvPr/>
            </p:nvSpPr>
            <p:spPr bwMode="auto">
              <a:xfrm>
                <a:off x="2511" y="461"/>
                <a:ext cx="12" cy="1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2"/>
                  </a:cxn>
                  <a:cxn ang="0">
                    <a:pos x="6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2">
                    <a:moveTo>
                      <a:pt x="12" y="0"/>
                    </a:moveTo>
                    <a:lnTo>
                      <a:pt x="12" y="0"/>
                    </a:lnTo>
                    <a:lnTo>
                      <a:pt x="6" y="2"/>
                    </a:lnTo>
                    <a:lnTo>
                      <a:pt x="6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5" name="Freeform 341"/>
              <p:cNvSpPr/>
              <p:nvPr/>
            </p:nvSpPr>
            <p:spPr bwMode="auto">
              <a:xfrm>
                <a:off x="2503" y="463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6" name="Freeform 342"/>
              <p:cNvSpPr/>
              <p:nvPr/>
            </p:nvSpPr>
            <p:spPr bwMode="auto">
              <a:xfrm>
                <a:off x="2495" y="467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7" name="Freeform 343"/>
              <p:cNvSpPr/>
              <p:nvPr/>
            </p:nvSpPr>
            <p:spPr bwMode="auto">
              <a:xfrm>
                <a:off x="2485" y="471"/>
                <a:ext cx="8" cy="24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8" h="24">
                    <a:moveTo>
                      <a:pt x="8" y="20"/>
                    </a:moveTo>
                    <a:lnTo>
                      <a:pt x="8" y="20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8" name="Freeform 344"/>
              <p:cNvSpPr/>
              <p:nvPr/>
            </p:nvSpPr>
            <p:spPr bwMode="auto">
              <a:xfrm>
                <a:off x="2513" y="463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9" name="Freeform 345"/>
              <p:cNvSpPr/>
              <p:nvPr/>
            </p:nvSpPr>
            <p:spPr bwMode="auto">
              <a:xfrm>
                <a:off x="2505" y="477"/>
                <a:ext cx="18" cy="6"/>
              </a:xfrm>
              <a:custGeom>
                <a:avLst/>
                <a:gdLst/>
                <a:ahLst/>
                <a:cxnLst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</a:cxnLst>
                <a:rect l="0" t="0" r="r" b="b"/>
                <a:pathLst>
                  <a:path w="18" h="6">
                    <a:moveTo>
                      <a:pt x="4" y="2"/>
                    </a:move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0" name="Freeform 346"/>
              <p:cNvSpPr/>
              <p:nvPr/>
            </p:nvSpPr>
            <p:spPr bwMode="auto">
              <a:xfrm>
                <a:off x="2497" y="485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4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4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1" name="Freeform 347"/>
              <p:cNvSpPr/>
              <p:nvPr/>
            </p:nvSpPr>
            <p:spPr bwMode="auto">
              <a:xfrm>
                <a:off x="2491" y="493"/>
                <a:ext cx="24" cy="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8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2" name="Freeform 348"/>
              <p:cNvSpPr/>
              <p:nvPr/>
            </p:nvSpPr>
            <p:spPr bwMode="auto">
              <a:xfrm>
                <a:off x="2427" y="417"/>
                <a:ext cx="12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0">
                    <a:moveTo>
                      <a:pt x="0" y="8"/>
                    </a:move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3" name="Freeform 349"/>
              <p:cNvSpPr/>
              <p:nvPr/>
            </p:nvSpPr>
            <p:spPr bwMode="auto">
              <a:xfrm>
                <a:off x="2419" y="427"/>
                <a:ext cx="10" cy="22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</a:cxnLst>
                <a:rect l="0" t="0" r="r" b="b"/>
                <a:pathLst>
                  <a:path w="10" h="22">
                    <a:moveTo>
                      <a:pt x="6" y="0"/>
                    </a:move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4" name="Freeform 350"/>
              <p:cNvSpPr/>
              <p:nvPr/>
            </p:nvSpPr>
            <p:spPr bwMode="auto">
              <a:xfrm>
                <a:off x="2411" y="433"/>
                <a:ext cx="12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8">
                    <a:moveTo>
                      <a:pt x="0" y="8"/>
                    </a:moveTo>
                    <a:lnTo>
                      <a:pt x="0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5" name="Freeform 351"/>
              <p:cNvSpPr/>
              <p:nvPr/>
            </p:nvSpPr>
            <p:spPr bwMode="auto">
              <a:xfrm>
                <a:off x="2407" y="443"/>
                <a:ext cx="10" cy="30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10" h="30">
                    <a:moveTo>
                      <a:pt x="10" y="22"/>
                    </a:move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6" name="Freeform 352"/>
              <p:cNvSpPr/>
              <p:nvPr/>
            </p:nvSpPr>
            <p:spPr bwMode="auto">
              <a:xfrm>
                <a:off x="2433" y="419"/>
                <a:ext cx="12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2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7" name="Freeform 353"/>
              <p:cNvSpPr/>
              <p:nvPr/>
            </p:nvSpPr>
            <p:spPr bwMode="auto">
              <a:xfrm>
                <a:off x="2429" y="435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2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8" name="Freeform 354"/>
              <p:cNvSpPr/>
              <p:nvPr/>
            </p:nvSpPr>
            <p:spPr bwMode="auto">
              <a:xfrm>
                <a:off x="2423" y="447"/>
                <a:ext cx="24" cy="16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24" h="16">
                    <a:moveTo>
                      <a:pt x="0" y="16"/>
                    </a:move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9" name="Freeform 355"/>
              <p:cNvSpPr/>
              <p:nvPr/>
            </p:nvSpPr>
            <p:spPr bwMode="auto">
              <a:xfrm>
                <a:off x="2419" y="457"/>
                <a:ext cx="24" cy="18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4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" h="18">
                    <a:moveTo>
                      <a:pt x="24" y="0"/>
                    </a:move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4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0" name="Freeform 356"/>
              <p:cNvSpPr/>
              <p:nvPr/>
            </p:nvSpPr>
            <p:spPr bwMode="auto">
              <a:xfrm>
                <a:off x="2493" y="515"/>
                <a:ext cx="10" cy="20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10" h="20">
                    <a:moveTo>
                      <a:pt x="0" y="14"/>
                    </a:move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1" name="Freeform 357"/>
              <p:cNvSpPr/>
              <p:nvPr/>
            </p:nvSpPr>
            <p:spPr bwMode="auto">
              <a:xfrm>
                <a:off x="2489" y="531"/>
                <a:ext cx="16" cy="1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6" y="12"/>
                  </a:cxn>
                  <a:cxn ang="0">
                    <a:pos x="16" y="12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18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6" y="12"/>
                    </a:lnTo>
                    <a:lnTo>
                      <a:pt x="16" y="12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2" name="Freeform 358"/>
              <p:cNvSpPr/>
              <p:nvPr/>
            </p:nvSpPr>
            <p:spPr bwMode="auto">
              <a:xfrm>
                <a:off x="2489" y="543"/>
                <a:ext cx="20" cy="2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20" y="20"/>
                  </a:cxn>
                  <a:cxn ang="0">
                    <a:pos x="20" y="20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16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0" h="20">
                    <a:moveTo>
                      <a:pt x="8" y="12"/>
                    </a:moveTo>
                    <a:lnTo>
                      <a:pt x="8" y="12"/>
                    </a:lnTo>
                    <a:lnTo>
                      <a:pt x="20" y="20"/>
                    </a:lnTo>
                    <a:lnTo>
                      <a:pt x="20" y="20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16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3" name="Freeform 359"/>
              <p:cNvSpPr/>
              <p:nvPr/>
            </p:nvSpPr>
            <p:spPr bwMode="auto">
              <a:xfrm>
                <a:off x="2489" y="553"/>
                <a:ext cx="22" cy="22"/>
              </a:xfrm>
              <a:custGeom>
                <a:avLst/>
                <a:gdLst/>
                <a:ahLst/>
                <a:cxnLst>
                  <a:cxn ang="0">
                    <a:pos x="22" y="22"/>
                  </a:cxn>
                  <a:cxn ang="0">
                    <a:pos x="22" y="22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16" y="10"/>
                  </a:cxn>
                  <a:cxn ang="0">
                    <a:pos x="16" y="1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8"/>
                  </a:cxn>
                  <a:cxn ang="0">
                    <a:pos x="8" y="14"/>
                  </a:cxn>
                  <a:cxn ang="0">
                    <a:pos x="14" y="20"/>
                  </a:cxn>
                  <a:cxn ang="0">
                    <a:pos x="22" y="22"/>
                  </a:cxn>
                  <a:cxn ang="0">
                    <a:pos x="22" y="22"/>
                  </a:cxn>
                </a:cxnLst>
                <a:rect l="0" t="0" r="r" b="b"/>
                <a:pathLst>
                  <a:path w="22" h="22">
                    <a:moveTo>
                      <a:pt x="22" y="22"/>
                    </a:moveTo>
                    <a:lnTo>
                      <a:pt x="22" y="22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8"/>
                    </a:lnTo>
                    <a:lnTo>
                      <a:pt x="8" y="14"/>
                    </a:lnTo>
                    <a:lnTo>
                      <a:pt x="14" y="20"/>
                    </a:lnTo>
                    <a:lnTo>
                      <a:pt x="22" y="22"/>
                    </a:lnTo>
                    <a:lnTo>
                      <a:pt x="2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4" name="Freeform 360"/>
              <p:cNvSpPr/>
              <p:nvPr/>
            </p:nvSpPr>
            <p:spPr bwMode="auto">
              <a:xfrm>
                <a:off x="2501" y="515"/>
                <a:ext cx="10" cy="20"/>
              </a:xfrm>
              <a:custGeom>
                <a:avLst/>
                <a:gdLst/>
                <a:ahLst/>
                <a:cxnLst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</a:cxnLst>
                <a:rect l="0" t="0" r="r" b="b"/>
                <a:pathLst>
                  <a:path w="10" h="20">
                    <a:moveTo>
                      <a:pt x="10" y="10"/>
                    </a:moveTo>
                    <a:lnTo>
                      <a:pt x="10" y="1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5" name="Freeform 361"/>
              <p:cNvSpPr/>
              <p:nvPr/>
            </p:nvSpPr>
            <p:spPr bwMode="auto">
              <a:xfrm>
                <a:off x="2507" y="527"/>
                <a:ext cx="12" cy="22"/>
              </a:xfrm>
              <a:custGeom>
                <a:avLst/>
                <a:gdLst/>
                <a:ahLst/>
                <a:cxnLst>
                  <a:cxn ang="0">
                    <a:pos x="2" y="22"/>
                  </a:cxn>
                  <a:cxn ang="0">
                    <a:pos x="2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2" y="22"/>
                  </a:cxn>
                </a:cxnLst>
                <a:rect l="0" t="0" r="r" b="b"/>
                <a:pathLst>
                  <a:path w="12" h="22">
                    <a:moveTo>
                      <a:pt x="2" y="22"/>
                    </a:moveTo>
                    <a:lnTo>
                      <a:pt x="2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6" name="Freeform 362"/>
              <p:cNvSpPr/>
              <p:nvPr/>
            </p:nvSpPr>
            <p:spPr bwMode="auto">
              <a:xfrm>
                <a:off x="2511" y="535"/>
                <a:ext cx="12" cy="26"/>
              </a:xfrm>
              <a:custGeom>
                <a:avLst/>
                <a:gdLst/>
                <a:ahLst/>
                <a:cxnLst>
                  <a:cxn ang="0">
                    <a:pos x="8" y="14"/>
                  </a:cxn>
                  <a:cxn ang="0">
                    <a:pos x="8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8" y="14"/>
                  </a:cxn>
                  <a:cxn ang="0">
                    <a:pos x="8" y="14"/>
                  </a:cxn>
                </a:cxnLst>
                <a:rect l="0" t="0" r="r" b="b"/>
                <a:pathLst>
                  <a:path w="12" h="26">
                    <a:moveTo>
                      <a:pt x="8" y="14"/>
                    </a:moveTo>
                    <a:lnTo>
                      <a:pt x="8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8" y="14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7" name="Freeform 363"/>
              <p:cNvSpPr/>
              <p:nvPr/>
            </p:nvSpPr>
            <p:spPr bwMode="auto">
              <a:xfrm>
                <a:off x="2513" y="545"/>
                <a:ext cx="14" cy="2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8"/>
                  </a:cxn>
                  <a:cxn ang="0">
                    <a:pos x="2" y="28"/>
                  </a:cxn>
                  <a:cxn ang="0">
                    <a:pos x="8" y="22"/>
                  </a:cxn>
                  <a:cxn ang="0">
                    <a:pos x="12" y="16"/>
                  </a:cxn>
                  <a:cxn ang="0">
                    <a:pos x="14" y="8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4" h="28">
                    <a:moveTo>
                      <a:pt x="12" y="0"/>
                    </a:moveTo>
                    <a:lnTo>
                      <a:pt x="12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8"/>
                    </a:lnTo>
                    <a:lnTo>
                      <a:pt x="2" y="28"/>
                    </a:lnTo>
                    <a:lnTo>
                      <a:pt x="8" y="22"/>
                    </a:lnTo>
                    <a:lnTo>
                      <a:pt x="12" y="16"/>
                    </a:lnTo>
                    <a:lnTo>
                      <a:pt x="14" y="8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8" name="Freeform 364"/>
              <p:cNvSpPr/>
              <p:nvPr/>
            </p:nvSpPr>
            <p:spPr bwMode="auto">
              <a:xfrm>
                <a:off x="2635" y="675"/>
                <a:ext cx="18" cy="2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12" y="4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0"/>
                    </a:lnTo>
                    <a:lnTo>
                      <a:pt x="12" y="4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9" name="Freeform 365"/>
              <p:cNvSpPr/>
              <p:nvPr/>
            </p:nvSpPr>
            <p:spPr bwMode="auto">
              <a:xfrm>
                <a:off x="2623" y="687"/>
                <a:ext cx="16" cy="34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8" y="34"/>
                  </a:cxn>
                  <a:cxn ang="0">
                    <a:pos x="8" y="34"/>
                  </a:cxn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34">
                    <a:moveTo>
                      <a:pt x="0" y="8"/>
                    </a:move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0" name="Freeform 366"/>
              <p:cNvSpPr/>
              <p:nvPr/>
            </p:nvSpPr>
            <p:spPr bwMode="auto">
              <a:xfrm>
                <a:off x="2613" y="697"/>
                <a:ext cx="16" cy="40"/>
              </a:xfrm>
              <a:custGeom>
                <a:avLst/>
                <a:gdLst/>
                <a:ahLst/>
                <a:cxnLst>
                  <a:cxn ang="0">
                    <a:pos x="16" y="30"/>
                  </a:cxn>
                  <a:cxn ang="0">
                    <a:pos x="16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6" y="30"/>
                  </a:cxn>
                  <a:cxn ang="0">
                    <a:pos x="16" y="30"/>
                  </a:cxn>
                </a:cxnLst>
                <a:rect l="0" t="0" r="r" b="b"/>
                <a:pathLst>
                  <a:path w="16" h="40">
                    <a:moveTo>
                      <a:pt x="16" y="30"/>
                    </a:moveTo>
                    <a:lnTo>
                      <a:pt x="16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6" y="30"/>
                    </a:lnTo>
                    <a:lnTo>
                      <a:pt x="16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1" name="Freeform 367"/>
              <p:cNvSpPr/>
              <p:nvPr/>
            </p:nvSpPr>
            <p:spPr bwMode="auto">
              <a:xfrm>
                <a:off x="2607" y="711"/>
                <a:ext cx="14" cy="42"/>
              </a:xfrm>
              <a:custGeom>
                <a:avLst/>
                <a:gdLst/>
                <a:ahLst/>
                <a:cxnLst>
                  <a:cxn ang="0">
                    <a:pos x="14" y="32"/>
                  </a:cxn>
                  <a:cxn ang="0">
                    <a:pos x="14" y="32"/>
                  </a:cxn>
                  <a:cxn ang="0">
                    <a:pos x="14" y="28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4" y="32"/>
                  </a:cxn>
                  <a:cxn ang="0">
                    <a:pos x="10" y="42"/>
                  </a:cxn>
                  <a:cxn ang="0">
                    <a:pos x="10" y="42"/>
                  </a:cxn>
                  <a:cxn ang="0">
                    <a:pos x="14" y="32"/>
                  </a:cxn>
                  <a:cxn ang="0">
                    <a:pos x="14" y="32"/>
                  </a:cxn>
                </a:cxnLst>
                <a:rect l="0" t="0" r="r" b="b"/>
                <a:pathLst>
                  <a:path w="14" h="42">
                    <a:moveTo>
                      <a:pt x="14" y="32"/>
                    </a:moveTo>
                    <a:lnTo>
                      <a:pt x="14" y="32"/>
                    </a:lnTo>
                    <a:lnTo>
                      <a:pt x="14" y="28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4" y="32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4" y="32"/>
                    </a:lnTo>
                    <a:lnTo>
                      <a:pt x="14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2" name="Freeform 368"/>
              <p:cNvSpPr/>
              <p:nvPr/>
            </p:nvSpPr>
            <p:spPr bwMode="auto">
              <a:xfrm>
                <a:off x="2645" y="67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3" name="Freeform 369"/>
              <p:cNvSpPr/>
              <p:nvPr/>
            </p:nvSpPr>
            <p:spPr bwMode="auto">
              <a:xfrm>
                <a:off x="2637" y="701"/>
                <a:ext cx="26" cy="22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4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2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4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4" name="Freeform 370"/>
              <p:cNvSpPr/>
              <p:nvPr/>
            </p:nvSpPr>
            <p:spPr bwMode="auto">
              <a:xfrm>
                <a:off x="2629" y="717"/>
                <a:ext cx="32" cy="24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10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24">
                    <a:moveTo>
                      <a:pt x="32" y="0"/>
                    </a:moveTo>
                    <a:lnTo>
                      <a:pt x="32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10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5" name="Freeform 371"/>
              <p:cNvSpPr/>
              <p:nvPr/>
            </p:nvSpPr>
            <p:spPr bwMode="auto">
              <a:xfrm>
                <a:off x="2623" y="733"/>
                <a:ext cx="34" cy="22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2" y="22"/>
                  </a:cxn>
                  <a:cxn ang="0">
                    <a:pos x="22" y="16"/>
                  </a:cxn>
                  <a:cxn ang="0">
                    <a:pos x="30" y="8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2">
                    <a:moveTo>
                      <a:pt x="34" y="0"/>
                    </a:moveTo>
                    <a:lnTo>
                      <a:pt x="34" y="0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2" y="22"/>
                    </a:lnTo>
                    <a:lnTo>
                      <a:pt x="22" y="16"/>
                    </a:lnTo>
                    <a:lnTo>
                      <a:pt x="30" y="8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6" name="Freeform 372"/>
              <p:cNvSpPr/>
              <p:nvPr/>
            </p:nvSpPr>
            <p:spPr bwMode="auto">
              <a:xfrm>
                <a:off x="2729" y="737"/>
                <a:ext cx="26" cy="12"/>
              </a:xfrm>
              <a:custGeom>
                <a:avLst/>
                <a:gdLst/>
                <a:ahLst/>
                <a:cxnLst>
                  <a:cxn ang="0">
                    <a:pos x="26" y="12"/>
                  </a:cxn>
                  <a:cxn ang="0">
                    <a:pos x="26" y="12"/>
                  </a:cxn>
                  <a:cxn ang="0">
                    <a:pos x="22" y="8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6" y="12"/>
                  </a:cxn>
                  <a:cxn ang="0">
                    <a:pos x="26" y="12"/>
                  </a:cxn>
                </a:cxnLst>
                <a:rect l="0" t="0" r="r" b="b"/>
                <a:pathLst>
                  <a:path w="26" h="12">
                    <a:moveTo>
                      <a:pt x="26" y="12"/>
                    </a:moveTo>
                    <a:lnTo>
                      <a:pt x="26" y="12"/>
                    </a:lnTo>
                    <a:lnTo>
                      <a:pt x="22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6" y="12"/>
                    </a:lnTo>
                    <a:lnTo>
                      <a:pt x="2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7" name="Freeform 373"/>
              <p:cNvSpPr/>
              <p:nvPr/>
            </p:nvSpPr>
            <p:spPr bwMode="auto">
              <a:xfrm>
                <a:off x="2711" y="729"/>
                <a:ext cx="26" cy="20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10" y="2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6" y="6"/>
                  </a:cxn>
                  <a:cxn ang="0">
                    <a:pos x="26" y="6"/>
                  </a:cxn>
                  <a:cxn ang="0">
                    <a:pos x="20" y="2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26" h="20">
                    <a:moveTo>
                      <a:pt x="4" y="16"/>
                    </a:move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0" y="2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8" name="Freeform 374"/>
              <p:cNvSpPr/>
              <p:nvPr/>
            </p:nvSpPr>
            <p:spPr bwMode="auto">
              <a:xfrm>
                <a:off x="2693" y="725"/>
                <a:ext cx="30" cy="24"/>
              </a:xfrm>
              <a:custGeom>
                <a:avLst/>
                <a:gdLst/>
                <a:ahLst/>
                <a:cxnLst>
                  <a:cxn ang="0">
                    <a:pos x="12" y="10"/>
                  </a:cxn>
                  <a:cxn ang="0">
                    <a:pos x="12" y="10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4"/>
                  </a:cxn>
                  <a:cxn ang="0">
                    <a:pos x="10" y="24"/>
                  </a:cxn>
                  <a:cxn ang="0">
                    <a:pos x="14" y="22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"/>
                  </a:cxn>
                  <a:cxn ang="0">
                    <a:pos x="2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2" y="10"/>
                  </a:cxn>
                  <a:cxn ang="0">
                    <a:pos x="12" y="10"/>
                  </a:cxn>
                </a:cxnLst>
                <a:rect l="0" t="0" r="r" b="b"/>
                <a:pathLst>
                  <a:path w="30" h="24">
                    <a:moveTo>
                      <a:pt x="12" y="10"/>
                    </a:moveTo>
                    <a:lnTo>
                      <a:pt x="12" y="1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4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24" y="2"/>
                    </a:lnTo>
                    <a:lnTo>
                      <a:pt x="2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2" y="10"/>
                    </a:lnTo>
                    <a:lnTo>
                      <a:pt x="1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9" name="Freeform 375"/>
              <p:cNvSpPr/>
              <p:nvPr/>
            </p:nvSpPr>
            <p:spPr bwMode="auto">
              <a:xfrm>
                <a:off x="2677" y="725"/>
                <a:ext cx="30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0" y="24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12" y="8"/>
                  </a:cxn>
                  <a:cxn ang="0">
                    <a:pos x="6" y="14"/>
                  </a:cxn>
                  <a:cxn ang="0">
                    <a:pos x="0" y="24"/>
                  </a:cxn>
                  <a:cxn ang="0">
                    <a:pos x="0" y="24"/>
                  </a:cxn>
                </a:cxnLst>
                <a:rect l="0" t="0" r="r" b="b"/>
                <a:pathLst>
                  <a:path w="30" h="24">
                    <a:moveTo>
                      <a:pt x="0" y="24"/>
                    </a:moveTo>
                    <a:lnTo>
                      <a:pt x="0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12" y="8"/>
                    </a:lnTo>
                    <a:lnTo>
                      <a:pt x="6" y="14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0" name="Freeform 376"/>
              <p:cNvSpPr/>
              <p:nvPr/>
            </p:nvSpPr>
            <p:spPr bwMode="auto">
              <a:xfrm>
                <a:off x="2729" y="751"/>
                <a:ext cx="26" cy="12"/>
              </a:xfrm>
              <a:custGeom>
                <a:avLst/>
                <a:gdLst/>
                <a:ahLst/>
                <a:cxnLst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2" y="12"/>
                  </a:cxn>
                  <a:cxn ang="0">
                    <a:pos x="12" y="12"/>
                  </a:cxn>
                </a:cxnLst>
                <a:rect l="0" t="0" r="r" b="b"/>
                <a:pathLst>
                  <a:path w="26" h="12"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1" name="Freeform 377"/>
              <p:cNvSpPr/>
              <p:nvPr/>
            </p:nvSpPr>
            <p:spPr bwMode="auto">
              <a:xfrm>
                <a:off x="2711" y="753"/>
                <a:ext cx="28" cy="18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18"/>
                  </a:cxn>
                  <a:cxn ang="0">
                    <a:pos x="24" y="16"/>
                  </a:cxn>
                  <a:cxn ang="0">
                    <a:pos x="28" y="14"/>
                  </a:cxn>
                  <a:cxn ang="0">
                    <a:pos x="28" y="14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8" h="18">
                    <a:moveTo>
                      <a:pt x="14" y="0"/>
                    </a:moveTo>
                    <a:lnTo>
                      <a:pt x="14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18"/>
                    </a:lnTo>
                    <a:lnTo>
                      <a:pt x="24" y="16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2" name="Freeform 378"/>
              <p:cNvSpPr/>
              <p:nvPr/>
            </p:nvSpPr>
            <p:spPr bwMode="auto">
              <a:xfrm>
                <a:off x="2693" y="755"/>
                <a:ext cx="34" cy="2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6" y="22"/>
                  </a:cxn>
                  <a:cxn ang="0">
                    <a:pos x="28" y="20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16" y="2"/>
                  </a:cxn>
                  <a:cxn ang="0">
                    <a:pos x="16" y="2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34" h="22">
                    <a:moveTo>
                      <a:pt x="12" y="0"/>
                    </a:move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6" y="22"/>
                    </a:lnTo>
                    <a:lnTo>
                      <a:pt x="28" y="20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3" name="Freeform 379"/>
              <p:cNvSpPr/>
              <p:nvPr/>
            </p:nvSpPr>
            <p:spPr bwMode="auto">
              <a:xfrm>
                <a:off x="2679" y="755"/>
                <a:ext cx="34" cy="22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6" y="10"/>
                  </a:cxn>
                  <a:cxn ang="0">
                    <a:pos x="14" y="18"/>
                  </a:cxn>
                  <a:cxn ang="0">
                    <a:pos x="24" y="22"/>
                  </a:cxn>
                  <a:cxn ang="0">
                    <a:pos x="34" y="22"/>
                  </a:cxn>
                  <a:cxn ang="0">
                    <a:pos x="34" y="22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2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34" h="22">
                    <a:moveTo>
                      <a:pt x="10" y="0"/>
                    </a:moveTo>
                    <a:lnTo>
                      <a:pt x="1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6" y="10"/>
                    </a:lnTo>
                    <a:lnTo>
                      <a:pt x="14" y="18"/>
                    </a:lnTo>
                    <a:lnTo>
                      <a:pt x="24" y="22"/>
                    </a:lnTo>
                    <a:lnTo>
                      <a:pt x="34" y="22"/>
                    </a:lnTo>
                    <a:lnTo>
                      <a:pt x="34" y="22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2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4" name="Freeform 380"/>
              <p:cNvSpPr/>
              <p:nvPr/>
            </p:nvSpPr>
            <p:spPr bwMode="auto">
              <a:xfrm>
                <a:off x="2571" y="495"/>
                <a:ext cx="14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4" h="20">
                    <a:moveTo>
                      <a:pt x="0" y="8"/>
                    </a:moveTo>
                    <a:lnTo>
                      <a:pt x="0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5" name="Freeform 381"/>
              <p:cNvSpPr/>
              <p:nvPr/>
            </p:nvSpPr>
            <p:spPr bwMode="auto">
              <a:xfrm>
                <a:off x="2563" y="505"/>
                <a:ext cx="12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2" h="22">
                    <a:moveTo>
                      <a:pt x="0" y="4"/>
                    </a:move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6" name="Freeform 382"/>
              <p:cNvSpPr/>
              <p:nvPr/>
            </p:nvSpPr>
            <p:spPr bwMode="auto">
              <a:xfrm>
                <a:off x="2557" y="511"/>
                <a:ext cx="10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0" h="28">
                    <a:moveTo>
                      <a:pt x="0" y="8"/>
                    </a:move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7" name="Freeform 383"/>
              <p:cNvSpPr/>
              <p:nvPr/>
            </p:nvSpPr>
            <p:spPr bwMode="auto">
              <a:xfrm>
                <a:off x="2551" y="521"/>
                <a:ext cx="12" cy="30"/>
              </a:xfrm>
              <a:custGeom>
                <a:avLst/>
                <a:gdLst/>
                <a:ahLst/>
                <a:cxnLst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8"/>
                  </a:cxn>
                  <a:cxn ang="0">
                    <a:pos x="0" y="16"/>
                  </a:cxn>
                  <a:cxn ang="0">
                    <a:pos x="4" y="22"/>
                  </a:cxn>
                  <a:cxn ang="0">
                    <a:pos x="8" y="30"/>
                  </a:cxn>
                  <a:cxn ang="0">
                    <a:pos x="8" y="30"/>
                  </a:cxn>
                </a:cxnLst>
                <a:rect l="0" t="0" r="r" b="b"/>
                <a:pathLst>
                  <a:path w="12" h="30">
                    <a:moveTo>
                      <a:pt x="8" y="30"/>
                    </a:moveTo>
                    <a:lnTo>
                      <a:pt x="8" y="30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8"/>
                    </a:lnTo>
                    <a:lnTo>
                      <a:pt x="0" y="16"/>
                    </a:lnTo>
                    <a:lnTo>
                      <a:pt x="4" y="22"/>
                    </a:lnTo>
                    <a:lnTo>
                      <a:pt x="8" y="30"/>
                    </a:lnTo>
                    <a:lnTo>
                      <a:pt x="8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8" name="Freeform 384"/>
              <p:cNvSpPr/>
              <p:nvPr/>
            </p:nvSpPr>
            <p:spPr bwMode="auto">
              <a:xfrm>
                <a:off x="2579" y="497"/>
                <a:ext cx="10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9" name="Freeform 385"/>
              <p:cNvSpPr/>
              <p:nvPr/>
            </p:nvSpPr>
            <p:spPr bwMode="auto">
              <a:xfrm>
                <a:off x="2573" y="513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0" name="Freeform 386"/>
              <p:cNvSpPr/>
              <p:nvPr/>
            </p:nvSpPr>
            <p:spPr bwMode="auto">
              <a:xfrm>
                <a:off x="2567" y="525"/>
                <a:ext cx="24" cy="16"/>
              </a:xfrm>
              <a:custGeom>
                <a:avLst/>
                <a:gdLst/>
                <a:ahLst/>
                <a:cxnLst>
                  <a:cxn ang="0">
                    <a:pos x="22" y="8"/>
                  </a:cxn>
                  <a:cxn ang="0">
                    <a:pos x="22" y="8"/>
                  </a:cxn>
                  <a:cxn ang="0">
                    <a:pos x="24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8"/>
                  </a:cxn>
                  <a:cxn ang="0">
                    <a:pos x="22" y="8"/>
                  </a:cxn>
                </a:cxnLst>
                <a:rect l="0" t="0" r="r" b="b"/>
                <a:pathLst>
                  <a:path w="24" h="16">
                    <a:moveTo>
                      <a:pt x="22" y="8"/>
                    </a:moveTo>
                    <a:lnTo>
                      <a:pt x="22" y="8"/>
                    </a:lnTo>
                    <a:lnTo>
                      <a:pt x="24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8"/>
                    </a:lnTo>
                    <a:lnTo>
                      <a:pt x="2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1" name="Freeform 387"/>
              <p:cNvSpPr/>
              <p:nvPr/>
            </p:nvSpPr>
            <p:spPr bwMode="auto">
              <a:xfrm>
                <a:off x="2563" y="535"/>
                <a:ext cx="24" cy="18"/>
              </a:xfrm>
              <a:custGeom>
                <a:avLst/>
                <a:gdLst/>
                <a:ahLst/>
                <a:cxnLst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6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</a:cxnLst>
                <a:rect l="0" t="0" r="r" b="b"/>
                <a:pathLst>
                  <a:path w="24" h="18">
                    <a:moveTo>
                      <a:pt x="4" y="10"/>
                    </a:move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6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2" name="Freeform 388"/>
              <p:cNvSpPr/>
              <p:nvPr/>
            </p:nvSpPr>
            <p:spPr bwMode="auto">
              <a:xfrm>
                <a:off x="2655" y="625"/>
                <a:ext cx="18" cy="12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18" h="12">
                    <a:moveTo>
                      <a:pt x="18" y="12"/>
                    </a:moveTo>
                    <a:lnTo>
                      <a:pt x="18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3" name="Freeform 389"/>
              <p:cNvSpPr/>
              <p:nvPr/>
            </p:nvSpPr>
            <p:spPr bwMode="auto">
              <a:xfrm>
                <a:off x="2641" y="617"/>
                <a:ext cx="22" cy="10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8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22" h="10">
                    <a:moveTo>
                      <a:pt x="4" y="6"/>
                    </a:move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4" name="Freeform 390"/>
              <p:cNvSpPr/>
              <p:nvPr/>
            </p:nvSpPr>
            <p:spPr bwMode="auto">
              <a:xfrm>
                <a:off x="2629" y="611"/>
                <a:ext cx="26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2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6" h="12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2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5" name="Freeform 391"/>
              <p:cNvSpPr/>
              <p:nvPr/>
            </p:nvSpPr>
            <p:spPr bwMode="auto">
              <a:xfrm>
                <a:off x="2617" y="607"/>
                <a:ext cx="28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28" y="2"/>
                  </a:cxn>
                  <a:cxn ang="0">
                    <a:pos x="28" y="2"/>
                  </a:cxn>
                  <a:cxn ang="0">
                    <a:pos x="22" y="0"/>
                  </a:cxn>
                  <a:cxn ang="0">
                    <a:pos x="14" y="0"/>
                  </a:cxn>
                  <a:cxn ang="0">
                    <a:pos x="6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8" h="12">
                    <a:moveTo>
                      <a:pt x="0" y="8"/>
                    </a:move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2" y="0"/>
                    </a:lnTo>
                    <a:lnTo>
                      <a:pt x="14" y="0"/>
                    </a:lnTo>
                    <a:lnTo>
                      <a:pt x="6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6" name="Freeform 392"/>
              <p:cNvSpPr/>
              <p:nvPr/>
            </p:nvSpPr>
            <p:spPr bwMode="auto">
              <a:xfrm>
                <a:off x="2653" y="633"/>
                <a:ext cx="20" cy="10"/>
              </a:xfrm>
              <a:custGeom>
                <a:avLst/>
                <a:gdLst/>
                <a:ahLst/>
                <a:cxnLst>
                  <a:cxn ang="0">
                    <a:pos x="20" y="6"/>
                  </a:cxn>
                  <a:cxn ang="0">
                    <a:pos x="2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20" y="6"/>
                  </a:cxn>
                  <a:cxn ang="0">
                    <a:pos x="20" y="6"/>
                  </a:cxn>
                </a:cxnLst>
                <a:rect l="0" t="0" r="r" b="b"/>
                <a:pathLst>
                  <a:path w="20" h="10">
                    <a:moveTo>
                      <a:pt x="20" y="6"/>
                    </a:moveTo>
                    <a:lnTo>
                      <a:pt x="2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20" y="6"/>
                    </a:lnTo>
                    <a:lnTo>
                      <a:pt x="2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7" name="Freeform 393"/>
              <p:cNvSpPr/>
              <p:nvPr/>
            </p:nvSpPr>
            <p:spPr bwMode="auto">
              <a:xfrm>
                <a:off x="2639" y="627"/>
                <a:ext cx="18" cy="18"/>
              </a:xfrm>
              <a:custGeom>
                <a:avLst/>
                <a:gdLst/>
                <a:ahLst/>
                <a:cxnLst>
                  <a:cxn ang="0">
                    <a:pos x="6" y="2"/>
                  </a:cxn>
                  <a:cxn ang="0">
                    <a:pos x="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4" y="18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0" y="4"/>
                  </a:cxn>
                  <a:cxn ang="0">
                    <a:pos x="6" y="2"/>
                  </a:cxn>
                  <a:cxn ang="0">
                    <a:pos x="6" y="2"/>
                  </a:cxn>
                </a:cxnLst>
                <a:rect l="0" t="0" r="r" b="b"/>
                <a:pathLst>
                  <a:path w="18" h="18">
                    <a:moveTo>
                      <a:pt x="6" y="2"/>
                    </a:moveTo>
                    <a:lnTo>
                      <a:pt x="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4" y="18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10" y="4"/>
                    </a:lnTo>
                    <a:lnTo>
                      <a:pt x="6" y="2"/>
                    </a:lnTo>
                    <a:lnTo>
                      <a:pt x="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8" name="Freeform 394"/>
              <p:cNvSpPr/>
              <p:nvPr/>
            </p:nvSpPr>
            <p:spPr bwMode="auto">
              <a:xfrm>
                <a:off x="2627" y="623"/>
                <a:ext cx="18" cy="22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14" y="22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0" y="4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22">
                    <a:moveTo>
                      <a:pt x="8" y="4"/>
                    </a:moveTo>
                    <a:lnTo>
                      <a:pt x="8" y="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14" y="22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9" name="Freeform 395"/>
              <p:cNvSpPr/>
              <p:nvPr/>
            </p:nvSpPr>
            <p:spPr bwMode="auto">
              <a:xfrm>
                <a:off x="2615" y="621"/>
                <a:ext cx="18" cy="22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6" y="14"/>
                  </a:cxn>
                  <a:cxn ang="0">
                    <a:pos x="12" y="18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8" h="22">
                    <a:moveTo>
                      <a:pt x="8" y="2"/>
                    </a:move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6" y="14"/>
                    </a:lnTo>
                    <a:lnTo>
                      <a:pt x="12" y="18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0" name="Freeform 396"/>
              <p:cNvSpPr/>
              <p:nvPr/>
            </p:nvSpPr>
            <p:spPr bwMode="auto">
              <a:xfrm>
                <a:off x="2693" y="655"/>
                <a:ext cx="12" cy="20"/>
              </a:xfrm>
              <a:custGeom>
                <a:avLst/>
                <a:gdLst/>
                <a:ahLst/>
                <a:cxnLst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</a:cxnLst>
                <a:rect l="0" t="0" r="r" b="b"/>
                <a:pathLst>
                  <a:path w="12" h="20">
                    <a:moveTo>
                      <a:pt x="4" y="20"/>
                    </a:move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1" name="Freeform 397"/>
              <p:cNvSpPr/>
              <p:nvPr/>
            </p:nvSpPr>
            <p:spPr bwMode="auto">
              <a:xfrm>
                <a:off x="2685" y="665"/>
                <a:ext cx="10" cy="24"/>
              </a:xfrm>
              <a:custGeom>
                <a:avLst/>
                <a:gdLst/>
                <a:ahLst/>
                <a:cxnLst>
                  <a:cxn ang="0">
                    <a:pos x="6" y="20"/>
                  </a:cxn>
                  <a:cxn ang="0">
                    <a:pos x="6" y="20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0"/>
                  </a:cxn>
                  <a:cxn ang="0">
                    <a:pos x="6" y="20"/>
                  </a:cxn>
                </a:cxnLst>
                <a:rect l="0" t="0" r="r" b="b"/>
                <a:pathLst>
                  <a:path w="10" h="24">
                    <a:moveTo>
                      <a:pt x="6" y="20"/>
                    </a:moveTo>
                    <a:lnTo>
                      <a:pt x="6" y="20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0"/>
                    </a:lnTo>
                    <a:lnTo>
                      <a:pt x="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2" name="Freeform 398"/>
              <p:cNvSpPr/>
              <p:nvPr/>
            </p:nvSpPr>
            <p:spPr bwMode="auto">
              <a:xfrm>
                <a:off x="2679" y="673"/>
                <a:ext cx="12" cy="28"/>
              </a:xfrm>
              <a:custGeom>
                <a:avLst/>
                <a:gdLst/>
                <a:ahLst/>
                <a:cxnLst>
                  <a:cxn ang="0">
                    <a:pos x="2" y="14"/>
                  </a:cxn>
                  <a:cxn ang="0">
                    <a:pos x="2" y="14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</a:cxnLst>
                <a:rect l="0" t="0" r="r" b="b"/>
                <a:pathLst>
                  <a:path w="12" h="28">
                    <a:moveTo>
                      <a:pt x="2" y="14"/>
                    </a:moveTo>
                    <a:lnTo>
                      <a:pt x="2" y="14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3" name="Freeform 399"/>
              <p:cNvSpPr/>
              <p:nvPr/>
            </p:nvSpPr>
            <p:spPr bwMode="auto">
              <a:xfrm>
                <a:off x="2675" y="683"/>
                <a:ext cx="10" cy="28"/>
              </a:xfrm>
              <a:custGeom>
                <a:avLst/>
                <a:gdLst/>
                <a:ahLst/>
                <a:cxnLst>
                  <a:cxn ang="0">
                    <a:pos x="8" y="28"/>
                  </a:cxn>
                  <a:cxn ang="0">
                    <a:pos x="8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28"/>
                  </a:cxn>
                  <a:cxn ang="0">
                    <a:pos x="8" y="28"/>
                  </a:cxn>
                </a:cxnLst>
                <a:rect l="0" t="0" r="r" b="b"/>
                <a:pathLst>
                  <a:path w="10" h="28">
                    <a:moveTo>
                      <a:pt x="8" y="28"/>
                    </a:moveTo>
                    <a:lnTo>
                      <a:pt x="8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28"/>
                    </a:lnTo>
                    <a:lnTo>
                      <a:pt x="8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4" name="Freeform 400"/>
              <p:cNvSpPr/>
              <p:nvPr/>
            </p:nvSpPr>
            <p:spPr bwMode="auto">
              <a:xfrm>
                <a:off x="2699" y="657"/>
                <a:ext cx="12" cy="1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12" h="18">
                    <a:moveTo>
                      <a:pt x="10" y="14"/>
                    </a:move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5" name="Freeform 401"/>
              <p:cNvSpPr/>
              <p:nvPr/>
            </p:nvSpPr>
            <p:spPr bwMode="auto">
              <a:xfrm>
                <a:off x="2695" y="673"/>
                <a:ext cx="18" cy="16"/>
              </a:xfrm>
              <a:custGeom>
                <a:avLst/>
                <a:gdLst/>
                <a:ahLst/>
                <a:cxnLst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</a:cxnLst>
                <a:rect l="0" t="0" r="r" b="b"/>
                <a:pathLst>
                  <a:path w="18" h="16">
                    <a:moveTo>
                      <a:pt x="2" y="10"/>
                    </a:move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6" name="Freeform 402"/>
              <p:cNvSpPr/>
              <p:nvPr/>
            </p:nvSpPr>
            <p:spPr bwMode="auto">
              <a:xfrm>
                <a:off x="2691" y="683"/>
                <a:ext cx="22" cy="20"/>
              </a:xfrm>
              <a:custGeom>
                <a:avLst/>
                <a:gdLst/>
                <a:ahLst/>
                <a:cxnLst>
                  <a:cxn ang="0">
                    <a:pos x="6" y="8"/>
                  </a:cxn>
                  <a:cxn ang="0">
                    <a:pos x="6" y="8"/>
                  </a:cxn>
                  <a:cxn ang="0">
                    <a:pos x="4" y="10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0"/>
                  </a:cxn>
                  <a:cxn ang="0">
                    <a:pos x="20" y="10"/>
                  </a:cxn>
                  <a:cxn ang="0">
                    <a:pos x="22" y="6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6" y="8"/>
                  </a:cxn>
                  <a:cxn ang="0">
                    <a:pos x="6" y="8"/>
                  </a:cxn>
                </a:cxnLst>
                <a:rect l="0" t="0" r="r" b="b"/>
                <a:pathLst>
                  <a:path w="22" h="20">
                    <a:moveTo>
                      <a:pt x="6" y="8"/>
                    </a:moveTo>
                    <a:lnTo>
                      <a:pt x="6" y="8"/>
                    </a:lnTo>
                    <a:lnTo>
                      <a:pt x="4" y="10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0"/>
                    </a:lnTo>
                    <a:lnTo>
                      <a:pt x="20" y="10"/>
                    </a:lnTo>
                    <a:lnTo>
                      <a:pt x="22" y="6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6" y="8"/>
                    </a:lnTo>
                    <a:lnTo>
                      <a:pt x="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7" name="Freeform 403"/>
              <p:cNvSpPr/>
              <p:nvPr/>
            </p:nvSpPr>
            <p:spPr bwMode="auto">
              <a:xfrm>
                <a:off x="2687" y="695"/>
                <a:ext cx="24" cy="18"/>
              </a:xfrm>
              <a:custGeom>
                <a:avLst/>
                <a:gdLst/>
                <a:ahLst/>
                <a:cxnLst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8"/>
                  </a:cxn>
                  <a:cxn ang="0">
                    <a:pos x="16" y="14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</a:cxnLst>
                <a:rect l="0" t="0" r="r" b="b"/>
                <a:pathLst>
                  <a:path w="24" h="18">
                    <a:moveTo>
                      <a:pt x="8" y="8"/>
                    </a:move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8"/>
                    </a:lnTo>
                    <a:lnTo>
                      <a:pt x="16" y="14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8" name="Freeform 404"/>
              <p:cNvSpPr/>
              <p:nvPr/>
            </p:nvSpPr>
            <p:spPr bwMode="auto">
              <a:xfrm>
                <a:off x="2437" y="481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9" name="Freeform 405"/>
              <p:cNvSpPr/>
              <p:nvPr/>
            </p:nvSpPr>
            <p:spPr bwMode="auto">
              <a:xfrm>
                <a:off x="2425" y="491"/>
                <a:ext cx="14" cy="3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4" h="30">
                    <a:moveTo>
                      <a:pt x="8" y="0"/>
                    </a:move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30" name="Freeform 406"/>
              <p:cNvSpPr/>
              <p:nvPr/>
            </p:nvSpPr>
            <p:spPr bwMode="auto">
              <a:xfrm>
                <a:off x="2417" y="501"/>
                <a:ext cx="14" cy="36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4" h="36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</p:grpSp>
        <p:sp>
          <p:nvSpPr>
            <p:cNvPr id="586" name="Freeform 408"/>
            <p:cNvSpPr/>
            <p:nvPr/>
          </p:nvSpPr>
          <p:spPr bwMode="auto">
            <a:xfrm>
              <a:off x="3827463" y="814388"/>
              <a:ext cx="19050" cy="60325"/>
            </a:xfrm>
            <a:custGeom>
              <a:avLst/>
              <a:gdLst/>
              <a:ahLst/>
              <a:cxnLst>
                <a:cxn ang="0">
                  <a:pos x="12" y="28"/>
                </a:cxn>
                <a:cxn ang="0">
                  <a:pos x="12" y="28"/>
                </a:cxn>
                <a:cxn ang="0">
                  <a:pos x="12" y="2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20"/>
                </a:cxn>
                <a:cxn ang="0">
                  <a:pos x="2" y="30"/>
                </a:cxn>
                <a:cxn ang="0">
                  <a:pos x="8" y="38"/>
                </a:cxn>
                <a:cxn ang="0">
                  <a:pos x="8" y="38"/>
                </a:cxn>
                <a:cxn ang="0">
                  <a:pos x="12" y="28"/>
                </a:cxn>
                <a:cxn ang="0">
                  <a:pos x="12" y="28"/>
                </a:cxn>
              </a:cxnLst>
              <a:rect l="0" t="0" r="r" b="b"/>
              <a:pathLst>
                <a:path w="12" h="38">
                  <a:moveTo>
                    <a:pt x="12" y="28"/>
                  </a:moveTo>
                  <a:lnTo>
                    <a:pt x="12" y="28"/>
                  </a:lnTo>
                  <a:lnTo>
                    <a:pt x="12" y="2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0"/>
                  </a:lnTo>
                  <a:lnTo>
                    <a:pt x="0" y="20"/>
                  </a:lnTo>
                  <a:lnTo>
                    <a:pt x="2" y="30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12" y="28"/>
                  </a:lnTo>
                  <a:lnTo>
                    <a:pt x="1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7" name="Freeform 409"/>
            <p:cNvSpPr/>
            <p:nvPr/>
          </p:nvSpPr>
          <p:spPr bwMode="auto">
            <a:xfrm>
              <a:off x="3881438" y="763588"/>
              <a:ext cx="22225" cy="412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26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</a:cxnLst>
              <a:rect l="0" t="0" r="r" b="b"/>
              <a:pathLst>
                <a:path w="14" h="26">
                  <a:moveTo>
                    <a:pt x="0" y="26"/>
                  </a:moveTo>
                  <a:lnTo>
                    <a:pt x="0" y="26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8" name="Freeform 410"/>
            <p:cNvSpPr/>
            <p:nvPr/>
          </p:nvSpPr>
          <p:spPr bwMode="auto">
            <a:xfrm>
              <a:off x="3871913" y="798513"/>
              <a:ext cx="34925" cy="31750"/>
            </a:xfrm>
            <a:custGeom>
              <a:avLst/>
              <a:gdLst/>
              <a:ahLst/>
              <a:cxnLst>
                <a:cxn ang="0">
                  <a:pos x="4" y="8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22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8"/>
                </a:cxn>
                <a:cxn ang="0">
                  <a:pos x="4" y="8"/>
                </a:cxn>
              </a:cxnLst>
              <a:rect l="0" t="0" r="r" b="b"/>
              <a:pathLst>
                <a:path w="22" h="20">
                  <a:moveTo>
                    <a:pt x="4" y="8"/>
                  </a:moveTo>
                  <a:lnTo>
                    <a:pt x="4" y="8"/>
                  </a:lnTo>
                  <a:lnTo>
                    <a:pt x="4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2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9" name="Freeform 411"/>
            <p:cNvSpPr/>
            <p:nvPr/>
          </p:nvSpPr>
          <p:spPr bwMode="auto">
            <a:xfrm>
              <a:off x="3859213" y="823913"/>
              <a:ext cx="4762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8"/>
                </a:cxn>
                <a:cxn ang="0">
                  <a:pos x="30" y="6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6" y="8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0" h="22">
                  <a:moveTo>
                    <a:pt x="0" y="22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8"/>
                  </a:lnTo>
                  <a:lnTo>
                    <a:pt x="30" y="6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6" y="8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0" name="Freeform 412"/>
            <p:cNvSpPr/>
            <p:nvPr/>
          </p:nvSpPr>
          <p:spPr bwMode="auto">
            <a:xfrm>
              <a:off x="3849688" y="846138"/>
              <a:ext cx="50800" cy="349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32" y="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10" y="20"/>
                </a:cxn>
                <a:cxn ang="0">
                  <a:pos x="20" y="16"/>
                </a:cxn>
                <a:cxn ang="0">
                  <a:pos x="26" y="8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2" h="22">
                  <a:moveTo>
                    <a:pt x="32" y="0"/>
                  </a:moveTo>
                  <a:lnTo>
                    <a:pt x="32" y="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0" y="20"/>
                  </a:lnTo>
                  <a:lnTo>
                    <a:pt x="20" y="16"/>
                  </a:lnTo>
                  <a:lnTo>
                    <a:pt x="26" y="8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1" name="Freeform 413"/>
            <p:cNvSpPr/>
            <p:nvPr/>
          </p:nvSpPr>
          <p:spPr bwMode="auto">
            <a:xfrm>
              <a:off x="4094163" y="998538"/>
              <a:ext cx="38100" cy="28575"/>
            </a:xfrm>
            <a:custGeom>
              <a:avLst/>
              <a:gdLst/>
              <a:ahLst/>
              <a:cxnLst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</a:cxnLst>
              <a:rect l="0" t="0" r="r" b="b"/>
              <a:pathLst>
                <a:path w="24" h="18">
                  <a:moveTo>
                    <a:pt x="20" y="6"/>
                  </a:move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2" name="Freeform 414"/>
            <p:cNvSpPr/>
            <p:nvPr/>
          </p:nvSpPr>
          <p:spPr bwMode="auto">
            <a:xfrm>
              <a:off x="4065588" y="979488"/>
              <a:ext cx="50800" cy="190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32" y="8"/>
                </a:cxn>
                <a:cxn ang="0">
                  <a:pos x="32" y="8"/>
                </a:cxn>
                <a:cxn ang="0">
                  <a:pos x="30" y="4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2" h="12">
                  <a:moveTo>
                    <a:pt x="26" y="0"/>
                  </a:move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0" y="4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3" name="Freeform 415"/>
            <p:cNvSpPr/>
            <p:nvPr/>
          </p:nvSpPr>
          <p:spPr bwMode="auto">
            <a:xfrm>
              <a:off x="4040188" y="960438"/>
              <a:ext cx="63500" cy="22225"/>
            </a:xfrm>
            <a:custGeom>
              <a:avLst/>
              <a:gdLst/>
              <a:ahLst/>
              <a:cxnLst>
                <a:cxn ang="0">
                  <a:pos x="18" y="14"/>
                </a:cxn>
                <a:cxn ang="0">
                  <a:pos x="18" y="14"/>
                </a:cxn>
                <a:cxn ang="0">
                  <a:pos x="40" y="8"/>
                </a:cxn>
                <a:cxn ang="0">
                  <a:pos x="40" y="8"/>
                </a:cxn>
                <a:cxn ang="0">
                  <a:pos x="36" y="2"/>
                </a:cxn>
                <a:cxn ang="0">
                  <a:pos x="34" y="0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4" y="14"/>
                </a:cxn>
                <a:cxn ang="0">
                  <a:pos x="18" y="14"/>
                </a:cxn>
                <a:cxn ang="0">
                  <a:pos x="18" y="14"/>
                </a:cxn>
              </a:cxnLst>
              <a:rect l="0" t="0" r="r" b="b"/>
              <a:pathLst>
                <a:path w="40" h="14">
                  <a:moveTo>
                    <a:pt x="18" y="14"/>
                  </a:moveTo>
                  <a:lnTo>
                    <a:pt x="18" y="14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36" y="2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1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4" name="Freeform 416"/>
            <p:cNvSpPr/>
            <p:nvPr/>
          </p:nvSpPr>
          <p:spPr bwMode="auto">
            <a:xfrm>
              <a:off x="4021138" y="947738"/>
              <a:ext cx="63500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0"/>
                </a:cxn>
                <a:cxn ang="0">
                  <a:pos x="20" y="0"/>
                </a:cxn>
                <a:cxn ang="0">
                  <a:pos x="8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40" h="12">
                  <a:moveTo>
                    <a:pt x="0" y="6"/>
                  </a:moveTo>
                  <a:lnTo>
                    <a:pt x="0" y="6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0"/>
                  </a:lnTo>
                  <a:lnTo>
                    <a:pt x="20" y="0"/>
                  </a:lnTo>
                  <a:lnTo>
                    <a:pt x="8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5" name="Freeform 417"/>
            <p:cNvSpPr/>
            <p:nvPr/>
          </p:nvSpPr>
          <p:spPr bwMode="auto">
            <a:xfrm>
              <a:off x="4090988" y="1011238"/>
              <a:ext cx="38100" cy="254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14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24" h="16">
                  <a:moveTo>
                    <a:pt x="24" y="12"/>
                  </a:moveTo>
                  <a:lnTo>
                    <a:pt x="24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14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6" name="Freeform 418"/>
            <p:cNvSpPr/>
            <p:nvPr/>
          </p:nvSpPr>
          <p:spPr bwMode="auto">
            <a:xfrm>
              <a:off x="4062413" y="995363"/>
              <a:ext cx="31750" cy="412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20" h="26">
                  <a:moveTo>
                    <a:pt x="8" y="4"/>
                  </a:move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7" name="Freeform 419"/>
            <p:cNvSpPr/>
            <p:nvPr/>
          </p:nvSpPr>
          <p:spPr bwMode="auto">
            <a:xfrm>
              <a:off x="4037013" y="979488"/>
              <a:ext cx="31750" cy="53975"/>
            </a:xfrm>
            <a:custGeom>
              <a:avLst/>
              <a:gdLst/>
              <a:ahLst/>
              <a:cxnLst>
                <a:cxn ang="0">
                  <a:pos x="6" y="20"/>
                </a:cxn>
                <a:cxn ang="0">
                  <a:pos x="6" y="20"/>
                </a:cxn>
                <a:cxn ang="0">
                  <a:pos x="8" y="30"/>
                </a:cxn>
                <a:cxn ang="0">
                  <a:pos x="8" y="30"/>
                </a:cxn>
                <a:cxn ang="0">
                  <a:pos x="10" y="32"/>
                </a:cxn>
                <a:cxn ang="0">
                  <a:pos x="14" y="34"/>
                </a:cxn>
                <a:cxn ang="0">
                  <a:pos x="20" y="34"/>
                </a:cxn>
                <a:cxn ang="0">
                  <a:pos x="20" y="34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</a:cxnLst>
              <a:rect l="0" t="0" r="r" b="b"/>
              <a:pathLst>
                <a:path w="20" h="34">
                  <a:moveTo>
                    <a:pt x="6" y="20"/>
                  </a:moveTo>
                  <a:lnTo>
                    <a:pt x="6" y="2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10" y="32"/>
                  </a:lnTo>
                  <a:lnTo>
                    <a:pt x="14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8" name="Freeform 420"/>
            <p:cNvSpPr/>
            <p:nvPr/>
          </p:nvSpPr>
          <p:spPr bwMode="auto">
            <a:xfrm>
              <a:off x="4014788" y="966788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0" y="10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4" y="22"/>
                </a:cxn>
                <a:cxn ang="0">
                  <a:pos x="10" y="30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30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9" name="Freeform 421"/>
            <p:cNvSpPr/>
            <p:nvPr/>
          </p:nvSpPr>
          <p:spPr bwMode="auto">
            <a:xfrm>
              <a:off x="4157663" y="900113"/>
              <a:ext cx="38100" cy="15875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20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4" h="10">
                  <a:moveTo>
                    <a:pt x="10" y="0"/>
                  </a:moveTo>
                  <a:lnTo>
                    <a:pt x="1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0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0" name="Freeform 422"/>
            <p:cNvSpPr/>
            <p:nvPr/>
          </p:nvSpPr>
          <p:spPr bwMode="auto">
            <a:xfrm>
              <a:off x="4132263" y="890588"/>
              <a:ext cx="38100" cy="254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10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4" h="16">
                  <a:moveTo>
                    <a:pt x="16" y="0"/>
                  </a:move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0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1" name="Freeform 423"/>
            <p:cNvSpPr/>
            <p:nvPr/>
          </p:nvSpPr>
          <p:spPr bwMode="auto">
            <a:xfrm>
              <a:off x="4103688" y="884238"/>
              <a:ext cx="47625" cy="3175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18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30" h="20">
                  <a:moveTo>
                    <a:pt x="20" y="2"/>
                  </a:moveTo>
                  <a:lnTo>
                    <a:pt x="20" y="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1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2" name="Freeform 424"/>
            <p:cNvSpPr/>
            <p:nvPr/>
          </p:nvSpPr>
          <p:spPr bwMode="auto">
            <a:xfrm>
              <a:off x="4084638" y="884238"/>
              <a:ext cx="44450" cy="285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4" y="10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lnTo>
                    <a:pt x="0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4" y="10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3" name="Freeform 425"/>
            <p:cNvSpPr/>
            <p:nvPr/>
          </p:nvSpPr>
          <p:spPr bwMode="auto">
            <a:xfrm>
              <a:off x="4157663" y="922338"/>
              <a:ext cx="38100" cy="15875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24" h="10">
                  <a:moveTo>
                    <a:pt x="10" y="10"/>
                  </a:moveTo>
                  <a:lnTo>
                    <a:pt x="10" y="1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4" name="Freeform 426"/>
            <p:cNvSpPr/>
            <p:nvPr/>
          </p:nvSpPr>
          <p:spPr bwMode="auto">
            <a:xfrm>
              <a:off x="4132263" y="922338"/>
              <a:ext cx="38100" cy="254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20" y="14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24" h="16">
                  <a:moveTo>
                    <a:pt x="6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20" y="14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5" name="Freeform 427"/>
            <p:cNvSpPr/>
            <p:nvPr/>
          </p:nvSpPr>
          <p:spPr bwMode="auto">
            <a:xfrm>
              <a:off x="4103688" y="922338"/>
              <a:ext cx="47625" cy="28575"/>
            </a:xfrm>
            <a:custGeom>
              <a:avLst/>
              <a:gdLst/>
              <a:ahLst/>
              <a:cxnLst>
                <a:cxn ang="0">
                  <a:pos x="30" y="16"/>
                </a:cxn>
                <a:cxn ang="0">
                  <a:pos x="30" y="16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2" y="18"/>
                </a:cxn>
                <a:cxn ang="0">
                  <a:pos x="24" y="18"/>
                </a:cxn>
                <a:cxn ang="0">
                  <a:pos x="30" y="16"/>
                </a:cxn>
                <a:cxn ang="0">
                  <a:pos x="30" y="16"/>
                </a:cxn>
              </a:cxnLst>
              <a:rect l="0" t="0" r="r" b="b"/>
              <a:pathLst>
                <a:path w="30" h="18">
                  <a:moveTo>
                    <a:pt x="30" y="16"/>
                  </a:moveTo>
                  <a:lnTo>
                    <a:pt x="30" y="16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2" y="18"/>
                  </a:lnTo>
                  <a:lnTo>
                    <a:pt x="24" y="18"/>
                  </a:lnTo>
                  <a:lnTo>
                    <a:pt x="30" y="16"/>
                  </a:lnTo>
                  <a:lnTo>
                    <a:pt x="3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6" name="Freeform 428"/>
            <p:cNvSpPr/>
            <p:nvPr/>
          </p:nvSpPr>
          <p:spPr bwMode="auto">
            <a:xfrm>
              <a:off x="4084638" y="922338"/>
              <a:ext cx="44450" cy="317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8" y="20"/>
                </a:cxn>
                <a:cxn ang="0">
                  <a:pos x="28" y="20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28" h="20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20" y="18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7" name="Freeform 429"/>
            <p:cNvSpPr/>
            <p:nvPr/>
          </p:nvSpPr>
          <p:spPr bwMode="auto">
            <a:xfrm>
              <a:off x="3992563" y="1081088"/>
              <a:ext cx="44450" cy="25400"/>
            </a:xfrm>
            <a:custGeom>
              <a:avLst/>
              <a:gdLst/>
              <a:ahLst/>
              <a:cxnLst>
                <a:cxn ang="0">
                  <a:pos x="28" y="16"/>
                </a:cxn>
                <a:cxn ang="0">
                  <a:pos x="28" y="16"/>
                </a:cxn>
                <a:cxn ang="0">
                  <a:pos x="24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8" y="16"/>
                </a:cxn>
                <a:cxn ang="0">
                  <a:pos x="28" y="16"/>
                </a:cxn>
              </a:cxnLst>
              <a:rect l="0" t="0" r="r" b="b"/>
              <a:pathLst>
                <a:path w="28" h="16">
                  <a:moveTo>
                    <a:pt x="28" y="16"/>
                  </a:moveTo>
                  <a:lnTo>
                    <a:pt x="28" y="16"/>
                  </a:lnTo>
                  <a:lnTo>
                    <a:pt x="24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8" y="16"/>
                  </a:lnTo>
                  <a:lnTo>
                    <a:pt x="28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8" name="Freeform 430"/>
            <p:cNvSpPr/>
            <p:nvPr/>
          </p:nvSpPr>
          <p:spPr bwMode="auto">
            <a:xfrm>
              <a:off x="3963988" y="1068388"/>
              <a:ext cx="47625" cy="2540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16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30" h="16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9" name="Freeform 431"/>
            <p:cNvSpPr/>
            <p:nvPr/>
          </p:nvSpPr>
          <p:spPr bwMode="auto">
            <a:xfrm>
              <a:off x="3935413" y="1055688"/>
              <a:ext cx="57150" cy="317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6" h="20">
                  <a:moveTo>
                    <a:pt x="26" y="0"/>
                  </a:moveTo>
                  <a:lnTo>
                    <a:pt x="26" y="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0" name="Freeform 432"/>
            <p:cNvSpPr/>
            <p:nvPr/>
          </p:nvSpPr>
          <p:spPr bwMode="auto">
            <a:xfrm>
              <a:off x="3910013" y="1052513"/>
              <a:ext cx="60325" cy="285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4" y="16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26" y="0"/>
                </a:cxn>
                <a:cxn ang="0">
                  <a:pos x="16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38" h="18">
                  <a:moveTo>
                    <a:pt x="0" y="14"/>
                  </a:move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4" y="16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26" y="0"/>
                  </a:lnTo>
                  <a:lnTo>
                    <a:pt x="16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1" name="Freeform 433"/>
            <p:cNvSpPr/>
            <p:nvPr/>
          </p:nvSpPr>
          <p:spPr bwMode="auto">
            <a:xfrm>
              <a:off x="3992563" y="1103313"/>
              <a:ext cx="44450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8" y="6"/>
                </a:cxn>
                <a:cxn ang="0">
                  <a:pos x="2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8" h="14">
                  <a:moveTo>
                    <a:pt x="10" y="14"/>
                  </a:moveTo>
                  <a:lnTo>
                    <a:pt x="10" y="1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2" y="8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2" name="Freeform 434"/>
            <p:cNvSpPr/>
            <p:nvPr/>
          </p:nvSpPr>
          <p:spPr bwMode="auto">
            <a:xfrm>
              <a:off x="3960813" y="1096963"/>
              <a:ext cx="41275" cy="34925"/>
            </a:xfrm>
            <a:custGeom>
              <a:avLst/>
              <a:gdLst/>
              <a:ahLst/>
              <a:cxnLst>
                <a:cxn ang="0">
                  <a:pos x="26" y="18"/>
                </a:cxn>
                <a:cxn ang="0">
                  <a:pos x="26" y="1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20" y="20"/>
                </a:cxn>
                <a:cxn ang="0">
                  <a:pos x="26" y="18"/>
                </a:cxn>
                <a:cxn ang="0">
                  <a:pos x="26" y="18"/>
                </a:cxn>
              </a:cxnLst>
              <a:rect l="0" t="0" r="r" b="b"/>
              <a:pathLst>
                <a:path w="26" h="22">
                  <a:moveTo>
                    <a:pt x="26" y="18"/>
                  </a:moveTo>
                  <a:lnTo>
                    <a:pt x="26" y="1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20" y="20"/>
                  </a:lnTo>
                  <a:lnTo>
                    <a:pt x="26" y="18"/>
                  </a:lnTo>
                  <a:lnTo>
                    <a:pt x="2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3" name="Freeform 435"/>
            <p:cNvSpPr/>
            <p:nvPr/>
          </p:nvSpPr>
          <p:spPr bwMode="auto">
            <a:xfrm>
              <a:off x="3932238" y="1090613"/>
              <a:ext cx="47625" cy="44450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20" y="28"/>
                </a:cxn>
                <a:cxn ang="0">
                  <a:pos x="24" y="28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30" h="28">
                  <a:moveTo>
                    <a:pt x="16" y="8"/>
                  </a:move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0" y="28"/>
                  </a:lnTo>
                  <a:lnTo>
                    <a:pt x="24" y="28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4" name="Freeform 436"/>
            <p:cNvSpPr/>
            <p:nvPr/>
          </p:nvSpPr>
          <p:spPr bwMode="auto">
            <a:xfrm>
              <a:off x="3906838" y="1087438"/>
              <a:ext cx="47625" cy="44450"/>
            </a:xfrm>
            <a:custGeom>
              <a:avLst/>
              <a:gdLst/>
              <a:ahLst/>
              <a:cxnLst>
                <a:cxn ang="0">
                  <a:pos x="30" y="28"/>
                </a:cxn>
                <a:cxn ang="0">
                  <a:pos x="30" y="2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0" y="18"/>
                </a:cxn>
                <a:cxn ang="0">
                  <a:pos x="20" y="24"/>
                </a:cxn>
                <a:cxn ang="0">
                  <a:pos x="30" y="28"/>
                </a:cxn>
                <a:cxn ang="0">
                  <a:pos x="30" y="28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0" y="18"/>
                  </a:lnTo>
                  <a:lnTo>
                    <a:pt x="20" y="24"/>
                  </a:lnTo>
                  <a:lnTo>
                    <a:pt x="30" y="28"/>
                  </a:lnTo>
                  <a:lnTo>
                    <a:pt x="3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5" name="Freeform 437"/>
            <p:cNvSpPr/>
            <p:nvPr/>
          </p:nvSpPr>
          <p:spPr bwMode="auto">
            <a:xfrm>
              <a:off x="4259263" y="1290638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6" name="Freeform 438"/>
            <p:cNvSpPr/>
            <p:nvPr/>
          </p:nvSpPr>
          <p:spPr bwMode="auto">
            <a:xfrm>
              <a:off x="4233863" y="1271588"/>
              <a:ext cx="47625" cy="22225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28" y="4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30" h="14">
                  <a:moveTo>
                    <a:pt x="24" y="0"/>
                  </a:moveTo>
                  <a:lnTo>
                    <a:pt x="24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4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7" name="Freeform 439"/>
            <p:cNvSpPr/>
            <p:nvPr/>
          </p:nvSpPr>
          <p:spPr bwMode="auto">
            <a:xfrm>
              <a:off x="4208463" y="1252538"/>
              <a:ext cx="60325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4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34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38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34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8" name="Freeform 440"/>
            <p:cNvSpPr/>
            <p:nvPr/>
          </p:nvSpPr>
          <p:spPr bwMode="auto">
            <a:xfrm>
              <a:off x="4186238" y="1239838"/>
              <a:ext cx="63500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40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2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9" name="Freeform 441"/>
            <p:cNvSpPr/>
            <p:nvPr/>
          </p:nvSpPr>
          <p:spPr bwMode="auto">
            <a:xfrm>
              <a:off x="4256088" y="1303338"/>
              <a:ext cx="41275" cy="25400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8" y="14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6">
                  <a:moveTo>
                    <a:pt x="6" y="16"/>
                  </a:moveTo>
                  <a:lnTo>
                    <a:pt x="6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8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0" name="Freeform 442"/>
            <p:cNvSpPr/>
            <p:nvPr/>
          </p:nvSpPr>
          <p:spPr bwMode="auto">
            <a:xfrm>
              <a:off x="4227513" y="1287463"/>
              <a:ext cx="31750" cy="4127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20" h="26">
                  <a:moveTo>
                    <a:pt x="2" y="6"/>
                  </a:moveTo>
                  <a:lnTo>
                    <a:pt x="2" y="6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1" name="Freeform 443"/>
            <p:cNvSpPr/>
            <p:nvPr/>
          </p:nvSpPr>
          <p:spPr bwMode="auto">
            <a:xfrm>
              <a:off x="4202113" y="1274763"/>
              <a:ext cx="31750" cy="50800"/>
            </a:xfrm>
            <a:custGeom>
              <a:avLst/>
              <a:gdLst/>
              <a:ahLst/>
              <a:cxnLst>
                <a:cxn ang="0">
                  <a:pos x="8" y="28"/>
                </a:cxn>
                <a:cxn ang="0">
                  <a:pos x="8" y="28"/>
                </a:cxn>
                <a:cxn ang="0">
                  <a:pos x="10" y="30"/>
                </a:cxn>
                <a:cxn ang="0">
                  <a:pos x="14" y="32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8"/>
                </a:cxn>
                <a:cxn ang="0">
                  <a:pos x="8" y="28"/>
                </a:cxn>
              </a:cxnLst>
              <a:rect l="0" t="0" r="r" b="b"/>
              <a:pathLst>
                <a:path w="20" h="32">
                  <a:moveTo>
                    <a:pt x="8" y="28"/>
                  </a:moveTo>
                  <a:lnTo>
                    <a:pt x="8" y="28"/>
                  </a:lnTo>
                  <a:lnTo>
                    <a:pt x="10" y="30"/>
                  </a:lnTo>
                  <a:lnTo>
                    <a:pt x="14" y="32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8"/>
                  </a:lnTo>
                  <a:lnTo>
                    <a:pt x="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2" name="Freeform 444"/>
            <p:cNvSpPr/>
            <p:nvPr/>
          </p:nvSpPr>
          <p:spPr bwMode="auto">
            <a:xfrm>
              <a:off x="4179888" y="1262063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10" y="28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10" y="28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3" name="Freeform 445"/>
            <p:cNvSpPr/>
            <p:nvPr/>
          </p:nvSpPr>
          <p:spPr bwMode="auto">
            <a:xfrm>
              <a:off x="4110038" y="1931988"/>
              <a:ext cx="76200" cy="5397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6" y="34"/>
                </a:cxn>
                <a:cxn ang="0">
                  <a:pos x="6" y="34"/>
                </a:cxn>
                <a:cxn ang="0">
                  <a:pos x="22" y="34"/>
                </a:cxn>
                <a:cxn ang="0">
                  <a:pos x="22" y="34"/>
                </a:cxn>
                <a:cxn ang="0">
                  <a:pos x="34" y="34"/>
                </a:cxn>
                <a:cxn ang="0">
                  <a:pos x="48" y="34"/>
                </a:cxn>
                <a:cxn ang="0">
                  <a:pos x="48" y="3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48" h="34">
                  <a:moveTo>
                    <a:pt x="6" y="30"/>
                  </a:moveTo>
                  <a:lnTo>
                    <a:pt x="6" y="30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34" y="34"/>
                  </a:lnTo>
                  <a:lnTo>
                    <a:pt x="48" y="34"/>
                  </a:lnTo>
                  <a:lnTo>
                    <a:pt x="48" y="3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4" name="Freeform 446"/>
            <p:cNvSpPr/>
            <p:nvPr/>
          </p:nvSpPr>
          <p:spPr bwMode="auto">
            <a:xfrm>
              <a:off x="4056063" y="1893888"/>
              <a:ext cx="50800" cy="8890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0" y="52"/>
                </a:cxn>
                <a:cxn ang="0">
                  <a:pos x="10" y="52"/>
                </a:cxn>
                <a:cxn ang="0">
                  <a:pos x="14" y="56"/>
                </a:cxn>
                <a:cxn ang="0">
                  <a:pos x="20" y="56"/>
                </a:cxn>
                <a:cxn ang="0">
                  <a:pos x="32" y="56"/>
                </a:cxn>
                <a:cxn ang="0">
                  <a:pos x="32" y="5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6"/>
                </a:cxn>
                <a:cxn ang="0">
                  <a:pos x="20" y="14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32" h="56">
                  <a:moveTo>
                    <a:pt x="14" y="10"/>
                  </a:moveTo>
                  <a:lnTo>
                    <a:pt x="14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4" y="56"/>
                  </a:lnTo>
                  <a:lnTo>
                    <a:pt x="20" y="56"/>
                  </a:lnTo>
                  <a:lnTo>
                    <a:pt x="32" y="56"/>
                  </a:lnTo>
                  <a:lnTo>
                    <a:pt x="32" y="5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6"/>
                  </a:lnTo>
                  <a:lnTo>
                    <a:pt x="20" y="14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5" name="Freeform 447"/>
            <p:cNvSpPr/>
            <p:nvPr/>
          </p:nvSpPr>
          <p:spPr bwMode="auto">
            <a:xfrm>
              <a:off x="4005263" y="1858963"/>
              <a:ext cx="50800" cy="117475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2" y="62"/>
                </a:cxn>
                <a:cxn ang="0">
                  <a:pos x="12" y="62"/>
                </a:cxn>
                <a:cxn ang="0">
                  <a:pos x="14" y="66"/>
                </a:cxn>
                <a:cxn ang="0">
                  <a:pos x="20" y="70"/>
                </a:cxn>
                <a:cxn ang="0">
                  <a:pos x="32" y="74"/>
                </a:cxn>
                <a:cxn ang="0">
                  <a:pos x="32" y="74"/>
                </a:cxn>
                <a:cxn ang="0">
                  <a:pos x="24" y="26"/>
                </a:cxn>
                <a:cxn ang="0">
                  <a:pos x="24" y="26"/>
                </a:cxn>
                <a:cxn ang="0">
                  <a:pos x="24" y="18"/>
                </a:cxn>
                <a:cxn ang="0">
                  <a:pos x="22" y="16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32" h="74">
                  <a:moveTo>
                    <a:pt x="20" y="14"/>
                  </a:moveTo>
                  <a:lnTo>
                    <a:pt x="20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4" y="66"/>
                  </a:lnTo>
                  <a:lnTo>
                    <a:pt x="20" y="70"/>
                  </a:lnTo>
                  <a:lnTo>
                    <a:pt x="32" y="74"/>
                  </a:lnTo>
                  <a:lnTo>
                    <a:pt x="32" y="74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18"/>
                  </a:lnTo>
                  <a:lnTo>
                    <a:pt x="22" y="16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6" name="Freeform 448"/>
            <p:cNvSpPr/>
            <p:nvPr/>
          </p:nvSpPr>
          <p:spPr bwMode="auto">
            <a:xfrm>
              <a:off x="3957638" y="1827213"/>
              <a:ext cx="53975" cy="123825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2"/>
                </a:cxn>
                <a:cxn ang="0">
                  <a:pos x="0" y="22"/>
                </a:cxn>
                <a:cxn ang="0">
                  <a:pos x="2" y="34"/>
                </a:cxn>
                <a:cxn ang="0">
                  <a:pos x="6" y="44"/>
                </a:cxn>
                <a:cxn ang="0">
                  <a:pos x="10" y="54"/>
                </a:cxn>
                <a:cxn ang="0">
                  <a:pos x="16" y="64"/>
                </a:cxn>
                <a:cxn ang="0">
                  <a:pos x="24" y="72"/>
                </a:cxn>
                <a:cxn ang="0">
                  <a:pos x="34" y="78"/>
                </a:cxn>
                <a:cxn ang="0">
                  <a:pos x="34" y="78"/>
                </a:cxn>
                <a:cxn ang="0">
                  <a:pos x="24" y="30"/>
                </a:cxn>
                <a:cxn ang="0">
                  <a:pos x="24" y="30"/>
                </a:cxn>
                <a:cxn ang="0">
                  <a:pos x="24" y="20"/>
                </a:cxn>
                <a:cxn ang="0">
                  <a:pos x="22" y="16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34" h="78">
                  <a:moveTo>
                    <a:pt x="22" y="14"/>
                  </a:moveTo>
                  <a:lnTo>
                    <a:pt x="2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2"/>
                  </a:lnTo>
                  <a:lnTo>
                    <a:pt x="0" y="22"/>
                  </a:lnTo>
                  <a:lnTo>
                    <a:pt x="2" y="34"/>
                  </a:lnTo>
                  <a:lnTo>
                    <a:pt x="6" y="44"/>
                  </a:lnTo>
                  <a:lnTo>
                    <a:pt x="10" y="54"/>
                  </a:lnTo>
                  <a:lnTo>
                    <a:pt x="16" y="64"/>
                  </a:lnTo>
                  <a:lnTo>
                    <a:pt x="24" y="72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20"/>
                  </a:lnTo>
                  <a:lnTo>
                    <a:pt x="22" y="16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7" name="Freeform 449"/>
            <p:cNvSpPr/>
            <p:nvPr/>
          </p:nvSpPr>
          <p:spPr bwMode="auto">
            <a:xfrm>
              <a:off x="4116388" y="1912938"/>
              <a:ext cx="76200" cy="63500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0"/>
                </a:cxn>
                <a:cxn ang="0">
                  <a:pos x="32" y="2"/>
                </a:cxn>
                <a:cxn ang="0">
                  <a:pos x="3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8" y="40"/>
                </a:cxn>
                <a:cxn ang="0">
                  <a:pos x="48" y="40"/>
                </a:cxn>
                <a:cxn ang="0">
                  <a:pos x="44" y="28"/>
                </a:cxn>
                <a:cxn ang="0">
                  <a:pos x="40" y="14"/>
                </a:cxn>
                <a:cxn ang="0">
                  <a:pos x="40" y="14"/>
                </a:cxn>
                <a:cxn ang="0">
                  <a:pos x="36" y="0"/>
                </a:cxn>
                <a:cxn ang="0">
                  <a:pos x="36" y="0"/>
                </a:cxn>
              </a:cxnLst>
              <a:rect l="0" t="0" r="r" b="b"/>
              <a:pathLst>
                <a:path w="48" h="40">
                  <a:moveTo>
                    <a:pt x="36" y="0"/>
                  </a:moveTo>
                  <a:lnTo>
                    <a:pt x="36" y="0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4" y="28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8" name="Freeform 450"/>
            <p:cNvSpPr/>
            <p:nvPr/>
          </p:nvSpPr>
          <p:spPr bwMode="auto">
            <a:xfrm>
              <a:off x="4065588" y="1868488"/>
              <a:ext cx="101600" cy="41275"/>
            </a:xfrm>
            <a:custGeom>
              <a:avLst/>
              <a:gdLst/>
              <a:ahLst/>
              <a:cxnLst>
                <a:cxn ang="0">
                  <a:pos x="26" y="26"/>
                </a:cxn>
                <a:cxn ang="0">
                  <a:pos x="26" y="26"/>
                </a:cxn>
                <a:cxn ang="0">
                  <a:pos x="64" y="22"/>
                </a:cxn>
                <a:cxn ang="0">
                  <a:pos x="64" y="22"/>
                </a:cxn>
                <a:cxn ang="0">
                  <a:pos x="60" y="10"/>
                </a:cxn>
                <a:cxn ang="0">
                  <a:pos x="58" y="4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8" y="2"/>
                </a:cxn>
                <a:cxn ang="0">
                  <a:pos x="38" y="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6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20" y="22"/>
                </a:cxn>
                <a:cxn ang="0">
                  <a:pos x="24" y="26"/>
                </a:cxn>
                <a:cxn ang="0">
                  <a:pos x="26" y="26"/>
                </a:cxn>
                <a:cxn ang="0">
                  <a:pos x="26" y="26"/>
                </a:cxn>
              </a:cxnLst>
              <a:rect l="0" t="0" r="r" b="b"/>
              <a:pathLst>
                <a:path w="64" h="26">
                  <a:moveTo>
                    <a:pt x="26" y="26"/>
                  </a:moveTo>
                  <a:lnTo>
                    <a:pt x="26" y="26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60" y="10"/>
                  </a:lnTo>
                  <a:lnTo>
                    <a:pt x="58" y="4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6"/>
                  </a:lnTo>
                  <a:lnTo>
                    <a:pt x="0" y="8"/>
                  </a:lnTo>
                  <a:lnTo>
                    <a:pt x="0" y="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20" y="22"/>
                  </a:lnTo>
                  <a:lnTo>
                    <a:pt x="24" y="26"/>
                  </a:lnTo>
                  <a:lnTo>
                    <a:pt x="26" y="26"/>
                  </a:lnTo>
                  <a:lnTo>
                    <a:pt x="26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9" name="Freeform 451"/>
            <p:cNvSpPr/>
            <p:nvPr/>
          </p:nvSpPr>
          <p:spPr bwMode="auto">
            <a:xfrm>
              <a:off x="4017963" y="1830388"/>
              <a:ext cx="127000" cy="38100"/>
            </a:xfrm>
            <a:custGeom>
              <a:avLst/>
              <a:gdLst/>
              <a:ahLst/>
              <a:cxnLst>
                <a:cxn ang="0">
                  <a:pos x="32" y="24"/>
                </a:cxn>
                <a:cxn ang="0">
                  <a:pos x="32" y="24"/>
                </a:cxn>
                <a:cxn ang="0">
                  <a:pos x="80" y="16"/>
                </a:cxn>
                <a:cxn ang="0">
                  <a:pos x="80" y="16"/>
                </a:cxn>
                <a:cxn ang="0">
                  <a:pos x="72" y="6"/>
                </a:cxn>
                <a:cxn ang="0">
                  <a:pos x="68" y="2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2" y="24"/>
                </a:cxn>
                <a:cxn ang="0">
                  <a:pos x="24" y="24"/>
                </a:cxn>
                <a:cxn ang="0">
                  <a:pos x="32" y="24"/>
                </a:cxn>
                <a:cxn ang="0">
                  <a:pos x="32" y="24"/>
                </a:cxn>
              </a:cxnLst>
              <a:rect l="0" t="0" r="r" b="b"/>
              <a:pathLst>
                <a:path w="80" h="24">
                  <a:moveTo>
                    <a:pt x="32" y="24"/>
                  </a:moveTo>
                  <a:lnTo>
                    <a:pt x="32" y="24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2" y="6"/>
                  </a:lnTo>
                  <a:lnTo>
                    <a:pt x="68" y="2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2" y="24"/>
                  </a:lnTo>
                  <a:lnTo>
                    <a:pt x="24" y="24"/>
                  </a:lnTo>
                  <a:lnTo>
                    <a:pt x="32" y="24"/>
                  </a:lnTo>
                  <a:lnTo>
                    <a:pt x="3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30" name="Freeform 452"/>
            <p:cNvSpPr/>
            <p:nvPr/>
          </p:nvSpPr>
          <p:spPr bwMode="auto">
            <a:xfrm>
              <a:off x="3976688" y="1792288"/>
              <a:ext cx="133350" cy="41275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0" y="10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20" y="26"/>
                </a:cxn>
                <a:cxn ang="0">
                  <a:pos x="26" y="24"/>
                </a:cxn>
                <a:cxn ang="0">
                  <a:pos x="34" y="22"/>
                </a:cxn>
                <a:cxn ang="0">
                  <a:pos x="34" y="22"/>
                </a:cxn>
                <a:cxn ang="0">
                  <a:pos x="84" y="16"/>
                </a:cxn>
                <a:cxn ang="0">
                  <a:pos x="84" y="16"/>
                </a:cxn>
                <a:cxn ang="0">
                  <a:pos x="74" y="10"/>
                </a:cxn>
                <a:cxn ang="0">
                  <a:pos x="64" y="6"/>
                </a:cxn>
                <a:cxn ang="0">
                  <a:pos x="54" y="2"/>
                </a:cxn>
                <a:cxn ang="0">
                  <a:pos x="42" y="0"/>
                </a:cxn>
                <a:cxn ang="0">
                  <a:pos x="32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0" y="10"/>
                </a:cxn>
                <a:cxn ang="0">
                  <a:pos x="0" y="10"/>
                </a:cxn>
              </a:cxnLst>
              <a:rect l="0" t="0" r="r" b="b"/>
              <a:pathLst>
                <a:path w="84" h="26">
                  <a:moveTo>
                    <a:pt x="0" y="10"/>
                  </a:moveTo>
                  <a:lnTo>
                    <a:pt x="0" y="10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20" y="26"/>
                  </a:lnTo>
                  <a:lnTo>
                    <a:pt x="26" y="24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84" y="16"/>
                  </a:lnTo>
                  <a:lnTo>
                    <a:pt x="84" y="16"/>
                  </a:lnTo>
                  <a:lnTo>
                    <a:pt x="74" y="10"/>
                  </a:lnTo>
                  <a:lnTo>
                    <a:pt x="64" y="6"/>
                  </a:lnTo>
                  <a:lnTo>
                    <a:pt x="54" y="2"/>
                  </a:lnTo>
                  <a:lnTo>
                    <a:pt x="42" y="0"/>
                  </a:lnTo>
                  <a:lnTo>
                    <a:pt x="32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sp>
        <p:nvSpPr>
          <p:cNvPr id="831" name="文本占位符 59"/>
          <p:cNvSpPr>
            <a:spLocks noGrp="1"/>
          </p:cNvSpPr>
          <p:nvPr>
            <p:ph type="body" sz="quarter" idx="12" hasCustomPrompt="1"/>
          </p:nvPr>
        </p:nvSpPr>
        <p:spPr>
          <a:xfrm>
            <a:off x="7077468" y="2415083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3" name="文本占位符 59"/>
          <p:cNvSpPr>
            <a:spLocks noGrp="1"/>
          </p:cNvSpPr>
          <p:nvPr>
            <p:ph type="body" sz="quarter" idx="16" hasCustomPrompt="1"/>
          </p:nvPr>
        </p:nvSpPr>
        <p:spPr>
          <a:xfrm>
            <a:off x="8177562" y="2622832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4" name="文本占位符 59"/>
          <p:cNvSpPr>
            <a:spLocks noGrp="1"/>
          </p:cNvSpPr>
          <p:nvPr>
            <p:ph type="body" sz="quarter" idx="17" hasCustomPrompt="1"/>
          </p:nvPr>
        </p:nvSpPr>
        <p:spPr>
          <a:xfrm>
            <a:off x="7077468" y="3459171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5" name="文本占位符 59"/>
          <p:cNvSpPr>
            <a:spLocks noGrp="1"/>
          </p:cNvSpPr>
          <p:nvPr>
            <p:ph type="body" sz="quarter" idx="18" hasCustomPrompt="1"/>
          </p:nvPr>
        </p:nvSpPr>
        <p:spPr>
          <a:xfrm>
            <a:off x="8177562" y="3666920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9" name="文本占位符 59"/>
          <p:cNvSpPr>
            <a:spLocks noGrp="1"/>
          </p:cNvSpPr>
          <p:nvPr>
            <p:ph type="body" sz="quarter" idx="19" hasCustomPrompt="1"/>
          </p:nvPr>
        </p:nvSpPr>
        <p:spPr>
          <a:xfrm>
            <a:off x="7077468" y="4498724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0" name="文本占位符 59"/>
          <p:cNvSpPr>
            <a:spLocks noGrp="1"/>
          </p:cNvSpPr>
          <p:nvPr>
            <p:ph type="body" sz="quarter" idx="20" hasCustomPrompt="1"/>
          </p:nvPr>
        </p:nvSpPr>
        <p:spPr>
          <a:xfrm>
            <a:off x="8177562" y="4706473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6535053" y="0"/>
            <a:ext cx="5656948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solidFill>
                <a:schemeClr val="bg1">
                  <a:lumMod val="95000"/>
                </a:schemeClr>
              </a:solidFill>
              <a:latin typeface="Century Gothic"/>
              <a:ea typeface="微软雅黑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6535053" y="741784"/>
            <a:ext cx="5656948" cy="89573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6535053" y="773869"/>
            <a:ext cx="5656948" cy="73409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44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  <p:grpSp>
        <p:nvGrpSpPr>
          <p:cNvPr id="428" name="组 11"/>
          <p:cNvGrpSpPr/>
          <p:nvPr userDrawn="1"/>
        </p:nvGrpSpPr>
        <p:grpSpPr>
          <a:xfrm>
            <a:off x="747404" y="773869"/>
            <a:ext cx="5066176" cy="6096520"/>
            <a:chOff x="3036888" y="576263"/>
            <a:chExt cx="1514475" cy="1612900"/>
          </a:xfrm>
          <a:solidFill>
            <a:schemeClr val="tx1"/>
          </a:solidFill>
        </p:grpSpPr>
        <p:sp>
          <p:nvSpPr>
            <p:cNvPr id="429" name="Freeform 50"/>
            <p:cNvSpPr/>
            <p:nvPr/>
          </p:nvSpPr>
          <p:spPr bwMode="auto">
            <a:xfrm>
              <a:off x="3211513" y="639763"/>
              <a:ext cx="1171575" cy="1549400"/>
            </a:xfrm>
            <a:custGeom>
              <a:avLst/>
              <a:gdLst/>
              <a:ahLst/>
              <a:cxnLst>
                <a:cxn ang="0">
                  <a:pos x="738" y="526"/>
                </a:cxn>
                <a:cxn ang="0">
                  <a:pos x="428" y="646"/>
                </a:cxn>
                <a:cxn ang="0">
                  <a:pos x="416" y="510"/>
                </a:cxn>
                <a:cxn ang="0">
                  <a:pos x="652" y="354"/>
                </a:cxn>
                <a:cxn ang="0">
                  <a:pos x="410" y="460"/>
                </a:cxn>
                <a:cxn ang="0">
                  <a:pos x="396" y="300"/>
                </a:cxn>
                <a:cxn ang="0">
                  <a:pos x="536" y="156"/>
                </a:cxn>
                <a:cxn ang="0">
                  <a:pos x="394" y="272"/>
                </a:cxn>
                <a:cxn ang="0">
                  <a:pos x="368" y="0"/>
                </a:cxn>
                <a:cxn ang="0">
                  <a:pos x="344" y="270"/>
                </a:cxn>
                <a:cxn ang="0">
                  <a:pos x="202" y="156"/>
                </a:cxn>
                <a:cxn ang="0">
                  <a:pos x="342" y="300"/>
                </a:cxn>
                <a:cxn ang="0">
                  <a:pos x="326" y="460"/>
                </a:cxn>
                <a:cxn ang="0">
                  <a:pos x="86" y="354"/>
                </a:cxn>
                <a:cxn ang="0">
                  <a:pos x="322" y="508"/>
                </a:cxn>
                <a:cxn ang="0">
                  <a:pos x="310" y="646"/>
                </a:cxn>
                <a:cxn ang="0">
                  <a:pos x="0" y="526"/>
                </a:cxn>
                <a:cxn ang="0">
                  <a:pos x="300" y="742"/>
                </a:cxn>
                <a:cxn ang="0">
                  <a:pos x="278" y="976"/>
                </a:cxn>
                <a:cxn ang="0">
                  <a:pos x="458" y="976"/>
                </a:cxn>
                <a:cxn ang="0">
                  <a:pos x="436" y="744"/>
                </a:cxn>
                <a:cxn ang="0">
                  <a:pos x="738" y="526"/>
                </a:cxn>
              </a:cxnLst>
              <a:rect l="0" t="0" r="r" b="b"/>
              <a:pathLst>
                <a:path w="738" h="976">
                  <a:moveTo>
                    <a:pt x="738" y="526"/>
                  </a:moveTo>
                  <a:lnTo>
                    <a:pt x="428" y="646"/>
                  </a:lnTo>
                  <a:lnTo>
                    <a:pt x="416" y="510"/>
                  </a:lnTo>
                  <a:lnTo>
                    <a:pt x="652" y="354"/>
                  </a:lnTo>
                  <a:lnTo>
                    <a:pt x="410" y="460"/>
                  </a:lnTo>
                  <a:lnTo>
                    <a:pt x="396" y="300"/>
                  </a:lnTo>
                  <a:lnTo>
                    <a:pt x="536" y="156"/>
                  </a:lnTo>
                  <a:lnTo>
                    <a:pt x="394" y="272"/>
                  </a:lnTo>
                  <a:lnTo>
                    <a:pt x="368" y="0"/>
                  </a:lnTo>
                  <a:lnTo>
                    <a:pt x="344" y="270"/>
                  </a:lnTo>
                  <a:lnTo>
                    <a:pt x="202" y="156"/>
                  </a:lnTo>
                  <a:lnTo>
                    <a:pt x="342" y="300"/>
                  </a:lnTo>
                  <a:lnTo>
                    <a:pt x="326" y="460"/>
                  </a:lnTo>
                  <a:lnTo>
                    <a:pt x="86" y="354"/>
                  </a:lnTo>
                  <a:lnTo>
                    <a:pt x="322" y="508"/>
                  </a:lnTo>
                  <a:lnTo>
                    <a:pt x="310" y="646"/>
                  </a:lnTo>
                  <a:lnTo>
                    <a:pt x="0" y="526"/>
                  </a:lnTo>
                  <a:lnTo>
                    <a:pt x="300" y="742"/>
                  </a:lnTo>
                  <a:lnTo>
                    <a:pt x="278" y="976"/>
                  </a:lnTo>
                  <a:lnTo>
                    <a:pt x="458" y="976"/>
                  </a:lnTo>
                  <a:lnTo>
                    <a:pt x="436" y="744"/>
                  </a:lnTo>
                  <a:lnTo>
                    <a:pt x="738" y="5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0" name="Freeform 51"/>
            <p:cNvSpPr/>
            <p:nvPr/>
          </p:nvSpPr>
          <p:spPr bwMode="auto">
            <a:xfrm>
              <a:off x="3262313" y="1776413"/>
              <a:ext cx="63500" cy="47625"/>
            </a:xfrm>
            <a:custGeom>
              <a:avLst/>
              <a:gdLst/>
              <a:ahLst/>
              <a:cxnLst>
                <a:cxn ang="0">
                  <a:pos x="22" y="30"/>
                </a:cxn>
                <a:cxn ang="0">
                  <a:pos x="22" y="30"/>
                </a:cxn>
                <a:cxn ang="0">
                  <a:pos x="34" y="28"/>
                </a:cxn>
                <a:cxn ang="0">
                  <a:pos x="34" y="28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0"/>
                </a:cxn>
                <a:cxn ang="0">
                  <a:pos x="40" y="0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28"/>
                </a:cxn>
                <a:cxn ang="0">
                  <a:pos x="22" y="30"/>
                </a:cxn>
                <a:cxn ang="0">
                  <a:pos x="22" y="30"/>
                </a:cxn>
              </a:cxnLst>
              <a:rect l="0" t="0" r="r" b="b"/>
              <a:pathLst>
                <a:path w="40" h="30">
                  <a:moveTo>
                    <a:pt x="22" y="30"/>
                  </a:moveTo>
                  <a:lnTo>
                    <a:pt x="22" y="30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28"/>
                  </a:lnTo>
                  <a:lnTo>
                    <a:pt x="22" y="30"/>
                  </a:lnTo>
                  <a:lnTo>
                    <a:pt x="2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1" name="Freeform 52"/>
            <p:cNvSpPr/>
            <p:nvPr/>
          </p:nvSpPr>
          <p:spPr bwMode="auto">
            <a:xfrm>
              <a:off x="3325813" y="1744663"/>
              <a:ext cx="44450" cy="762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0" y="12"/>
                </a:cxn>
                <a:cxn ang="0">
                  <a:pos x="8" y="14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12" y="48"/>
                </a:cxn>
                <a:cxn ang="0">
                  <a:pos x="18" y="46"/>
                </a:cxn>
                <a:cxn ang="0">
                  <a:pos x="20" y="44"/>
                </a:cxn>
                <a:cxn ang="0">
                  <a:pos x="20" y="44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4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28" h="48">
                  <a:moveTo>
                    <a:pt x="28" y="0"/>
                  </a:moveTo>
                  <a:lnTo>
                    <a:pt x="28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0" y="12"/>
                  </a:lnTo>
                  <a:lnTo>
                    <a:pt x="8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2" y="48"/>
                  </a:lnTo>
                  <a:lnTo>
                    <a:pt x="18" y="46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4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2" name="Freeform 53"/>
            <p:cNvSpPr/>
            <p:nvPr/>
          </p:nvSpPr>
          <p:spPr bwMode="auto">
            <a:xfrm>
              <a:off x="3370263" y="1712913"/>
              <a:ext cx="41275" cy="101600"/>
            </a:xfrm>
            <a:custGeom>
              <a:avLst/>
              <a:gdLst/>
              <a:ahLst/>
              <a:cxnLst>
                <a:cxn ang="0">
                  <a:pos x="20" y="34"/>
                </a:cxn>
                <a:cxn ang="0">
                  <a:pos x="20" y="34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6" y="16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10" y="60"/>
                </a:cxn>
                <a:cxn ang="0">
                  <a:pos x="16" y="56"/>
                </a:cxn>
                <a:cxn ang="0">
                  <a:pos x="18" y="52"/>
                </a:cxn>
                <a:cxn ang="0">
                  <a:pos x="18" y="52"/>
                </a:cxn>
                <a:cxn ang="0">
                  <a:pos x="20" y="34"/>
                </a:cxn>
                <a:cxn ang="0">
                  <a:pos x="20" y="34"/>
                </a:cxn>
              </a:cxnLst>
              <a:rect l="0" t="0" r="r" b="b"/>
              <a:pathLst>
                <a:path w="26" h="64">
                  <a:moveTo>
                    <a:pt x="20" y="34"/>
                  </a:moveTo>
                  <a:lnTo>
                    <a:pt x="20" y="34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6" y="16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10" y="60"/>
                  </a:lnTo>
                  <a:lnTo>
                    <a:pt x="16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0" y="34"/>
                  </a:lnTo>
                  <a:lnTo>
                    <a:pt x="2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3" name="Freeform 54"/>
            <p:cNvSpPr/>
            <p:nvPr/>
          </p:nvSpPr>
          <p:spPr bwMode="auto">
            <a:xfrm>
              <a:off x="3408363" y="1687513"/>
              <a:ext cx="44450" cy="1047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8" y="18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8" y="60"/>
                </a:cxn>
                <a:cxn ang="0">
                  <a:pos x="14" y="52"/>
                </a:cxn>
                <a:cxn ang="0">
                  <a:pos x="20" y="46"/>
                </a:cxn>
                <a:cxn ang="0">
                  <a:pos x="24" y="36"/>
                </a:cxn>
                <a:cxn ang="0">
                  <a:pos x="26" y="28"/>
                </a:cxn>
                <a:cxn ang="0">
                  <a:pos x="28" y="18"/>
                </a:cxn>
                <a:cxn ang="0">
                  <a:pos x="28" y="10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28" h="66">
                  <a:moveTo>
                    <a:pt x="10" y="12"/>
                  </a:moveTo>
                  <a:lnTo>
                    <a:pt x="10" y="12"/>
                  </a:lnTo>
                  <a:lnTo>
                    <a:pt x="8" y="18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8" y="60"/>
                  </a:lnTo>
                  <a:lnTo>
                    <a:pt x="14" y="52"/>
                  </a:lnTo>
                  <a:lnTo>
                    <a:pt x="20" y="46"/>
                  </a:lnTo>
                  <a:lnTo>
                    <a:pt x="24" y="36"/>
                  </a:lnTo>
                  <a:lnTo>
                    <a:pt x="26" y="28"/>
                  </a:lnTo>
                  <a:lnTo>
                    <a:pt x="28" y="18"/>
                  </a:lnTo>
                  <a:lnTo>
                    <a:pt x="28" y="1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4" name="Freeform 55"/>
            <p:cNvSpPr/>
            <p:nvPr/>
          </p:nvSpPr>
          <p:spPr bwMode="auto">
            <a:xfrm>
              <a:off x="3255963" y="1763713"/>
              <a:ext cx="63500" cy="508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4" y="2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40" h="32">
                  <a:moveTo>
                    <a:pt x="14" y="0"/>
                  </a:move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4" y="2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5" name="Freeform 56"/>
            <p:cNvSpPr/>
            <p:nvPr/>
          </p:nvSpPr>
          <p:spPr bwMode="auto">
            <a:xfrm>
              <a:off x="3275013" y="1725613"/>
              <a:ext cx="85725" cy="31750"/>
            </a:xfrm>
            <a:custGeom>
              <a:avLst/>
              <a:gdLst/>
              <a:ahLst/>
              <a:cxnLst>
                <a:cxn ang="0">
                  <a:pos x="54" y="4"/>
                </a:cxn>
                <a:cxn ang="0">
                  <a:pos x="54" y="4"/>
                </a:cxn>
                <a:cxn ang="0">
                  <a:pos x="50" y="4"/>
                </a:cxn>
                <a:cxn ang="0">
                  <a:pos x="44" y="4"/>
                </a:cxn>
                <a:cxn ang="0">
                  <a:pos x="44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6" y="20"/>
                </a:cxn>
                <a:cxn ang="0">
                  <a:pos x="38" y="18"/>
                </a:cxn>
                <a:cxn ang="0">
                  <a:pos x="42" y="14"/>
                </a:cxn>
                <a:cxn ang="0">
                  <a:pos x="42" y="14"/>
                </a:cxn>
                <a:cxn ang="0">
                  <a:pos x="54" y="4"/>
                </a:cxn>
                <a:cxn ang="0">
                  <a:pos x="54" y="4"/>
                </a:cxn>
              </a:cxnLst>
              <a:rect l="0" t="0" r="r" b="b"/>
              <a:pathLst>
                <a:path w="54" h="20">
                  <a:moveTo>
                    <a:pt x="54" y="4"/>
                  </a:moveTo>
                  <a:lnTo>
                    <a:pt x="54" y="4"/>
                  </a:lnTo>
                  <a:lnTo>
                    <a:pt x="5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6" y="20"/>
                  </a:lnTo>
                  <a:lnTo>
                    <a:pt x="38" y="18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54" y="4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6" name="Freeform 57"/>
            <p:cNvSpPr/>
            <p:nvPr/>
          </p:nvSpPr>
          <p:spPr bwMode="auto">
            <a:xfrm>
              <a:off x="3294063" y="1690688"/>
              <a:ext cx="10795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0" y="20"/>
                </a:cxn>
                <a:cxn ang="0">
                  <a:pos x="40" y="20"/>
                </a:cxn>
                <a:cxn ang="0">
                  <a:pos x="46" y="20"/>
                </a:cxn>
                <a:cxn ang="0">
                  <a:pos x="52" y="18"/>
                </a:cxn>
                <a:cxn ang="0">
                  <a:pos x="52" y="18"/>
                </a:cxn>
                <a:cxn ang="0">
                  <a:pos x="68" y="6"/>
                </a:cxn>
                <a:cxn ang="0">
                  <a:pos x="68" y="6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8" h="20">
                  <a:moveTo>
                    <a:pt x="0" y="14"/>
                  </a:moveTo>
                  <a:lnTo>
                    <a:pt x="0" y="14"/>
                  </a:lnTo>
                  <a:lnTo>
                    <a:pt x="40" y="20"/>
                  </a:lnTo>
                  <a:lnTo>
                    <a:pt x="40" y="20"/>
                  </a:lnTo>
                  <a:lnTo>
                    <a:pt x="46" y="20"/>
                  </a:lnTo>
                  <a:lnTo>
                    <a:pt x="52" y="18"/>
                  </a:lnTo>
                  <a:lnTo>
                    <a:pt x="52" y="1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7" name="Freeform 58"/>
            <p:cNvSpPr/>
            <p:nvPr/>
          </p:nvSpPr>
          <p:spPr bwMode="auto">
            <a:xfrm>
              <a:off x="3322638" y="1658938"/>
              <a:ext cx="11430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4" y="18"/>
                </a:cxn>
                <a:cxn ang="0">
                  <a:pos x="44" y="18"/>
                </a:cxn>
                <a:cxn ang="0">
                  <a:pos x="50" y="20"/>
                </a:cxn>
                <a:cxn ang="0">
                  <a:pos x="56" y="20"/>
                </a:cxn>
                <a:cxn ang="0">
                  <a:pos x="56" y="20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64" y="4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0"/>
                </a:cxn>
                <a:cxn ang="0">
                  <a:pos x="26" y="2"/>
                </a:cxn>
                <a:cxn ang="0">
                  <a:pos x="18" y="4"/>
                </a:cxn>
                <a:cxn ang="0">
                  <a:pos x="8" y="8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72" h="20">
                  <a:moveTo>
                    <a:pt x="0" y="14"/>
                  </a:moveTo>
                  <a:lnTo>
                    <a:pt x="0" y="14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50" y="20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64" y="4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0"/>
                  </a:lnTo>
                  <a:lnTo>
                    <a:pt x="26" y="2"/>
                  </a:lnTo>
                  <a:lnTo>
                    <a:pt x="18" y="4"/>
                  </a:lnTo>
                  <a:lnTo>
                    <a:pt x="8" y="8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8" name="Freeform 59"/>
            <p:cNvSpPr/>
            <p:nvPr/>
          </p:nvSpPr>
          <p:spPr bwMode="auto">
            <a:xfrm>
              <a:off x="3036888" y="1573213"/>
              <a:ext cx="79375" cy="381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50" y="0"/>
                </a:cxn>
                <a:cxn ang="0">
                  <a:pos x="50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50" h="24">
                  <a:moveTo>
                    <a:pt x="0" y="6"/>
                  </a:moveTo>
                  <a:lnTo>
                    <a:pt x="0" y="6"/>
                  </a:lnTo>
                  <a:lnTo>
                    <a:pt x="10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9" name="Freeform 60"/>
            <p:cNvSpPr/>
            <p:nvPr/>
          </p:nvSpPr>
          <p:spPr bwMode="auto">
            <a:xfrm>
              <a:off x="3094038" y="1566863"/>
              <a:ext cx="76200" cy="571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46" y="6"/>
                </a:cxn>
                <a:cxn ang="0">
                  <a:pos x="48" y="0"/>
                </a:cxn>
                <a:cxn ang="0">
                  <a:pos x="48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8" y="2"/>
                </a:cxn>
                <a:cxn ang="0">
                  <a:pos x="24" y="4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34"/>
                </a:cxn>
                <a:cxn ang="0">
                  <a:pos x="16" y="36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8" y="24"/>
                </a:cxn>
                <a:cxn ang="0">
                  <a:pos x="28" y="24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8" h="36">
                  <a:moveTo>
                    <a:pt x="42" y="8"/>
                  </a:moveTo>
                  <a:lnTo>
                    <a:pt x="42" y="8"/>
                  </a:lnTo>
                  <a:lnTo>
                    <a:pt x="46" y="6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8" y="2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34"/>
                  </a:lnTo>
                  <a:lnTo>
                    <a:pt x="16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0" name="Freeform 61"/>
            <p:cNvSpPr/>
            <p:nvPr/>
          </p:nvSpPr>
          <p:spPr bwMode="auto">
            <a:xfrm>
              <a:off x="3135313" y="1563688"/>
              <a:ext cx="85725" cy="66675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30" y="4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2" y="42"/>
                </a:cxn>
                <a:cxn ang="0">
                  <a:pos x="18" y="42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54" h="42">
                  <a:moveTo>
                    <a:pt x="54" y="0"/>
                  </a:moveTo>
                  <a:lnTo>
                    <a:pt x="54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30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2" y="42"/>
                  </a:lnTo>
                  <a:lnTo>
                    <a:pt x="18" y="42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1" name="Freeform 62"/>
            <p:cNvSpPr/>
            <p:nvPr/>
          </p:nvSpPr>
          <p:spPr bwMode="auto">
            <a:xfrm>
              <a:off x="3179763" y="1557338"/>
              <a:ext cx="85725" cy="73025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10" y="44"/>
                </a:cxn>
                <a:cxn ang="0">
                  <a:pos x="18" y="42"/>
                </a:cxn>
                <a:cxn ang="0">
                  <a:pos x="28" y="36"/>
                </a:cxn>
                <a:cxn ang="0">
                  <a:pos x="36" y="32"/>
                </a:cxn>
                <a:cxn ang="0">
                  <a:pos x="42" y="26"/>
                </a:cxn>
                <a:cxn ang="0">
                  <a:pos x="48" y="18"/>
                </a:cxn>
                <a:cxn ang="0">
                  <a:pos x="52" y="10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54" h="46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10" y="44"/>
                  </a:lnTo>
                  <a:lnTo>
                    <a:pt x="18" y="42"/>
                  </a:lnTo>
                  <a:lnTo>
                    <a:pt x="28" y="36"/>
                  </a:lnTo>
                  <a:lnTo>
                    <a:pt x="36" y="32"/>
                  </a:lnTo>
                  <a:lnTo>
                    <a:pt x="42" y="26"/>
                  </a:lnTo>
                  <a:lnTo>
                    <a:pt x="48" y="18"/>
                  </a:lnTo>
                  <a:lnTo>
                    <a:pt x="52" y="1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2" name="Freeform 63"/>
            <p:cNvSpPr/>
            <p:nvPr/>
          </p:nvSpPr>
          <p:spPr bwMode="auto">
            <a:xfrm>
              <a:off x="3036888" y="1535113"/>
              <a:ext cx="76200" cy="38100"/>
            </a:xfrm>
            <a:custGeom>
              <a:avLst/>
              <a:gdLst/>
              <a:ahLst/>
              <a:cxnLst>
                <a:cxn ang="0">
                  <a:pos x="28" y="2"/>
                </a:cxn>
                <a:cxn ang="0">
                  <a:pos x="28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18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28" y="2"/>
                </a:cxn>
                <a:cxn ang="0">
                  <a:pos x="28" y="2"/>
                </a:cxn>
              </a:cxnLst>
              <a:rect l="0" t="0" r="r" b="b"/>
              <a:pathLst>
                <a:path w="48" h="24">
                  <a:moveTo>
                    <a:pt x="28" y="2"/>
                  </a:moveTo>
                  <a:lnTo>
                    <a:pt x="28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18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28" y="2"/>
                  </a:lnTo>
                  <a:lnTo>
                    <a:pt x="2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3" name="Freeform 64"/>
            <p:cNvSpPr/>
            <p:nvPr/>
          </p:nvSpPr>
          <p:spPr bwMode="auto">
            <a:xfrm>
              <a:off x="3084513" y="1512888"/>
              <a:ext cx="82550" cy="47625"/>
            </a:xfrm>
            <a:custGeom>
              <a:avLst/>
              <a:gdLst/>
              <a:ahLst/>
              <a:cxnLst>
                <a:cxn ang="0">
                  <a:pos x="38" y="28"/>
                </a:cxn>
                <a:cxn ang="0">
                  <a:pos x="38" y="28"/>
                </a:cxn>
                <a:cxn ang="0">
                  <a:pos x="52" y="26"/>
                </a:cxn>
                <a:cxn ang="0">
                  <a:pos x="52" y="26"/>
                </a:cxn>
                <a:cxn ang="0">
                  <a:pos x="48" y="22"/>
                </a:cxn>
                <a:cxn ang="0">
                  <a:pos x="44" y="20"/>
                </a:cxn>
                <a:cxn ang="0">
                  <a:pos x="44" y="2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8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30"/>
                </a:cxn>
                <a:cxn ang="0">
                  <a:pos x="32" y="30"/>
                </a:cxn>
                <a:cxn ang="0">
                  <a:pos x="38" y="28"/>
                </a:cxn>
                <a:cxn ang="0">
                  <a:pos x="38" y="28"/>
                </a:cxn>
              </a:cxnLst>
              <a:rect l="0" t="0" r="r" b="b"/>
              <a:pathLst>
                <a:path w="52" h="30">
                  <a:moveTo>
                    <a:pt x="38" y="28"/>
                  </a:moveTo>
                  <a:lnTo>
                    <a:pt x="38" y="28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48" y="22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8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30"/>
                  </a:lnTo>
                  <a:lnTo>
                    <a:pt x="32" y="30"/>
                  </a:lnTo>
                  <a:lnTo>
                    <a:pt x="38" y="28"/>
                  </a:lnTo>
                  <a:lnTo>
                    <a:pt x="3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4" name="Freeform 65"/>
            <p:cNvSpPr/>
            <p:nvPr/>
          </p:nvSpPr>
          <p:spPr bwMode="auto">
            <a:xfrm>
              <a:off x="3119438" y="1493838"/>
              <a:ext cx="101600" cy="57150"/>
            </a:xfrm>
            <a:custGeom>
              <a:avLst/>
              <a:gdLst/>
              <a:ahLst/>
              <a:cxnLst>
                <a:cxn ang="0">
                  <a:pos x="44" y="36"/>
                </a:cxn>
                <a:cxn ang="0">
                  <a:pos x="44" y="36"/>
                </a:cxn>
                <a:cxn ang="0">
                  <a:pos x="64" y="32"/>
                </a:cxn>
                <a:cxn ang="0">
                  <a:pos x="64" y="32"/>
                </a:cxn>
                <a:cxn ang="0">
                  <a:pos x="36" y="12"/>
                </a:cxn>
                <a:cxn ang="0">
                  <a:pos x="36" y="12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34" y="32"/>
                </a:cxn>
                <a:cxn ang="0">
                  <a:pos x="34" y="32"/>
                </a:cxn>
                <a:cxn ang="0">
                  <a:pos x="38" y="36"/>
                </a:cxn>
                <a:cxn ang="0">
                  <a:pos x="44" y="36"/>
                </a:cxn>
                <a:cxn ang="0">
                  <a:pos x="44" y="36"/>
                </a:cxn>
              </a:cxnLst>
              <a:rect l="0" t="0" r="r" b="b"/>
              <a:pathLst>
                <a:path w="64" h="36">
                  <a:moveTo>
                    <a:pt x="44" y="36"/>
                  </a:moveTo>
                  <a:lnTo>
                    <a:pt x="44" y="36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34" y="32"/>
                  </a:lnTo>
                  <a:lnTo>
                    <a:pt x="34" y="32"/>
                  </a:lnTo>
                  <a:lnTo>
                    <a:pt x="38" y="36"/>
                  </a:lnTo>
                  <a:lnTo>
                    <a:pt x="44" y="36"/>
                  </a:lnTo>
                  <a:lnTo>
                    <a:pt x="44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5" name="Freeform 66"/>
            <p:cNvSpPr/>
            <p:nvPr/>
          </p:nvSpPr>
          <p:spPr bwMode="auto">
            <a:xfrm>
              <a:off x="3160713" y="1490663"/>
              <a:ext cx="104775" cy="53975"/>
            </a:xfrm>
            <a:custGeom>
              <a:avLst/>
              <a:gdLst/>
              <a:ahLst/>
              <a:cxnLst>
                <a:cxn ang="0">
                  <a:pos x="66" y="30"/>
                </a:cxn>
                <a:cxn ang="0">
                  <a:pos x="66" y="30"/>
                </a:cxn>
                <a:cxn ang="0">
                  <a:pos x="60" y="22"/>
                </a:cxn>
                <a:cxn ang="0">
                  <a:pos x="54" y="16"/>
                </a:cxn>
                <a:cxn ang="0">
                  <a:pos x="46" y="10"/>
                </a:cxn>
                <a:cxn ang="0">
                  <a:pos x="38" y="6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30"/>
                </a:cxn>
                <a:cxn ang="0">
                  <a:pos x="46" y="34"/>
                </a:cxn>
                <a:cxn ang="0">
                  <a:pos x="46" y="34"/>
                </a:cxn>
                <a:cxn ang="0">
                  <a:pos x="66" y="30"/>
                </a:cxn>
                <a:cxn ang="0">
                  <a:pos x="66" y="30"/>
                </a:cxn>
              </a:cxnLst>
              <a:rect l="0" t="0" r="r" b="b"/>
              <a:pathLst>
                <a:path w="66" h="34">
                  <a:moveTo>
                    <a:pt x="66" y="30"/>
                  </a:moveTo>
                  <a:lnTo>
                    <a:pt x="66" y="30"/>
                  </a:lnTo>
                  <a:lnTo>
                    <a:pt x="60" y="22"/>
                  </a:lnTo>
                  <a:lnTo>
                    <a:pt x="54" y="16"/>
                  </a:lnTo>
                  <a:lnTo>
                    <a:pt x="46" y="10"/>
                  </a:lnTo>
                  <a:lnTo>
                    <a:pt x="38" y="6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30"/>
                  </a:lnTo>
                  <a:lnTo>
                    <a:pt x="46" y="34"/>
                  </a:lnTo>
                  <a:lnTo>
                    <a:pt x="46" y="34"/>
                  </a:lnTo>
                  <a:lnTo>
                    <a:pt x="66" y="30"/>
                  </a:lnTo>
                  <a:lnTo>
                    <a:pt x="6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6" name="Freeform 67"/>
            <p:cNvSpPr/>
            <p:nvPr/>
          </p:nvSpPr>
          <p:spPr bwMode="auto">
            <a:xfrm>
              <a:off x="3268663" y="1338263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7" name="Freeform 68"/>
            <p:cNvSpPr/>
            <p:nvPr/>
          </p:nvSpPr>
          <p:spPr bwMode="auto">
            <a:xfrm>
              <a:off x="3297238" y="1360488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8" name="Freeform 69"/>
            <p:cNvSpPr/>
            <p:nvPr/>
          </p:nvSpPr>
          <p:spPr bwMode="auto">
            <a:xfrm>
              <a:off x="3316288" y="1382713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9" name="Freeform 70"/>
            <p:cNvSpPr/>
            <p:nvPr/>
          </p:nvSpPr>
          <p:spPr bwMode="auto">
            <a:xfrm>
              <a:off x="3328988" y="1408113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8"/>
                </a:cxn>
                <a:cxn ang="0">
                  <a:pos x="0" y="38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0" name="Freeform 71"/>
            <p:cNvSpPr/>
            <p:nvPr/>
          </p:nvSpPr>
          <p:spPr bwMode="auto">
            <a:xfrm>
              <a:off x="3255963" y="1341438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1" name="Freeform 72"/>
            <p:cNvSpPr/>
            <p:nvPr/>
          </p:nvSpPr>
          <p:spPr bwMode="auto">
            <a:xfrm>
              <a:off x="3252788" y="13858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4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4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2" name="Freeform 73"/>
            <p:cNvSpPr/>
            <p:nvPr/>
          </p:nvSpPr>
          <p:spPr bwMode="auto">
            <a:xfrm>
              <a:off x="3252788" y="14176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3" name="Freeform 74"/>
            <p:cNvSpPr/>
            <p:nvPr/>
          </p:nvSpPr>
          <p:spPr bwMode="auto">
            <a:xfrm>
              <a:off x="3259138" y="1446213"/>
              <a:ext cx="66675" cy="47625"/>
            </a:xfrm>
            <a:custGeom>
              <a:avLst/>
              <a:gdLst/>
              <a:ahLst/>
              <a:cxnLst>
                <a:cxn ang="0">
                  <a:pos x="42" y="30"/>
                </a:cxn>
                <a:cxn ang="0">
                  <a:pos x="42" y="30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30"/>
                </a:cxn>
                <a:cxn ang="0">
                  <a:pos x="42" y="30"/>
                </a:cxn>
              </a:cxnLst>
              <a:rect l="0" t="0" r="r" b="b"/>
              <a:pathLst>
                <a:path w="42" h="30">
                  <a:moveTo>
                    <a:pt x="42" y="30"/>
                  </a:moveTo>
                  <a:lnTo>
                    <a:pt x="42" y="30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30"/>
                  </a:lnTo>
                  <a:lnTo>
                    <a:pt x="4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4" name="Freeform 75"/>
            <p:cNvSpPr/>
            <p:nvPr/>
          </p:nvSpPr>
          <p:spPr bwMode="auto">
            <a:xfrm>
              <a:off x="3132138" y="130333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5" name="Freeform 76"/>
            <p:cNvSpPr/>
            <p:nvPr/>
          </p:nvSpPr>
          <p:spPr bwMode="auto">
            <a:xfrm>
              <a:off x="3160713" y="1325563"/>
              <a:ext cx="28575" cy="63500"/>
            </a:xfrm>
            <a:custGeom>
              <a:avLst/>
              <a:gdLst/>
              <a:ahLst/>
              <a:cxnLst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</a:cxnLst>
              <a:rect l="0" t="0" r="r" b="b"/>
              <a:pathLst>
                <a:path w="18" h="40">
                  <a:moveTo>
                    <a:pt x="4" y="30"/>
                  </a:move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6" name="Freeform 77"/>
            <p:cNvSpPr/>
            <p:nvPr/>
          </p:nvSpPr>
          <p:spPr bwMode="auto">
            <a:xfrm>
              <a:off x="3179763" y="1347788"/>
              <a:ext cx="28575" cy="76200"/>
            </a:xfrm>
            <a:custGeom>
              <a:avLst/>
              <a:gdLst/>
              <a:ahLst/>
              <a:cxnLst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</a:cxnLst>
              <a:rect l="0" t="0" r="r" b="b"/>
              <a:pathLst>
                <a:path w="18" h="48">
                  <a:moveTo>
                    <a:pt x="0" y="34"/>
                  </a:move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7" name="Freeform 78"/>
            <p:cNvSpPr/>
            <p:nvPr/>
          </p:nvSpPr>
          <p:spPr bwMode="auto">
            <a:xfrm>
              <a:off x="3192463" y="1373188"/>
              <a:ext cx="28575" cy="793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18" h="50">
                  <a:moveTo>
                    <a:pt x="14" y="0"/>
                  </a:move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8" name="Freeform 79"/>
            <p:cNvSpPr/>
            <p:nvPr/>
          </p:nvSpPr>
          <p:spPr bwMode="auto">
            <a:xfrm>
              <a:off x="3119438" y="1306513"/>
              <a:ext cx="28575" cy="50800"/>
            </a:xfrm>
            <a:custGeom>
              <a:avLst/>
              <a:gdLst/>
              <a:ahLst/>
              <a:cxnLst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</a:cxnLst>
              <a:rect l="0" t="0" r="r" b="b"/>
              <a:pathLst>
                <a:path w="18" h="32">
                  <a:moveTo>
                    <a:pt x="18" y="32"/>
                  </a:move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9" name="Freeform 80"/>
            <p:cNvSpPr/>
            <p:nvPr/>
          </p:nvSpPr>
          <p:spPr bwMode="auto">
            <a:xfrm>
              <a:off x="3116263" y="135096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0" name="Freeform 81"/>
            <p:cNvSpPr/>
            <p:nvPr/>
          </p:nvSpPr>
          <p:spPr bwMode="auto">
            <a:xfrm>
              <a:off x="3116263" y="1382713"/>
              <a:ext cx="60325" cy="44450"/>
            </a:xfrm>
            <a:custGeom>
              <a:avLst/>
              <a:gdLst/>
              <a:ahLst/>
              <a:cxnLst>
                <a:cxn ang="0">
                  <a:pos x="26" y="10"/>
                </a:cxn>
                <a:cxn ang="0">
                  <a:pos x="26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6" y="10"/>
                </a:cxn>
              </a:cxnLst>
              <a:rect l="0" t="0" r="r" b="b"/>
              <a:pathLst>
                <a:path w="38" h="28">
                  <a:moveTo>
                    <a:pt x="26" y="10"/>
                  </a:moveTo>
                  <a:lnTo>
                    <a:pt x="26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1" name="Freeform 82"/>
            <p:cNvSpPr/>
            <p:nvPr/>
          </p:nvSpPr>
          <p:spPr bwMode="auto">
            <a:xfrm>
              <a:off x="3122613" y="141128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2" name="Freeform 83"/>
            <p:cNvSpPr/>
            <p:nvPr/>
          </p:nvSpPr>
          <p:spPr bwMode="auto">
            <a:xfrm>
              <a:off x="3630613" y="1160463"/>
              <a:ext cx="31750" cy="50800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32"/>
                </a:cxn>
                <a:cxn ang="0">
                  <a:pos x="14" y="32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20" h="32">
                  <a:moveTo>
                    <a:pt x="20" y="14"/>
                  </a:moveTo>
                  <a:lnTo>
                    <a:pt x="20" y="14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32"/>
                  </a:lnTo>
                  <a:lnTo>
                    <a:pt x="14" y="32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3" name="Freeform 84"/>
            <p:cNvSpPr/>
            <p:nvPr/>
          </p:nvSpPr>
          <p:spPr bwMode="auto">
            <a:xfrm>
              <a:off x="3656013" y="1182688"/>
              <a:ext cx="31750" cy="635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2"/>
                </a:cxn>
                <a:cxn ang="0">
                  <a:pos x="10" y="32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20" h="40">
                  <a:moveTo>
                    <a:pt x="8" y="0"/>
                  </a:move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4" name="Freeform 85"/>
            <p:cNvSpPr/>
            <p:nvPr/>
          </p:nvSpPr>
          <p:spPr bwMode="auto">
            <a:xfrm>
              <a:off x="3675063" y="1201738"/>
              <a:ext cx="28575" cy="76200"/>
            </a:xfrm>
            <a:custGeom>
              <a:avLst/>
              <a:gdLst/>
              <a:ahLst/>
              <a:cxnLst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8" y="10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</a:cxnLst>
              <a:rect l="0" t="0" r="r" b="b"/>
              <a:pathLst>
                <a:path w="18" h="48">
                  <a:moveTo>
                    <a:pt x="2" y="28"/>
                  </a:move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8" y="10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5" name="Freeform 86"/>
            <p:cNvSpPr/>
            <p:nvPr/>
          </p:nvSpPr>
          <p:spPr bwMode="auto">
            <a:xfrm>
              <a:off x="3690938" y="1230313"/>
              <a:ext cx="25400" cy="7937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2" y="38"/>
                </a:cxn>
                <a:cxn ang="0">
                  <a:pos x="16" y="26"/>
                </a:cxn>
                <a:cxn ang="0">
                  <a:pos x="16" y="1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</a:cxnLst>
              <a:rect l="0" t="0" r="r" b="b"/>
              <a:pathLst>
                <a:path w="16" h="50">
                  <a:moveTo>
                    <a:pt x="0" y="36"/>
                  </a:move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2" y="38"/>
                  </a:lnTo>
                  <a:lnTo>
                    <a:pt x="16" y="26"/>
                  </a:lnTo>
                  <a:lnTo>
                    <a:pt x="16" y="1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6" name="Freeform 87"/>
            <p:cNvSpPr/>
            <p:nvPr/>
          </p:nvSpPr>
          <p:spPr bwMode="auto">
            <a:xfrm>
              <a:off x="3614738" y="1163638"/>
              <a:ext cx="31750" cy="508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20" h="32">
                  <a:moveTo>
                    <a:pt x="2" y="14"/>
                  </a:moveTo>
                  <a:lnTo>
                    <a:pt x="2" y="1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7" name="Freeform 88"/>
            <p:cNvSpPr/>
            <p:nvPr/>
          </p:nvSpPr>
          <p:spPr bwMode="auto">
            <a:xfrm>
              <a:off x="3611563" y="12080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8" name="Freeform 89"/>
            <p:cNvSpPr/>
            <p:nvPr/>
          </p:nvSpPr>
          <p:spPr bwMode="auto">
            <a:xfrm>
              <a:off x="3611563" y="12398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9" name="Freeform 90"/>
            <p:cNvSpPr/>
            <p:nvPr/>
          </p:nvSpPr>
          <p:spPr bwMode="auto">
            <a:xfrm>
              <a:off x="3621088" y="1268413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6" y="16"/>
                </a:cxn>
                <a:cxn ang="0">
                  <a:pos x="36" y="16"/>
                </a:cxn>
                <a:cxn ang="0">
                  <a:pos x="32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2"/>
                </a:cxn>
                <a:cxn ang="0">
                  <a:pos x="16" y="22"/>
                </a:cxn>
                <a:cxn ang="0">
                  <a:pos x="28" y="28"/>
                </a:cxn>
                <a:cxn ang="0">
                  <a:pos x="34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2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2"/>
                  </a:lnTo>
                  <a:lnTo>
                    <a:pt x="16" y="22"/>
                  </a:lnTo>
                  <a:lnTo>
                    <a:pt x="28" y="28"/>
                  </a:lnTo>
                  <a:lnTo>
                    <a:pt x="34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0" name="Freeform 91"/>
            <p:cNvSpPr/>
            <p:nvPr/>
          </p:nvSpPr>
          <p:spPr bwMode="auto">
            <a:xfrm>
              <a:off x="3484563" y="110648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1" name="Freeform 92"/>
            <p:cNvSpPr/>
            <p:nvPr/>
          </p:nvSpPr>
          <p:spPr bwMode="auto">
            <a:xfrm>
              <a:off x="3513138" y="1128713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2" name="Freeform 93"/>
            <p:cNvSpPr/>
            <p:nvPr/>
          </p:nvSpPr>
          <p:spPr bwMode="auto">
            <a:xfrm>
              <a:off x="3532188" y="1150938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3" name="Freeform 94"/>
            <p:cNvSpPr/>
            <p:nvPr/>
          </p:nvSpPr>
          <p:spPr bwMode="auto">
            <a:xfrm>
              <a:off x="3544888" y="1176338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4" name="Freeform 95"/>
            <p:cNvSpPr/>
            <p:nvPr/>
          </p:nvSpPr>
          <p:spPr bwMode="auto">
            <a:xfrm>
              <a:off x="3471863" y="1109663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5" name="Freeform 96"/>
            <p:cNvSpPr/>
            <p:nvPr/>
          </p:nvSpPr>
          <p:spPr bwMode="auto">
            <a:xfrm>
              <a:off x="3468688" y="115411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6" name="Freeform 97"/>
            <p:cNvSpPr/>
            <p:nvPr/>
          </p:nvSpPr>
          <p:spPr bwMode="auto">
            <a:xfrm>
              <a:off x="3468688" y="1185863"/>
              <a:ext cx="60325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8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7" name="Freeform 98"/>
            <p:cNvSpPr/>
            <p:nvPr/>
          </p:nvSpPr>
          <p:spPr bwMode="auto">
            <a:xfrm>
              <a:off x="3475038" y="121443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8" name="Freeform 99"/>
            <p:cNvSpPr/>
            <p:nvPr/>
          </p:nvSpPr>
          <p:spPr bwMode="auto">
            <a:xfrm>
              <a:off x="3449638" y="1373188"/>
              <a:ext cx="349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8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20" y="22"/>
                </a:cxn>
                <a:cxn ang="0">
                  <a:pos x="20" y="2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2" h="40">
                  <a:moveTo>
                    <a:pt x="14" y="12"/>
                  </a:moveTo>
                  <a:lnTo>
                    <a:pt x="14" y="12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9" name="Freeform 100"/>
            <p:cNvSpPr/>
            <p:nvPr/>
          </p:nvSpPr>
          <p:spPr bwMode="auto">
            <a:xfrm>
              <a:off x="3468688" y="1411288"/>
              <a:ext cx="38100" cy="698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0" y="28"/>
                </a:cxn>
                <a:cxn ang="0">
                  <a:pos x="2" y="32"/>
                </a:cxn>
                <a:cxn ang="0">
                  <a:pos x="2" y="32"/>
                </a:cxn>
                <a:cxn ang="0">
                  <a:pos x="4" y="44"/>
                </a:cxn>
                <a:cxn ang="0">
                  <a:pos x="4" y="44"/>
                </a:cxn>
                <a:cxn ang="0">
                  <a:pos x="6" y="40"/>
                </a:cxn>
                <a:cxn ang="0">
                  <a:pos x="8" y="36"/>
                </a:cxn>
                <a:cxn ang="0">
                  <a:pos x="8" y="3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4" h="44">
                  <a:moveTo>
                    <a:pt x="14" y="0"/>
                  </a:moveTo>
                  <a:lnTo>
                    <a:pt x="14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8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6" y="40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0" name="Freeform 101"/>
            <p:cNvSpPr/>
            <p:nvPr/>
          </p:nvSpPr>
          <p:spPr bwMode="auto">
            <a:xfrm>
              <a:off x="3478213" y="1439863"/>
              <a:ext cx="44450" cy="82550"/>
            </a:xfrm>
            <a:custGeom>
              <a:avLst/>
              <a:gdLst/>
              <a:ahLst/>
              <a:cxnLst>
                <a:cxn ang="0">
                  <a:pos x="4" y="28"/>
                </a:cxn>
                <a:cxn ang="0">
                  <a:pos x="4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18" y="28"/>
                </a:cxn>
                <a:cxn ang="0">
                  <a:pos x="18" y="28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8" y="12"/>
                </a:cxn>
                <a:cxn ang="0">
                  <a:pos x="26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28"/>
                </a:cxn>
                <a:cxn ang="0">
                  <a:pos x="4" y="28"/>
                </a:cxn>
              </a:cxnLst>
              <a:rect l="0" t="0" r="r" b="b"/>
              <a:pathLst>
                <a:path w="28" h="52">
                  <a:moveTo>
                    <a:pt x="4" y="28"/>
                  </a:moveTo>
                  <a:lnTo>
                    <a:pt x="4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8" y="12"/>
                  </a:lnTo>
                  <a:lnTo>
                    <a:pt x="26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28"/>
                  </a:lnTo>
                  <a:lnTo>
                    <a:pt x="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1" name="Freeform 102"/>
            <p:cNvSpPr/>
            <p:nvPr/>
          </p:nvSpPr>
          <p:spPr bwMode="auto">
            <a:xfrm>
              <a:off x="3487738" y="1471613"/>
              <a:ext cx="38100" cy="8572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0" y="38"/>
                </a:cxn>
                <a:cxn ang="0">
                  <a:pos x="2" y="54"/>
                </a:cxn>
                <a:cxn ang="0">
                  <a:pos x="2" y="54"/>
                </a:cxn>
                <a:cxn ang="0">
                  <a:pos x="10" y="50"/>
                </a:cxn>
                <a:cxn ang="0">
                  <a:pos x="14" y="44"/>
                </a:cxn>
                <a:cxn ang="0">
                  <a:pos x="18" y="38"/>
                </a:cxn>
                <a:cxn ang="0">
                  <a:pos x="22" y="30"/>
                </a:cxn>
                <a:cxn ang="0">
                  <a:pos x="24" y="16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4"/>
                </a:cxn>
                <a:cxn ang="0">
                  <a:pos x="0" y="38"/>
                </a:cxn>
                <a:cxn ang="0">
                  <a:pos x="0" y="38"/>
                </a:cxn>
              </a:cxnLst>
              <a:rect l="0" t="0" r="r" b="b"/>
              <a:pathLst>
                <a:path w="24" h="54">
                  <a:moveTo>
                    <a:pt x="0" y="38"/>
                  </a:moveTo>
                  <a:lnTo>
                    <a:pt x="0" y="38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10" y="50"/>
                  </a:lnTo>
                  <a:lnTo>
                    <a:pt x="14" y="44"/>
                  </a:lnTo>
                  <a:lnTo>
                    <a:pt x="18" y="38"/>
                  </a:lnTo>
                  <a:lnTo>
                    <a:pt x="22" y="30"/>
                  </a:lnTo>
                  <a:lnTo>
                    <a:pt x="24" y="16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4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2" name="Freeform 103"/>
            <p:cNvSpPr/>
            <p:nvPr/>
          </p:nvSpPr>
          <p:spPr bwMode="auto">
            <a:xfrm>
              <a:off x="3424238" y="1376363"/>
              <a:ext cx="31750" cy="63500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20" y="40"/>
                </a:cxn>
                <a:cxn ang="0">
                  <a:pos x="20" y="4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8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20" h="40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8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3" name="Freeform 104"/>
            <p:cNvSpPr/>
            <p:nvPr/>
          </p:nvSpPr>
          <p:spPr bwMode="auto">
            <a:xfrm>
              <a:off x="3414713" y="1423988"/>
              <a:ext cx="47625" cy="60325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6" y="36"/>
                </a:cxn>
                <a:cxn ang="0">
                  <a:pos x="30" y="38"/>
                </a:cxn>
                <a:cxn ang="0">
                  <a:pos x="30" y="38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28" y="20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30" h="38">
                  <a:moveTo>
                    <a:pt x="0" y="16"/>
                  </a:moveTo>
                  <a:lnTo>
                    <a:pt x="0" y="1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6" y="36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0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4" name="Freeform 105"/>
            <p:cNvSpPr/>
            <p:nvPr/>
          </p:nvSpPr>
          <p:spPr bwMode="auto">
            <a:xfrm>
              <a:off x="3411538" y="1458913"/>
              <a:ext cx="57150" cy="66675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36" y="42"/>
                </a:cxn>
                <a:cxn ang="0">
                  <a:pos x="36" y="42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32" y="22"/>
                </a:cxn>
                <a:cxn ang="0">
                  <a:pos x="28" y="18"/>
                </a:cxn>
                <a:cxn ang="0">
                  <a:pos x="28" y="1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36" h="42">
                  <a:moveTo>
                    <a:pt x="2" y="16"/>
                  </a:moveTo>
                  <a:lnTo>
                    <a:pt x="2" y="1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2" y="22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5" name="Freeform 106"/>
            <p:cNvSpPr/>
            <p:nvPr/>
          </p:nvSpPr>
          <p:spPr bwMode="auto">
            <a:xfrm>
              <a:off x="3411538" y="1493838"/>
              <a:ext cx="63500" cy="66675"/>
            </a:xfrm>
            <a:custGeom>
              <a:avLst/>
              <a:gdLst/>
              <a:ahLst/>
              <a:cxnLst>
                <a:cxn ang="0">
                  <a:pos x="30" y="20"/>
                </a:cxn>
                <a:cxn ang="0">
                  <a:pos x="30" y="2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6"/>
                </a:cxn>
                <a:cxn ang="0">
                  <a:pos x="14" y="28"/>
                </a:cxn>
                <a:cxn ang="0">
                  <a:pos x="20" y="34"/>
                </a:cxn>
                <a:cxn ang="0">
                  <a:pos x="26" y="38"/>
                </a:cxn>
                <a:cxn ang="0">
                  <a:pos x="34" y="40"/>
                </a:cxn>
                <a:cxn ang="0">
                  <a:pos x="40" y="42"/>
                </a:cxn>
                <a:cxn ang="0">
                  <a:pos x="40" y="42"/>
                </a:cxn>
                <a:cxn ang="0">
                  <a:pos x="38" y="26"/>
                </a:cxn>
                <a:cxn ang="0">
                  <a:pos x="38" y="26"/>
                </a:cxn>
                <a:cxn ang="0">
                  <a:pos x="34" y="24"/>
                </a:cxn>
                <a:cxn ang="0">
                  <a:pos x="30" y="20"/>
                </a:cxn>
                <a:cxn ang="0">
                  <a:pos x="30" y="20"/>
                </a:cxn>
              </a:cxnLst>
              <a:rect l="0" t="0" r="r" b="b"/>
              <a:pathLst>
                <a:path w="40" h="42">
                  <a:moveTo>
                    <a:pt x="30" y="20"/>
                  </a:moveTo>
                  <a:lnTo>
                    <a:pt x="30" y="2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6"/>
                  </a:lnTo>
                  <a:lnTo>
                    <a:pt x="14" y="28"/>
                  </a:lnTo>
                  <a:lnTo>
                    <a:pt x="20" y="34"/>
                  </a:lnTo>
                  <a:lnTo>
                    <a:pt x="26" y="38"/>
                  </a:lnTo>
                  <a:lnTo>
                    <a:pt x="34" y="40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4" y="24"/>
                  </a:lnTo>
                  <a:lnTo>
                    <a:pt x="30" y="20"/>
                  </a:lnTo>
                  <a:lnTo>
                    <a:pt x="3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6" name="Freeform 107"/>
            <p:cNvSpPr/>
            <p:nvPr/>
          </p:nvSpPr>
          <p:spPr bwMode="auto">
            <a:xfrm>
              <a:off x="3595688" y="1408113"/>
              <a:ext cx="38100" cy="6985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4"/>
                </a:cxn>
                <a:cxn ang="0">
                  <a:pos x="10" y="44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4" y="20"/>
                </a:cxn>
                <a:cxn ang="0">
                  <a:pos x="24" y="20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24" h="44">
                  <a:moveTo>
                    <a:pt x="16" y="12"/>
                  </a:moveTo>
                  <a:lnTo>
                    <a:pt x="16" y="12"/>
                  </a:lnTo>
                  <a:lnTo>
                    <a:pt x="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7" name="Freeform 108"/>
            <p:cNvSpPr/>
            <p:nvPr/>
          </p:nvSpPr>
          <p:spPr bwMode="auto">
            <a:xfrm>
              <a:off x="3614738" y="1446213"/>
              <a:ext cx="41275" cy="7937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2" y="36"/>
                </a:cxn>
                <a:cxn ang="0">
                  <a:pos x="4" y="50"/>
                </a:cxn>
                <a:cxn ang="0">
                  <a:pos x="4" y="50"/>
                </a:cxn>
                <a:cxn ang="0">
                  <a:pos x="8" y="46"/>
                </a:cxn>
                <a:cxn ang="0">
                  <a:pos x="10" y="42"/>
                </a:cxn>
                <a:cxn ang="0">
                  <a:pos x="10" y="42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6" y="12"/>
                </a:cxn>
                <a:cxn ang="0">
                  <a:pos x="22" y="8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50">
                  <a:moveTo>
                    <a:pt x="16" y="0"/>
                  </a:moveTo>
                  <a:lnTo>
                    <a:pt x="16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8" y="46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2"/>
                  </a:lnTo>
                  <a:lnTo>
                    <a:pt x="22" y="8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8" name="Freeform 109"/>
            <p:cNvSpPr/>
            <p:nvPr/>
          </p:nvSpPr>
          <p:spPr bwMode="auto">
            <a:xfrm>
              <a:off x="3627438" y="1477963"/>
              <a:ext cx="47625" cy="95250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42"/>
                </a:cxn>
                <a:cxn ang="0">
                  <a:pos x="0" y="42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14"/>
                </a:cxn>
                <a:cxn ang="0">
                  <a:pos x="28" y="1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" y="32"/>
                </a:cxn>
                <a:cxn ang="0">
                  <a:pos x="2" y="32"/>
                </a:cxn>
              </a:cxnLst>
              <a:rect l="0" t="0" r="r" b="b"/>
              <a:pathLst>
                <a:path w="30" h="60">
                  <a:moveTo>
                    <a:pt x="2" y="32"/>
                  </a:moveTo>
                  <a:lnTo>
                    <a:pt x="2" y="32"/>
                  </a:lnTo>
                  <a:lnTo>
                    <a:pt x="0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14"/>
                  </a:lnTo>
                  <a:lnTo>
                    <a:pt x="28" y="1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9" name="Freeform 110"/>
            <p:cNvSpPr/>
            <p:nvPr/>
          </p:nvSpPr>
          <p:spPr bwMode="auto">
            <a:xfrm>
              <a:off x="3636963" y="1516063"/>
              <a:ext cx="44450" cy="95250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0" y="44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10" y="56"/>
                </a:cxn>
                <a:cxn ang="0">
                  <a:pos x="16" y="50"/>
                </a:cxn>
                <a:cxn ang="0">
                  <a:pos x="20" y="42"/>
                </a:cxn>
                <a:cxn ang="0">
                  <a:pos x="24" y="34"/>
                </a:cxn>
                <a:cxn ang="0">
                  <a:pos x="26" y="26"/>
                </a:cxn>
                <a:cxn ang="0">
                  <a:pos x="28" y="1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" y="38"/>
                </a:cxn>
                <a:cxn ang="0">
                  <a:pos x="0" y="44"/>
                </a:cxn>
                <a:cxn ang="0">
                  <a:pos x="0" y="44"/>
                </a:cxn>
              </a:cxnLst>
              <a:rect l="0" t="0" r="r" b="b"/>
              <a:pathLst>
                <a:path w="28" h="60">
                  <a:moveTo>
                    <a:pt x="0" y="44"/>
                  </a:moveTo>
                  <a:lnTo>
                    <a:pt x="0" y="44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10" y="56"/>
                  </a:lnTo>
                  <a:lnTo>
                    <a:pt x="16" y="50"/>
                  </a:lnTo>
                  <a:lnTo>
                    <a:pt x="20" y="42"/>
                  </a:lnTo>
                  <a:lnTo>
                    <a:pt x="24" y="34"/>
                  </a:lnTo>
                  <a:lnTo>
                    <a:pt x="26" y="26"/>
                  </a:lnTo>
                  <a:lnTo>
                    <a:pt x="28" y="1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" y="38"/>
                  </a:lnTo>
                  <a:lnTo>
                    <a:pt x="0" y="44"/>
                  </a:lnTo>
                  <a:lnTo>
                    <a:pt x="0" y="4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0" name="Freeform 111"/>
            <p:cNvSpPr/>
            <p:nvPr/>
          </p:nvSpPr>
          <p:spPr bwMode="auto">
            <a:xfrm>
              <a:off x="3567113" y="1408113"/>
              <a:ext cx="34925" cy="69850"/>
            </a:xfrm>
            <a:custGeom>
              <a:avLst/>
              <a:gdLst/>
              <a:ahLst/>
              <a:cxnLst>
                <a:cxn ang="0">
                  <a:pos x="4" y="18"/>
                </a:cxn>
                <a:cxn ang="0">
                  <a:pos x="4" y="1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2" y="44"/>
                </a:cxn>
                <a:cxn ang="0">
                  <a:pos x="22" y="4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10"/>
                </a:cxn>
                <a:cxn ang="0">
                  <a:pos x="4" y="18"/>
                </a:cxn>
                <a:cxn ang="0">
                  <a:pos x="4" y="18"/>
                </a:cxn>
              </a:cxnLst>
              <a:rect l="0" t="0" r="r" b="b"/>
              <a:pathLst>
                <a:path w="22" h="44">
                  <a:moveTo>
                    <a:pt x="4" y="18"/>
                  </a:moveTo>
                  <a:lnTo>
                    <a:pt x="4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10"/>
                  </a:lnTo>
                  <a:lnTo>
                    <a:pt x="4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1" name="Freeform 112"/>
            <p:cNvSpPr/>
            <p:nvPr/>
          </p:nvSpPr>
          <p:spPr bwMode="auto">
            <a:xfrm>
              <a:off x="3554413" y="1462088"/>
              <a:ext cx="53975" cy="666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26" y="36"/>
                </a:cxn>
                <a:cxn ang="0">
                  <a:pos x="26" y="36"/>
                </a:cxn>
                <a:cxn ang="0">
                  <a:pos x="30" y="40"/>
                </a:cxn>
                <a:cxn ang="0">
                  <a:pos x="34" y="42"/>
                </a:cxn>
                <a:cxn ang="0">
                  <a:pos x="34" y="42"/>
                </a:cxn>
                <a:cxn ang="0">
                  <a:pos x="32" y="28"/>
                </a:cxn>
                <a:cxn ang="0">
                  <a:pos x="32" y="28"/>
                </a:cxn>
                <a:cxn ang="0">
                  <a:pos x="32" y="2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0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34" h="42">
                  <a:moveTo>
                    <a:pt x="0" y="18"/>
                  </a:moveTo>
                  <a:lnTo>
                    <a:pt x="0" y="18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30" y="40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2" y="28"/>
                  </a:lnTo>
                  <a:lnTo>
                    <a:pt x="32" y="28"/>
                  </a:lnTo>
                  <a:lnTo>
                    <a:pt x="32" y="2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0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2" name="Freeform 113"/>
            <p:cNvSpPr/>
            <p:nvPr/>
          </p:nvSpPr>
          <p:spPr bwMode="auto">
            <a:xfrm>
              <a:off x="3551238" y="1500188"/>
              <a:ext cx="66675" cy="76200"/>
            </a:xfrm>
            <a:custGeom>
              <a:avLst/>
              <a:gdLst/>
              <a:ahLst/>
              <a:cxnLst>
                <a:cxn ang="0">
                  <a:pos x="2" y="20"/>
                </a:cxn>
                <a:cxn ang="0">
                  <a:pos x="2" y="20"/>
                </a:cxn>
                <a:cxn ang="0">
                  <a:pos x="16" y="30"/>
                </a:cxn>
                <a:cxn ang="0">
                  <a:pos x="16" y="30"/>
                </a:cxn>
                <a:cxn ang="0">
                  <a:pos x="42" y="48"/>
                </a:cxn>
                <a:cxn ang="0">
                  <a:pos x="42" y="48"/>
                </a:cxn>
                <a:cxn ang="0">
                  <a:pos x="38" y="30"/>
                </a:cxn>
                <a:cxn ang="0">
                  <a:pos x="38" y="30"/>
                </a:cxn>
                <a:cxn ang="0">
                  <a:pos x="36" y="24"/>
                </a:cxn>
                <a:cxn ang="0">
                  <a:pos x="32" y="22"/>
                </a:cxn>
                <a:cxn ang="0">
                  <a:pos x="32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</a:cxnLst>
              <a:rect l="0" t="0" r="r" b="b"/>
              <a:pathLst>
                <a:path w="42" h="48">
                  <a:moveTo>
                    <a:pt x="2" y="20"/>
                  </a:moveTo>
                  <a:lnTo>
                    <a:pt x="2" y="20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42" y="48"/>
                  </a:lnTo>
                  <a:lnTo>
                    <a:pt x="42" y="48"/>
                  </a:lnTo>
                  <a:lnTo>
                    <a:pt x="38" y="30"/>
                  </a:lnTo>
                  <a:lnTo>
                    <a:pt x="38" y="30"/>
                  </a:lnTo>
                  <a:lnTo>
                    <a:pt x="36" y="24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3" name="Freeform 114"/>
            <p:cNvSpPr/>
            <p:nvPr/>
          </p:nvSpPr>
          <p:spPr bwMode="auto">
            <a:xfrm>
              <a:off x="3554413" y="1541463"/>
              <a:ext cx="69850" cy="73025"/>
            </a:xfrm>
            <a:custGeom>
              <a:avLst/>
              <a:gdLst/>
              <a:ahLst/>
              <a:cxnLst>
                <a:cxn ang="0">
                  <a:pos x="30" y="22"/>
                </a:cxn>
                <a:cxn ang="0">
                  <a:pos x="30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6"/>
                </a:cxn>
                <a:cxn ang="0">
                  <a:pos x="10" y="24"/>
                </a:cxn>
                <a:cxn ang="0">
                  <a:pos x="14" y="30"/>
                </a:cxn>
                <a:cxn ang="0">
                  <a:pos x="20" y="36"/>
                </a:cxn>
                <a:cxn ang="0">
                  <a:pos x="28" y="42"/>
                </a:cxn>
                <a:cxn ang="0">
                  <a:pos x="36" y="44"/>
                </a:cxn>
                <a:cxn ang="0">
                  <a:pos x="44" y="46"/>
                </a:cxn>
                <a:cxn ang="0">
                  <a:pos x="44" y="46"/>
                </a:cxn>
                <a:cxn ang="0">
                  <a:pos x="40" y="30"/>
                </a:cxn>
                <a:cxn ang="0">
                  <a:pos x="40" y="30"/>
                </a:cxn>
                <a:cxn ang="0">
                  <a:pos x="36" y="26"/>
                </a:cxn>
                <a:cxn ang="0">
                  <a:pos x="30" y="22"/>
                </a:cxn>
                <a:cxn ang="0">
                  <a:pos x="30" y="22"/>
                </a:cxn>
              </a:cxnLst>
              <a:rect l="0" t="0" r="r" b="b"/>
              <a:pathLst>
                <a:path w="44" h="46">
                  <a:moveTo>
                    <a:pt x="30" y="22"/>
                  </a:moveTo>
                  <a:lnTo>
                    <a:pt x="30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6"/>
                  </a:lnTo>
                  <a:lnTo>
                    <a:pt x="10" y="24"/>
                  </a:lnTo>
                  <a:lnTo>
                    <a:pt x="14" y="30"/>
                  </a:lnTo>
                  <a:lnTo>
                    <a:pt x="20" y="36"/>
                  </a:lnTo>
                  <a:lnTo>
                    <a:pt x="28" y="42"/>
                  </a:lnTo>
                  <a:lnTo>
                    <a:pt x="36" y="44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6" y="26"/>
                  </a:lnTo>
                  <a:lnTo>
                    <a:pt x="30" y="22"/>
                  </a:lnTo>
                  <a:lnTo>
                    <a:pt x="3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4" name="Freeform 115"/>
            <p:cNvSpPr/>
            <p:nvPr/>
          </p:nvSpPr>
          <p:spPr bwMode="auto">
            <a:xfrm>
              <a:off x="3675063" y="884238"/>
              <a:ext cx="28575" cy="38100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18" h="24">
                  <a:moveTo>
                    <a:pt x="16" y="10"/>
                  </a:moveTo>
                  <a:lnTo>
                    <a:pt x="16" y="1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5" name="Freeform 116"/>
            <p:cNvSpPr/>
            <p:nvPr/>
          </p:nvSpPr>
          <p:spPr bwMode="auto">
            <a:xfrm>
              <a:off x="3697288" y="903288"/>
              <a:ext cx="25400" cy="4762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16" h="30">
                  <a:moveTo>
                    <a:pt x="6" y="30"/>
                  </a:move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6" name="Freeform 117"/>
            <p:cNvSpPr/>
            <p:nvPr/>
          </p:nvSpPr>
          <p:spPr bwMode="auto">
            <a:xfrm>
              <a:off x="3713163" y="915988"/>
              <a:ext cx="222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4" y="40"/>
                </a:cxn>
                <a:cxn ang="0">
                  <a:pos x="4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14" h="40">
                  <a:moveTo>
                    <a:pt x="14" y="12"/>
                  </a:moveTo>
                  <a:lnTo>
                    <a:pt x="14" y="12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7" name="Freeform 118"/>
            <p:cNvSpPr/>
            <p:nvPr/>
          </p:nvSpPr>
          <p:spPr bwMode="auto">
            <a:xfrm>
              <a:off x="3722688" y="938213"/>
              <a:ext cx="22225" cy="63500"/>
            </a:xfrm>
            <a:custGeom>
              <a:avLst/>
              <a:gdLst/>
              <a:ahLst/>
              <a:cxnLst>
                <a:cxn ang="0">
                  <a:pos x="6" y="40"/>
                </a:cxn>
                <a:cxn ang="0">
                  <a:pos x="6" y="40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</a:cxnLst>
              <a:rect l="0" t="0" r="r" b="b"/>
              <a:pathLst>
                <a:path w="14" h="40">
                  <a:moveTo>
                    <a:pt x="6" y="40"/>
                  </a:moveTo>
                  <a:lnTo>
                    <a:pt x="6" y="40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8" name="Freeform 119"/>
            <p:cNvSpPr/>
            <p:nvPr/>
          </p:nvSpPr>
          <p:spPr bwMode="auto">
            <a:xfrm>
              <a:off x="3662363" y="8842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9" name="Freeform 120"/>
            <p:cNvSpPr/>
            <p:nvPr/>
          </p:nvSpPr>
          <p:spPr bwMode="auto">
            <a:xfrm>
              <a:off x="3659188" y="922338"/>
              <a:ext cx="412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6" h="20">
                  <a:moveTo>
                    <a:pt x="10" y="14"/>
                  </a:moveTo>
                  <a:lnTo>
                    <a:pt x="10" y="1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6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0" name="Freeform 121"/>
            <p:cNvSpPr/>
            <p:nvPr/>
          </p:nvSpPr>
          <p:spPr bwMode="auto">
            <a:xfrm>
              <a:off x="3662363" y="947738"/>
              <a:ext cx="47625" cy="34925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22"/>
                </a:cxn>
                <a:cxn ang="0">
                  <a:pos x="30" y="2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4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30" h="22">
                  <a:moveTo>
                    <a:pt x="2" y="10"/>
                  </a:moveTo>
                  <a:lnTo>
                    <a:pt x="2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4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1" name="Freeform 122"/>
            <p:cNvSpPr/>
            <p:nvPr/>
          </p:nvSpPr>
          <p:spPr bwMode="auto">
            <a:xfrm>
              <a:off x="3668713" y="969963"/>
              <a:ext cx="53975" cy="38100"/>
            </a:xfrm>
            <a:custGeom>
              <a:avLst/>
              <a:gdLst/>
              <a:ahLst/>
              <a:cxnLst>
                <a:cxn ang="0">
                  <a:pos x="34" y="24"/>
                </a:cxn>
                <a:cxn ang="0">
                  <a:pos x="34" y="24"/>
                </a:cxn>
                <a:cxn ang="0">
                  <a:pos x="28" y="14"/>
                </a:cxn>
                <a:cxn ang="0">
                  <a:pos x="28" y="14"/>
                </a:cxn>
                <a:cxn ang="0">
                  <a:pos x="26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2" y="18"/>
                </a:cxn>
                <a:cxn ang="0">
                  <a:pos x="22" y="22"/>
                </a:cxn>
                <a:cxn ang="0">
                  <a:pos x="34" y="24"/>
                </a:cxn>
                <a:cxn ang="0">
                  <a:pos x="34" y="24"/>
                </a:cxn>
              </a:cxnLst>
              <a:rect l="0" t="0" r="r" b="b"/>
              <a:pathLst>
                <a:path w="34" h="24">
                  <a:moveTo>
                    <a:pt x="34" y="24"/>
                  </a:moveTo>
                  <a:lnTo>
                    <a:pt x="34" y="2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6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2" y="18"/>
                  </a:lnTo>
                  <a:lnTo>
                    <a:pt x="22" y="22"/>
                  </a:lnTo>
                  <a:lnTo>
                    <a:pt x="34" y="24"/>
                  </a:lnTo>
                  <a:lnTo>
                    <a:pt x="3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2" name="Freeform 123"/>
            <p:cNvSpPr/>
            <p:nvPr/>
          </p:nvSpPr>
          <p:spPr bwMode="auto">
            <a:xfrm>
              <a:off x="3729038" y="576263"/>
              <a:ext cx="1905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16">
                  <a:moveTo>
                    <a:pt x="0" y="0"/>
                  </a:moveTo>
                  <a:lnTo>
                    <a:pt x="0" y="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3" name="Freeform 124"/>
            <p:cNvSpPr/>
            <p:nvPr/>
          </p:nvSpPr>
          <p:spPr bwMode="auto">
            <a:xfrm>
              <a:off x="3744913" y="588963"/>
              <a:ext cx="12700" cy="285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8">
                  <a:moveTo>
                    <a:pt x="2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6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4" name="Freeform 125"/>
            <p:cNvSpPr/>
            <p:nvPr/>
          </p:nvSpPr>
          <p:spPr bwMode="auto">
            <a:xfrm>
              <a:off x="3751263" y="598488"/>
              <a:ext cx="15875" cy="38100"/>
            </a:xfrm>
            <a:custGeom>
              <a:avLst/>
              <a:gdLst/>
              <a:ahLst/>
              <a:cxnLst>
                <a:cxn ang="0">
                  <a:pos x="10" y="6"/>
                </a:cxn>
                <a:cxn ang="0">
                  <a:pos x="10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6"/>
                </a:cxn>
                <a:cxn ang="0">
                  <a:pos x="10" y="6"/>
                </a:cxn>
              </a:cxnLst>
              <a:rect l="0" t="0" r="r" b="b"/>
              <a:pathLst>
                <a:path w="10" h="24">
                  <a:moveTo>
                    <a:pt x="10" y="6"/>
                  </a:moveTo>
                  <a:lnTo>
                    <a:pt x="10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6"/>
                  </a:lnTo>
                  <a:lnTo>
                    <a:pt x="1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5" name="Freeform 126"/>
            <p:cNvSpPr/>
            <p:nvPr/>
          </p:nvSpPr>
          <p:spPr bwMode="auto">
            <a:xfrm>
              <a:off x="3760788" y="611188"/>
              <a:ext cx="12700" cy="381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18"/>
                </a:cxn>
                <a:cxn ang="0">
                  <a:pos x="8" y="12"/>
                </a:cxn>
                <a:cxn ang="0">
                  <a:pos x="8" y="6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24">
                  <a:moveTo>
                    <a:pt x="6" y="0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18"/>
                  </a:lnTo>
                  <a:lnTo>
                    <a:pt x="8" y="12"/>
                  </a:lnTo>
                  <a:lnTo>
                    <a:pt x="8" y="6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6" name="Freeform 127"/>
            <p:cNvSpPr/>
            <p:nvPr/>
          </p:nvSpPr>
          <p:spPr bwMode="auto">
            <a:xfrm>
              <a:off x="3722688" y="579438"/>
              <a:ext cx="15875" cy="254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0" y="16"/>
                </a:cxn>
                <a:cxn ang="0">
                  <a:pos x="10" y="1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0" h="16">
                  <a:moveTo>
                    <a:pt x="2" y="8"/>
                  </a:move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7" name="Freeform 128"/>
            <p:cNvSpPr/>
            <p:nvPr/>
          </p:nvSpPr>
          <p:spPr bwMode="auto">
            <a:xfrm>
              <a:off x="3722688" y="601663"/>
              <a:ext cx="22225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4" h="12">
                  <a:moveTo>
                    <a:pt x="0" y="6"/>
                  </a:moveTo>
                  <a:lnTo>
                    <a:pt x="0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8" name="Freeform 129"/>
            <p:cNvSpPr/>
            <p:nvPr/>
          </p:nvSpPr>
          <p:spPr bwMode="auto">
            <a:xfrm>
              <a:off x="3722688" y="614363"/>
              <a:ext cx="28575" cy="2222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18" h="14">
                  <a:moveTo>
                    <a:pt x="16" y="8"/>
                  </a:moveTo>
                  <a:lnTo>
                    <a:pt x="16" y="8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9" name="Freeform 130"/>
            <p:cNvSpPr/>
            <p:nvPr/>
          </p:nvSpPr>
          <p:spPr bwMode="auto">
            <a:xfrm>
              <a:off x="3725863" y="630238"/>
              <a:ext cx="3175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20" h="14">
                  <a:moveTo>
                    <a:pt x="14" y="6"/>
                  </a:move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0" name="Freeform 131"/>
            <p:cNvSpPr/>
            <p:nvPr/>
          </p:nvSpPr>
          <p:spPr bwMode="auto">
            <a:xfrm>
              <a:off x="3627438" y="681038"/>
              <a:ext cx="19050" cy="190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1" name="Freeform 132"/>
            <p:cNvSpPr/>
            <p:nvPr/>
          </p:nvSpPr>
          <p:spPr bwMode="auto">
            <a:xfrm>
              <a:off x="3649663" y="684213"/>
              <a:ext cx="9525" cy="28575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6" y="6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6"/>
                </a:cxn>
                <a:cxn ang="0">
                  <a:pos x="6" y="6"/>
                </a:cxn>
              </a:cxnLst>
              <a:rect l="0" t="0" r="r" b="b"/>
              <a:pathLst>
                <a:path w="6" h="18">
                  <a:moveTo>
                    <a:pt x="6" y="6"/>
                  </a:moveTo>
                  <a:lnTo>
                    <a:pt x="6" y="6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6"/>
                  </a:lnTo>
                  <a:lnTo>
                    <a:pt x="6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2" name="Freeform 133"/>
            <p:cNvSpPr/>
            <p:nvPr/>
          </p:nvSpPr>
          <p:spPr bwMode="auto">
            <a:xfrm>
              <a:off x="3662363" y="687388"/>
              <a:ext cx="9525" cy="34925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6" h="22">
                  <a:moveTo>
                    <a:pt x="2" y="18"/>
                  </a:move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3" name="Freeform 134"/>
            <p:cNvSpPr/>
            <p:nvPr/>
          </p:nvSpPr>
          <p:spPr bwMode="auto">
            <a:xfrm>
              <a:off x="3675063" y="696913"/>
              <a:ext cx="12700" cy="3810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0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8" h="24">
                  <a:moveTo>
                    <a:pt x="0" y="14"/>
                  </a:move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0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4" name="Freeform 135"/>
            <p:cNvSpPr/>
            <p:nvPr/>
          </p:nvSpPr>
          <p:spPr bwMode="auto">
            <a:xfrm>
              <a:off x="3624263" y="681038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5" name="Freeform 136"/>
            <p:cNvSpPr/>
            <p:nvPr/>
          </p:nvSpPr>
          <p:spPr bwMode="auto">
            <a:xfrm>
              <a:off x="3627438" y="703263"/>
              <a:ext cx="28575" cy="1270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8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6" name="Freeform 137"/>
            <p:cNvSpPr/>
            <p:nvPr/>
          </p:nvSpPr>
          <p:spPr bwMode="auto">
            <a:xfrm>
              <a:off x="3633788" y="7191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7" name="Freeform 138"/>
            <p:cNvSpPr/>
            <p:nvPr/>
          </p:nvSpPr>
          <p:spPr bwMode="auto">
            <a:xfrm>
              <a:off x="3640138" y="731838"/>
              <a:ext cx="38100" cy="9525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4"/>
                </a:cxn>
                <a:cxn ang="0">
                  <a:pos x="12" y="6"/>
                </a:cxn>
                <a:cxn ang="0">
                  <a:pos x="18" y="6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24" h="6">
                  <a:moveTo>
                    <a:pt x="24" y="4"/>
                  </a:moveTo>
                  <a:lnTo>
                    <a:pt x="24" y="4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4"/>
                  </a:lnTo>
                  <a:lnTo>
                    <a:pt x="12" y="6"/>
                  </a:lnTo>
                  <a:lnTo>
                    <a:pt x="18" y="6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8" name="Freeform 139"/>
            <p:cNvSpPr/>
            <p:nvPr/>
          </p:nvSpPr>
          <p:spPr bwMode="auto">
            <a:xfrm>
              <a:off x="3582988" y="731838"/>
              <a:ext cx="19050" cy="19050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12" h="12">
                  <a:moveTo>
                    <a:pt x="12" y="2"/>
                  </a:moveTo>
                  <a:lnTo>
                    <a:pt x="12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9" name="Freeform 140"/>
            <p:cNvSpPr/>
            <p:nvPr/>
          </p:nvSpPr>
          <p:spPr bwMode="auto">
            <a:xfrm>
              <a:off x="3605213" y="735013"/>
              <a:ext cx="9525" cy="28575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8"/>
                </a:cxn>
                <a:cxn ang="0">
                  <a:pos x="6" y="8"/>
                </a:cxn>
              </a:cxnLst>
              <a:rect l="0" t="0" r="r" b="b"/>
              <a:pathLst>
                <a:path w="6" h="18">
                  <a:moveTo>
                    <a:pt x="6" y="8"/>
                  </a:moveTo>
                  <a:lnTo>
                    <a:pt x="6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8"/>
                  </a:lnTo>
                  <a:lnTo>
                    <a:pt x="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0" name="Freeform 141"/>
            <p:cNvSpPr/>
            <p:nvPr/>
          </p:nvSpPr>
          <p:spPr bwMode="auto">
            <a:xfrm>
              <a:off x="3617913" y="741363"/>
              <a:ext cx="9525" cy="349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" h="22">
                  <a:moveTo>
                    <a:pt x="0" y="14"/>
                  </a:move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1" name="Freeform 142"/>
            <p:cNvSpPr/>
            <p:nvPr/>
          </p:nvSpPr>
          <p:spPr bwMode="auto">
            <a:xfrm>
              <a:off x="3630613" y="747713"/>
              <a:ext cx="12700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2"/>
                </a:cxn>
                <a:cxn ang="0">
                  <a:pos x="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24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2"/>
                  </a:lnTo>
                  <a:lnTo>
                    <a:pt x="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2" name="Freeform 143"/>
            <p:cNvSpPr/>
            <p:nvPr/>
          </p:nvSpPr>
          <p:spPr bwMode="auto">
            <a:xfrm>
              <a:off x="3579813" y="735013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3" name="Freeform 144"/>
            <p:cNvSpPr/>
            <p:nvPr/>
          </p:nvSpPr>
          <p:spPr bwMode="auto">
            <a:xfrm>
              <a:off x="3582988" y="757238"/>
              <a:ext cx="28575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6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4" name="Freeform 145"/>
            <p:cNvSpPr/>
            <p:nvPr/>
          </p:nvSpPr>
          <p:spPr bwMode="auto">
            <a:xfrm>
              <a:off x="3589338" y="7699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5" name="Freeform 146"/>
            <p:cNvSpPr/>
            <p:nvPr/>
          </p:nvSpPr>
          <p:spPr bwMode="auto">
            <a:xfrm>
              <a:off x="3598863" y="782638"/>
              <a:ext cx="34925" cy="127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10" y="6"/>
                </a:cxn>
                <a:cxn ang="0">
                  <a:pos x="16" y="8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8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10" y="6"/>
                  </a:lnTo>
                  <a:lnTo>
                    <a:pt x="16" y="8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6" name="Freeform 147"/>
            <p:cNvSpPr/>
            <p:nvPr/>
          </p:nvSpPr>
          <p:spPr bwMode="auto">
            <a:xfrm>
              <a:off x="3716338" y="661988"/>
              <a:ext cx="19050" cy="31750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12" h="20">
                  <a:moveTo>
                    <a:pt x="8" y="20"/>
                  </a:moveTo>
                  <a:lnTo>
                    <a:pt x="8" y="2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7" name="Freeform 148"/>
            <p:cNvSpPr/>
            <p:nvPr/>
          </p:nvSpPr>
          <p:spPr bwMode="auto">
            <a:xfrm>
              <a:off x="3732213" y="677863"/>
              <a:ext cx="15875" cy="34925"/>
            </a:xfrm>
            <a:custGeom>
              <a:avLst/>
              <a:gdLst/>
              <a:ahLst/>
              <a:cxnLst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</a:cxnLst>
              <a:rect l="0" t="0" r="r" b="b"/>
              <a:pathLst>
                <a:path w="10" h="22">
                  <a:moveTo>
                    <a:pt x="6" y="18"/>
                  </a:move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8" name="Freeform 149"/>
            <p:cNvSpPr/>
            <p:nvPr/>
          </p:nvSpPr>
          <p:spPr bwMode="auto">
            <a:xfrm>
              <a:off x="3741738" y="687388"/>
              <a:ext cx="19050" cy="44450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12" h="28">
                  <a:moveTo>
                    <a:pt x="12" y="8"/>
                  </a:move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9" name="Freeform 150"/>
            <p:cNvSpPr/>
            <p:nvPr/>
          </p:nvSpPr>
          <p:spPr bwMode="auto">
            <a:xfrm>
              <a:off x="3751263" y="703263"/>
              <a:ext cx="15875" cy="4762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0" h="30">
                  <a:moveTo>
                    <a:pt x="8" y="0"/>
                  </a:move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0" name="Freeform 151"/>
            <p:cNvSpPr/>
            <p:nvPr/>
          </p:nvSpPr>
          <p:spPr bwMode="auto">
            <a:xfrm>
              <a:off x="3706813" y="665163"/>
              <a:ext cx="19050" cy="28575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8">
                  <a:moveTo>
                    <a:pt x="2" y="8"/>
                  </a:moveTo>
                  <a:lnTo>
                    <a:pt x="2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1" name="Freeform 152"/>
            <p:cNvSpPr/>
            <p:nvPr/>
          </p:nvSpPr>
          <p:spPr bwMode="auto">
            <a:xfrm>
              <a:off x="3706813" y="690563"/>
              <a:ext cx="25400" cy="254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2" name="Freeform 153"/>
            <p:cNvSpPr/>
            <p:nvPr/>
          </p:nvSpPr>
          <p:spPr bwMode="auto">
            <a:xfrm>
              <a:off x="3706813" y="709613"/>
              <a:ext cx="34925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22" y="16"/>
                </a:cxn>
                <a:cxn ang="0">
                  <a:pos x="22" y="16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2" h="16">
                  <a:moveTo>
                    <a:pt x="0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3" name="Freeform 154"/>
            <p:cNvSpPr/>
            <p:nvPr/>
          </p:nvSpPr>
          <p:spPr bwMode="auto">
            <a:xfrm>
              <a:off x="3709988" y="725488"/>
              <a:ext cx="38100" cy="2857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24" h="18">
                  <a:moveTo>
                    <a:pt x="16" y="8"/>
                  </a:move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4" name="Freeform 155"/>
            <p:cNvSpPr/>
            <p:nvPr/>
          </p:nvSpPr>
          <p:spPr bwMode="auto">
            <a:xfrm>
              <a:off x="3614738" y="817563"/>
              <a:ext cx="158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10" h="20">
                  <a:moveTo>
                    <a:pt x="10" y="14"/>
                  </a:moveTo>
                  <a:lnTo>
                    <a:pt x="10" y="1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5" name="Freeform 156"/>
            <p:cNvSpPr/>
            <p:nvPr/>
          </p:nvSpPr>
          <p:spPr bwMode="auto">
            <a:xfrm>
              <a:off x="3611563" y="842963"/>
              <a:ext cx="25400" cy="285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6" y="4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16" h="18">
                  <a:moveTo>
                    <a:pt x="10" y="12"/>
                  </a:moveTo>
                  <a:lnTo>
                    <a:pt x="10" y="1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6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6" name="Freeform 157"/>
            <p:cNvSpPr/>
            <p:nvPr/>
          </p:nvSpPr>
          <p:spPr bwMode="auto">
            <a:xfrm>
              <a:off x="3605213" y="862013"/>
              <a:ext cx="31750" cy="31750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20" y="0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0" y="4"/>
                </a:cxn>
                <a:cxn ang="0">
                  <a:pos x="20" y="0"/>
                </a:cxn>
                <a:cxn ang="0">
                  <a:pos x="20" y="0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lnTo>
                    <a:pt x="20" y="0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0" y="4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7" name="Freeform 158"/>
            <p:cNvSpPr/>
            <p:nvPr/>
          </p:nvSpPr>
          <p:spPr bwMode="auto">
            <a:xfrm>
              <a:off x="3602038" y="877888"/>
              <a:ext cx="34925" cy="3492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8" y="20"/>
                </a:cxn>
                <a:cxn ang="0">
                  <a:pos x="14" y="14"/>
                </a:cxn>
                <a:cxn ang="0">
                  <a:pos x="18" y="8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22">
                  <a:moveTo>
                    <a:pt x="22" y="0"/>
                  </a:moveTo>
                  <a:lnTo>
                    <a:pt x="22" y="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8" y="20"/>
                  </a:lnTo>
                  <a:lnTo>
                    <a:pt x="14" y="14"/>
                  </a:lnTo>
                  <a:lnTo>
                    <a:pt x="18" y="8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8" name="Freeform 159"/>
            <p:cNvSpPr/>
            <p:nvPr/>
          </p:nvSpPr>
          <p:spPr bwMode="auto">
            <a:xfrm>
              <a:off x="3602038" y="817563"/>
              <a:ext cx="19050" cy="317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20">
                  <a:moveTo>
                    <a:pt x="12" y="0"/>
                  </a:moveTo>
                  <a:lnTo>
                    <a:pt x="12" y="0"/>
                  </a:lnTo>
                  <a:lnTo>
                    <a:pt x="4" y="6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9" name="Freeform 160"/>
            <p:cNvSpPr/>
            <p:nvPr/>
          </p:nvSpPr>
          <p:spPr bwMode="auto">
            <a:xfrm>
              <a:off x="3589338" y="836613"/>
              <a:ext cx="19050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2" h="22">
                  <a:moveTo>
                    <a:pt x="0" y="6"/>
                  </a:moveTo>
                  <a:lnTo>
                    <a:pt x="0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0" name="Freeform 161"/>
            <p:cNvSpPr/>
            <p:nvPr/>
          </p:nvSpPr>
          <p:spPr bwMode="auto">
            <a:xfrm>
              <a:off x="3582988" y="849313"/>
              <a:ext cx="19050" cy="412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26">
                  <a:moveTo>
                    <a:pt x="12" y="18"/>
                  </a:moveTo>
                  <a:lnTo>
                    <a:pt x="12" y="18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1" name="Freeform 162"/>
            <p:cNvSpPr/>
            <p:nvPr/>
          </p:nvSpPr>
          <p:spPr bwMode="auto">
            <a:xfrm>
              <a:off x="3579813" y="865188"/>
              <a:ext cx="19050" cy="44450"/>
            </a:xfrm>
            <a:custGeom>
              <a:avLst/>
              <a:gdLst/>
              <a:ahLst/>
              <a:cxnLst>
                <a:cxn ang="0">
                  <a:pos x="10" y="28"/>
                </a:cxn>
                <a:cxn ang="0">
                  <a:pos x="10" y="28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6"/>
                </a:cxn>
                <a:cxn ang="0">
                  <a:pos x="4" y="22"/>
                </a:cxn>
                <a:cxn ang="0">
                  <a:pos x="10" y="28"/>
                </a:cxn>
                <a:cxn ang="0">
                  <a:pos x="10" y="28"/>
                </a:cxn>
              </a:cxnLst>
              <a:rect l="0" t="0" r="r" b="b"/>
              <a:pathLst>
                <a:path w="12" h="28">
                  <a:moveTo>
                    <a:pt x="10" y="28"/>
                  </a:moveTo>
                  <a:lnTo>
                    <a:pt x="10" y="28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6"/>
                  </a:lnTo>
                  <a:lnTo>
                    <a:pt x="4" y="22"/>
                  </a:lnTo>
                  <a:lnTo>
                    <a:pt x="10" y="28"/>
                  </a:lnTo>
                  <a:lnTo>
                    <a:pt x="1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2" name="Freeform 163"/>
            <p:cNvSpPr/>
            <p:nvPr/>
          </p:nvSpPr>
          <p:spPr bwMode="auto">
            <a:xfrm>
              <a:off x="3376613" y="1071563"/>
              <a:ext cx="28575" cy="41275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26">
                  <a:moveTo>
                    <a:pt x="18" y="12"/>
                  </a:moveTo>
                  <a:lnTo>
                    <a:pt x="18" y="12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3" name="Freeform 164"/>
            <p:cNvSpPr/>
            <p:nvPr/>
          </p:nvSpPr>
          <p:spPr bwMode="auto">
            <a:xfrm>
              <a:off x="3402013" y="1090613"/>
              <a:ext cx="22225" cy="53975"/>
            </a:xfrm>
            <a:custGeom>
              <a:avLst/>
              <a:gdLst/>
              <a:ahLst/>
              <a:cxnLst>
                <a:cxn ang="0">
                  <a:pos x="6" y="34"/>
                </a:cxn>
                <a:cxn ang="0">
                  <a:pos x="6" y="34"/>
                </a:cxn>
                <a:cxn ang="0">
                  <a:pos x="8" y="28"/>
                </a:cxn>
                <a:cxn ang="0">
                  <a:pos x="8" y="28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6" y="34"/>
                </a:cxn>
                <a:cxn ang="0">
                  <a:pos x="6" y="34"/>
                </a:cxn>
              </a:cxnLst>
              <a:rect l="0" t="0" r="r" b="b"/>
              <a:pathLst>
                <a:path w="14" h="34">
                  <a:moveTo>
                    <a:pt x="6" y="34"/>
                  </a:moveTo>
                  <a:lnTo>
                    <a:pt x="6" y="34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6" y="34"/>
                  </a:lnTo>
                  <a:lnTo>
                    <a:pt x="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4" name="Freeform 165"/>
            <p:cNvSpPr/>
            <p:nvPr/>
          </p:nvSpPr>
          <p:spPr bwMode="auto">
            <a:xfrm>
              <a:off x="3414713" y="1106488"/>
              <a:ext cx="25400" cy="6350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16" h="40">
                  <a:moveTo>
                    <a:pt x="16" y="12"/>
                  </a:moveTo>
                  <a:lnTo>
                    <a:pt x="16" y="12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5" name="Freeform 166"/>
            <p:cNvSpPr/>
            <p:nvPr/>
          </p:nvSpPr>
          <p:spPr bwMode="auto">
            <a:xfrm>
              <a:off x="3427413" y="1128713"/>
              <a:ext cx="22225" cy="66675"/>
            </a:xfrm>
            <a:custGeom>
              <a:avLst/>
              <a:gdLst/>
              <a:ahLst/>
              <a:cxnLst>
                <a:cxn ang="0">
                  <a:pos x="4" y="42"/>
                </a:cxn>
                <a:cxn ang="0">
                  <a:pos x="4" y="42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8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" y="42"/>
                </a:cxn>
                <a:cxn ang="0">
                  <a:pos x="4" y="42"/>
                </a:cxn>
              </a:cxnLst>
              <a:rect l="0" t="0" r="r" b="b"/>
              <a:pathLst>
                <a:path w="14" h="42">
                  <a:moveTo>
                    <a:pt x="4" y="42"/>
                  </a:moveTo>
                  <a:lnTo>
                    <a:pt x="4" y="42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8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" y="42"/>
                  </a:lnTo>
                  <a:lnTo>
                    <a:pt x="4" y="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6" name="Freeform 167"/>
            <p:cNvSpPr/>
            <p:nvPr/>
          </p:nvSpPr>
          <p:spPr bwMode="auto">
            <a:xfrm>
              <a:off x="3363913" y="10747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7" name="Freeform 168"/>
            <p:cNvSpPr/>
            <p:nvPr/>
          </p:nvSpPr>
          <p:spPr bwMode="auto">
            <a:xfrm>
              <a:off x="3363913" y="1112838"/>
              <a:ext cx="38100" cy="34925"/>
            </a:xfrm>
            <a:custGeom>
              <a:avLst/>
              <a:gdLst/>
              <a:ahLst/>
              <a:cxnLst>
                <a:cxn ang="0">
                  <a:pos x="8" y="14"/>
                </a:cxn>
                <a:cxn ang="0">
                  <a:pos x="8" y="14"/>
                </a:cxn>
                <a:cxn ang="0">
                  <a:pos x="18" y="18"/>
                </a:cxn>
                <a:cxn ang="0">
                  <a:pos x="18" y="18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0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8" y="14"/>
                </a:cxn>
                <a:cxn ang="0">
                  <a:pos x="8" y="14"/>
                </a:cxn>
              </a:cxnLst>
              <a:rect l="0" t="0" r="r" b="b"/>
              <a:pathLst>
                <a:path w="24" h="22">
                  <a:moveTo>
                    <a:pt x="8" y="14"/>
                  </a:moveTo>
                  <a:lnTo>
                    <a:pt x="8" y="14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0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8" name="Freeform 169"/>
            <p:cNvSpPr/>
            <p:nvPr/>
          </p:nvSpPr>
          <p:spPr bwMode="auto">
            <a:xfrm>
              <a:off x="3363913" y="1138238"/>
              <a:ext cx="50800" cy="38100"/>
            </a:xfrm>
            <a:custGeom>
              <a:avLst/>
              <a:gdLst/>
              <a:ahLst/>
              <a:cxnLst>
                <a:cxn ang="0">
                  <a:pos x="4" y="12"/>
                </a:cxn>
                <a:cxn ang="0">
                  <a:pos x="4" y="1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32" y="24"/>
                </a:cxn>
                <a:cxn ang="0">
                  <a:pos x="32" y="2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4" y="12"/>
                </a:cxn>
                <a:cxn ang="0">
                  <a:pos x="4" y="12"/>
                </a:cxn>
              </a:cxnLst>
              <a:rect l="0" t="0" r="r" b="b"/>
              <a:pathLst>
                <a:path w="32" h="24">
                  <a:moveTo>
                    <a:pt x="4" y="12"/>
                  </a:moveTo>
                  <a:lnTo>
                    <a:pt x="4" y="1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4" y="12"/>
                  </a:lnTo>
                  <a:lnTo>
                    <a:pt x="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9" name="Freeform 170"/>
            <p:cNvSpPr/>
            <p:nvPr/>
          </p:nvSpPr>
          <p:spPr bwMode="auto">
            <a:xfrm>
              <a:off x="3370263" y="1163638"/>
              <a:ext cx="53975" cy="34925"/>
            </a:xfrm>
            <a:custGeom>
              <a:avLst/>
              <a:gdLst/>
              <a:ahLst/>
              <a:cxnLst>
                <a:cxn ang="0">
                  <a:pos x="34" y="22"/>
                </a:cxn>
                <a:cxn ang="0">
                  <a:pos x="34" y="2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8"/>
                </a:cxn>
                <a:cxn ang="0">
                  <a:pos x="14" y="16"/>
                </a:cxn>
                <a:cxn ang="0">
                  <a:pos x="24" y="22"/>
                </a:cxn>
                <a:cxn ang="0">
                  <a:pos x="34" y="22"/>
                </a:cxn>
                <a:cxn ang="0">
                  <a:pos x="34" y="22"/>
                </a:cxn>
              </a:cxnLst>
              <a:rect l="0" t="0" r="r" b="b"/>
              <a:pathLst>
                <a:path w="34" h="22">
                  <a:moveTo>
                    <a:pt x="34" y="22"/>
                  </a:moveTo>
                  <a:lnTo>
                    <a:pt x="34" y="2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8"/>
                  </a:lnTo>
                  <a:lnTo>
                    <a:pt x="14" y="16"/>
                  </a:lnTo>
                  <a:lnTo>
                    <a:pt x="24" y="22"/>
                  </a:lnTo>
                  <a:lnTo>
                    <a:pt x="34" y="22"/>
                  </a:lnTo>
                  <a:lnTo>
                    <a:pt x="34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0" name="Freeform 171"/>
            <p:cNvSpPr/>
            <p:nvPr/>
          </p:nvSpPr>
          <p:spPr bwMode="auto">
            <a:xfrm>
              <a:off x="3214688" y="1169988"/>
              <a:ext cx="41275" cy="1905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6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12">
                  <a:moveTo>
                    <a:pt x="16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6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1" name="Freeform 172"/>
            <p:cNvSpPr/>
            <p:nvPr/>
          </p:nvSpPr>
          <p:spPr bwMode="auto">
            <a:xfrm>
              <a:off x="3243263" y="1157288"/>
              <a:ext cx="41275" cy="31750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6" y="2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26" h="20">
                  <a:moveTo>
                    <a:pt x="18" y="20"/>
                  </a:moveTo>
                  <a:lnTo>
                    <a:pt x="18" y="20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6" y="2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2" name="Freeform 173"/>
            <p:cNvSpPr/>
            <p:nvPr/>
          </p:nvSpPr>
          <p:spPr bwMode="auto">
            <a:xfrm>
              <a:off x="32654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3" name="Freeform 174"/>
            <p:cNvSpPr/>
            <p:nvPr/>
          </p:nvSpPr>
          <p:spPr bwMode="auto">
            <a:xfrm>
              <a:off x="32908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26" y="14"/>
                </a:cxn>
                <a:cxn ang="0">
                  <a:pos x="18" y="8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6" y="14"/>
                  </a:lnTo>
                  <a:lnTo>
                    <a:pt x="18" y="8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4" name="Freeform 175"/>
            <p:cNvSpPr/>
            <p:nvPr/>
          </p:nvSpPr>
          <p:spPr bwMode="auto">
            <a:xfrm>
              <a:off x="3214688" y="1192213"/>
              <a:ext cx="41275" cy="1905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26" h="12">
                  <a:moveTo>
                    <a:pt x="8" y="8"/>
                  </a:moveTo>
                  <a:lnTo>
                    <a:pt x="8" y="8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5" name="Freeform 176"/>
            <p:cNvSpPr/>
            <p:nvPr/>
          </p:nvSpPr>
          <p:spPr bwMode="auto">
            <a:xfrm>
              <a:off x="3240088" y="1195388"/>
              <a:ext cx="44450" cy="285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6"/>
                </a:cxn>
                <a:cxn ang="0">
                  <a:pos x="8" y="18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8" h="18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6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6" name="Freeform 177"/>
            <p:cNvSpPr/>
            <p:nvPr/>
          </p:nvSpPr>
          <p:spPr bwMode="auto">
            <a:xfrm>
              <a:off x="3259138" y="1198563"/>
              <a:ext cx="53975" cy="34925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0"/>
                </a:cxn>
                <a:cxn ang="0">
                  <a:pos x="8" y="22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0" y="0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34" h="22">
                  <a:moveTo>
                    <a:pt x="18" y="2"/>
                  </a:moveTo>
                  <a:lnTo>
                    <a:pt x="18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0"/>
                  </a:lnTo>
                  <a:lnTo>
                    <a:pt x="8" y="2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0" y="0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7" name="Freeform 178"/>
            <p:cNvSpPr/>
            <p:nvPr/>
          </p:nvSpPr>
          <p:spPr bwMode="auto">
            <a:xfrm>
              <a:off x="3281363" y="1198563"/>
              <a:ext cx="5397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2" y="22"/>
                </a:cxn>
                <a:cxn ang="0">
                  <a:pos x="20" y="18"/>
                </a:cxn>
                <a:cxn ang="0">
                  <a:pos x="28" y="1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4" h="22">
                  <a:moveTo>
                    <a:pt x="0" y="22"/>
                  </a:moveTo>
                  <a:lnTo>
                    <a:pt x="0" y="22"/>
                  </a:lnTo>
                  <a:lnTo>
                    <a:pt x="12" y="22"/>
                  </a:lnTo>
                  <a:lnTo>
                    <a:pt x="20" y="18"/>
                  </a:lnTo>
                  <a:lnTo>
                    <a:pt x="28" y="1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8" name="Freeform 179"/>
            <p:cNvSpPr/>
            <p:nvPr/>
          </p:nvSpPr>
          <p:spPr bwMode="auto">
            <a:xfrm>
              <a:off x="3484563" y="785813"/>
              <a:ext cx="22225" cy="31750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20">
                  <a:moveTo>
                    <a:pt x="14" y="8"/>
                  </a:moveTo>
                  <a:lnTo>
                    <a:pt x="14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9" name="Freeform 180"/>
            <p:cNvSpPr/>
            <p:nvPr/>
          </p:nvSpPr>
          <p:spPr bwMode="auto">
            <a:xfrm>
              <a:off x="3503613" y="801688"/>
              <a:ext cx="15875" cy="349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0" h="22">
                  <a:moveTo>
                    <a:pt x="4" y="0"/>
                  </a:move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0" name="Freeform 181"/>
            <p:cNvSpPr/>
            <p:nvPr/>
          </p:nvSpPr>
          <p:spPr bwMode="auto">
            <a:xfrm>
              <a:off x="3513138" y="81121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1" name="Freeform 182"/>
            <p:cNvSpPr/>
            <p:nvPr/>
          </p:nvSpPr>
          <p:spPr bwMode="auto">
            <a:xfrm>
              <a:off x="3522663" y="827088"/>
              <a:ext cx="15875" cy="47625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lnTo>
                    <a:pt x="6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2" name="Freeform 183"/>
            <p:cNvSpPr/>
            <p:nvPr/>
          </p:nvSpPr>
          <p:spPr bwMode="auto">
            <a:xfrm>
              <a:off x="3478213" y="788988"/>
              <a:ext cx="15875" cy="285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10" h="18">
                  <a:moveTo>
                    <a:pt x="10" y="18"/>
                  </a:moveTo>
                  <a:lnTo>
                    <a:pt x="10" y="18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3" name="Freeform 184"/>
            <p:cNvSpPr/>
            <p:nvPr/>
          </p:nvSpPr>
          <p:spPr bwMode="auto">
            <a:xfrm>
              <a:off x="3475038" y="814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4" name="Freeform 185"/>
            <p:cNvSpPr/>
            <p:nvPr/>
          </p:nvSpPr>
          <p:spPr bwMode="auto">
            <a:xfrm>
              <a:off x="3475038" y="833438"/>
              <a:ext cx="3810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5" name="Freeform 186"/>
            <p:cNvSpPr/>
            <p:nvPr/>
          </p:nvSpPr>
          <p:spPr bwMode="auto">
            <a:xfrm>
              <a:off x="3481388" y="849313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6" name="Freeform 187"/>
            <p:cNvSpPr/>
            <p:nvPr/>
          </p:nvSpPr>
          <p:spPr bwMode="auto">
            <a:xfrm>
              <a:off x="3344863" y="992188"/>
              <a:ext cx="31750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0" h="12">
                  <a:moveTo>
                    <a:pt x="10" y="0"/>
                  </a:move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7" name="Freeform 188"/>
            <p:cNvSpPr/>
            <p:nvPr/>
          </p:nvSpPr>
          <p:spPr bwMode="auto">
            <a:xfrm>
              <a:off x="3360738" y="979488"/>
              <a:ext cx="34925" cy="15875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14" y="10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22" h="10">
                  <a:moveTo>
                    <a:pt x="16" y="10"/>
                  </a:moveTo>
                  <a:lnTo>
                    <a:pt x="1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4" y="10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8" name="Freeform 189"/>
            <p:cNvSpPr/>
            <p:nvPr/>
          </p:nvSpPr>
          <p:spPr bwMode="auto">
            <a:xfrm>
              <a:off x="3373438" y="96996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8" y="12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8" y="12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9" name="Freeform 190"/>
            <p:cNvSpPr/>
            <p:nvPr/>
          </p:nvSpPr>
          <p:spPr bwMode="auto">
            <a:xfrm>
              <a:off x="3389313" y="96361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2" y="4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2" y="4"/>
                  </a:lnTo>
                  <a:lnTo>
                    <a:pt x="14" y="0"/>
                  </a:lnTo>
                  <a:lnTo>
                    <a:pt x="8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0" name="Freeform 191"/>
            <p:cNvSpPr/>
            <p:nvPr/>
          </p:nvSpPr>
          <p:spPr bwMode="auto">
            <a:xfrm>
              <a:off x="3344863" y="1004888"/>
              <a:ext cx="31750" cy="15875"/>
            </a:xfrm>
            <a:custGeom>
              <a:avLst/>
              <a:gdLst/>
              <a:ahLst/>
              <a:cxnLst>
                <a:cxn ang="0">
                  <a:pos x="10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0" y="8"/>
                </a:cxn>
                <a:cxn ang="0">
                  <a:pos x="10" y="8"/>
                </a:cxn>
              </a:cxnLst>
              <a:rect l="0" t="0" r="r" b="b"/>
              <a:pathLst>
                <a:path w="20" h="10">
                  <a:moveTo>
                    <a:pt x="10" y="8"/>
                  </a:move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10" y="8"/>
                  </a:lnTo>
                  <a:lnTo>
                    <a:pt x="1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1" name="Freeform 192"/>
            <p:cNvSpPr/>
            <p:nvPr/>
          </p:nvSpPr>
          <p:spPr bwMode="auto">
            <a:xfrm>
              <a:off x="3370263" y="995363"/>
              <a:ext cx="28575" cy="285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8" h="18">
                  <a:moveTo>
                    <a:pt x="8" y="4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2" name="Freeform 193"/>
            <p:cNvSpPr/>
            <p:nvPr/>
          </p:nvSpPr>
          <p:spPr bwMode="auto">
            <a:xfrm>
              <a:off x="3389313" y="989013"/>
              <a:ext cx="28575" cy="34925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4" y="22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18" h="22">
                  <a:moveTo>
                    <a:pt x="8" y="6"/>
                  </a:move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3" name="Freeform 194"/>
            <p:cNvSpPr/>
            <p:nvPr/>
          </p:nvSpPr>
          <p:spPr bwMode="auto">
            <a:xfrm>
              <a:off x="3408363" y="985838"/>
              <a:ext cx="28575" cy="34925"/>
            </a:xfrm>
            <a:custGeom>
              <a:avLst/>
              <a:gdLst/>
              <a:ahLst/>
              <a:cxnLst>
                <a:cxn ang="0">
                  <a:pos x="10" y="2"/>
                </a:cxn>
                <a:cxn ang="0">
                  <a:pos x="10" y="2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18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2"/>
                </a:cxn>
                <a:cxn ang="0">
                  <a:pos x="10" y="2"/>
                </a:cxn>
              </a:cxnLst>
              <a:rect l="0" t="0" r="r" b="b"/>
              <a:pathLst>
                <a:path w="18" h="22">
                  <a:moveTo>
                    <a:pt x="10" y="2"/>
                  </a:moveTo>
                  <a:lnTo>
                    <a:pt x="10" y="2"/>
                  </a:lnTo>
                  <a:lnTo>
                    <a:pt x="8" y="6"/>
                  </a:ln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18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4" name="Freeform 195"/>
            <p:cNvSpPr/>
            <p:nvPr/>
          </p:nvSpPr>
          <p:spPr bwMode="auto">
            <a:xfrm>
              <a:off x="3297238" y="1039813"/>
              <a:ext cx="19050" cy="31750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12" h="20">
                  <a:moveTo>
                    <a:pt x="10" y="10"/>
                  </a:moveTo>
                  <a:lnTo>
                    <a:pt x="10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5" name="Freeform 196"/>
            <p:cNvSpPr/>
            <p:nvPr/>
          </p:nvSpPr>
          <p:spPr bwMode="auto">
            <a:xfrm>
              <a:off x="3309938" y="1055688"/>
              <a:ext cx="19050" cy="38100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12" h="24">
                  <a:moveTo>
                    <a:pt x="2" y="18"/>
                  </a:moveTo>
                  <a:lnTo>
                    <a:pt x="2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6" name="Freeform 197"/>
            <p:cNvSpPr/>
            <p:nvPr/>
          </p:nvSpPr>
          <p:spPr bwMode="auto">
            <a:xfrm>
              <a:off x="3319463" y="1068388"/>
              <a:ext cx="19050" cy="44450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0" y="2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</a:cxnLst>
              <a:rect l="0" t="0" r="r" b="b"/>
              <a:pathLst>
                <a:path w="12" h="28">
                  <a:moveTo>
                    <a:pt x="0" y="20"/>
                  </a:moveTo>
                  <a:lnTo>
                    <a:pt x="0" y="2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7" name="Freeform 198"/>
            <p:cNvSpPr/>
            <p:nvPr/>
          </p:nvSpPr>
          <p:spPr bwMode="auto">
            <a:xfrm>
              <a:off x="3325813" y="108426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8" name="Freeform 199"/>
            <p:cNvSpPr/>
            <p:nvPr/>
          </p:nvSpPr>
          <p:spPr bwMode="auto">
            <a:xfrm>
              <a:off x="3284538" y="1042988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9" name="Freeform 200"/>
            <p:cNvSpPr/>
            <p:nvPr/>
          </p:nvSpPr>
          <p:spPr bwMode="auto">
            <a:xfrm>
              <a:off x="3281363" y="1068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0" name="Freeform 201"/>
            <p:cNvSpPr/>
            <p:nvPr/>
          </p:nvSpPr>
          <p:spPr bwMode="auto">
            <a:xfrm>
              <a:off x="3281363" y="1084263"/>
              <a:ext cx="34925" cy="31750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8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22" h="20">
                  <a:moveTo>
                    <a:pt x="2" y="10"/>
                  </a:moveTo>
                  <a:lnTo>
                    <a:pt x="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8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1" name="Freeform 202"/>
            <p:cNvSpPr/>
            <p:nvPr/>
          </p:nvSpPr>
          <p:spPr bwMode="auto">
            <a:xfrm>
              <a:off x="3284538" y="1103313"/>
              <a:ext cx="38100" cy="285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16" y="18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4" h="18">
                  <a:moveTo>
                    <a:pt x="22" y="10"/>
                  </a:move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16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2" name="Freeform 203"/>
            <p:cNvSpPr/>
            <p:nvPr/>
          </p:nvSpPr>
          <p:spPr bwMode="auto">
            <a:xfrm>
              <a:off x="3694113" y="763588"/>
              <a:ext cx="25400" cy="38100"/>
            </a:xfrm>
            <a:custGeom>
              <a:avLst/>
              <a:gdLst/>
              <a:ahLst/>
              <a:cxnLst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</a:cxnLst>
              <a:rect l="0" t="0" r="r" b="b"/>
              <a:pathLst>
                <a:path w="16" h="24">
                  <a:moveTo>
                    <a:pt x="12" y="24"/>
                  </a:move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3" name="Freeform 204"/>
            <p:cNvSpPr/>
            <p:nvPr/>
          </p:nvSpPr>
          <p:spPr bwMode="auto">
            <a:xfrm>
              <a:off x="3716338" y="779463"/>
              <a:ext cx="22225" cy="47625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30">
                  <a:moveTo>
                    <a:pt x="14" y="8"/>
                  </a:moveTo>
                  <a:lnTo>
                    <a:pt x="14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4" name="Freeform 205"/>
            <p:cNvSpPr/>
            <p:nvPr/>
          </p:nvSpPr>
          <p:spPr bwMode="auto">
            <a:xfrm>
              <a:off x="3729038" y="795338"/>
              <a:ext cx="22225" cy="5715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14" h="36">
                  <a:moveTo>
                    <a:pt x="14" y="10"/>
                  </a:moveTo>
                  <a:lnTo>
                    <a:pt x="14" y="10"/>
                  </a:lnTo>
                  <a:lnTo>
                    <a:pt x="14" y="8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grpSp>
          <p:nvGrpSpPr>
            <p:cNvPr id="585" name="Group 407"/>
            <p:cNvGrpSpPr/>
            <p:nvPr/>
          </p:nvGrpSpPr>
          <p:grpSpPr bwMode="auto">
            <a:xfrm>
              <a:off x="3290888" y="576263"/>
              <a:ext cx="1260475" cy="1409700"/>
              <a:chOff x="2073" y="363"/>
              <a:chExt cx="794" cy="888"/>
            </a:xfrm>
            <a:grpFill/>
          </p:grpSpPr>
          <p:sp>
            <p:nvSpPr>
              <p:cNvPr id="631" name="Freeform 207"/>
              <p:cNvSpPr/>
              <p:nvPr/>
            </p:nvSpPr>
            <p:spPr bwMode="auto">
              <a:xfrm>
                <a:off x="2357" y="513"/>
                <a:ext cx="12" cy="3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0" y="2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4" y="38"/>
                  </a:cxn>
                  <a:cxn ang="0">
                    <a:pos x="4" y="38"/>
                  </a:cxn>
                  <a:cxn ang="0">
                    <a:pos x="10" y="30"/>
                  </a:cxn>
                  <a:cxn ang="0">
                    <a:pos x="12" y="20"/>
                  </a:cxn>
                  <a:cxn ang="0">
                    <a:pos x="12" y="10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38">
                    <a:moveTo>
                      <a:pt x="10" y="0"/>
                    </a:moveTo>
                    <a:lnTo>
                      <a:pt x="10" y="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2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10" y="30"/>
                    </a:lnTo>
                    <a:lnTo>
                      <a:pt x="12" y="20"/>
                    </a:lnTo>
                    <a:lnTo>
                      <a:pt x="12" y="10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2" name="Freeform 208"/>
              <p:cNvSpPr/>
              <p:nvPr/>
            </p:nvSpPr>
            <p:spPr bwMode="auto">
              <a:xfrm>
                <a:off x="2321" y="481"/>
                <a:ext cx="14" cy="26"/>
              </a:xfrm>
              <a:custGeom>
                <a:avLst/>
                <a:gdLst/>
                <a:ahLst/>
                <a:cxnLst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6"/>
                  </a:cxn>
                  <a:cxn ang="0">
                    <a:pos x="2" y="12"/>
                  </a:cxn>
                  <a:cxn ang="0">
                    <a:pos x="2" y="12"/>
                  </a:cxn>
                </a:cxnLst>
                <a:rect l="0" t="0" r="r" b="b"/>
                <a:pathLst>
                  <a:path w="14" h="26">
                    <a:moveTo>
                      <a:pt x="2" y="12"/>
                    </a:move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6"/>
                    </a:lnTo>
                    <a:lnTo>
                      <a:pt x="2" y="12"/>
                    </a:lnTo>
                    <a:lnTo>
                      <a:pt x="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3" name="Freeform 209"/>
              <p:cNvSpPr/>
              <p:nvPr/>
            </p:nvSpPr>
            <p:spPr bwMode="auto">
              <a:xfrm>
                <a:off x="2319" y="503"/>
                <a:ext cx="24" cy="20"/>
              </a:xfrm>
              <a:custGeom>
                <a:avLst/>
                <a:gdLst/>
                <a:ahLst/>
                <a:cxnLst>
                  <a:cxn ang="0">
                    <a:pos x="18" y="8"/>
                  </a:cxn>
                  <a:cxn ang="0">
                    <a:pos x="18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0" y="10"/>
                  </a:cxn>
                  <a:cxn ang="0">
                    <a:pos x="18" y="8"/>
                  </a:cxn>
                  <a:cxn ang="0">
                    <a:pos x="18" y="8"/>
                  </a:cxn>
                </a:cxnLst>
                <a:rect l="0" t="0" r="r" b="b"/>
                <a:pathLst>
                  <a:path w="24" h="20">
                    <a:moveTo>
                      <a:pt x="18" y="8"/>
                    </a:moveTo>
                    <a:lnTo>
                      <a:pt x="18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0" y="10"/>
                    </a:lnTo>
                    <a:lnTo>
                      <a:pt x="18" y="8"/>
                    </a:lnTo>
                    <a:lnTo>
                      <a:pt x="1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4" name="Freeform 210"/>
              <p:cNvSpPr/>
              <p:nvPr/>
            </p:nvSpPr>
            <p:spPr bwMode="auto">
              <a:xfrm>
                <a:off x="2319" y="519"/>
                <a:ext cx="30" cy="22"/>
              </a:xfrm>
              <a:custGeom>
                <a:avLst/>
                <a:gdLst/>
                <a:ahLst/>
                <a:cxnLst>
                  <a:cxn ang="0">
                    <a:pos x="20" y="8"/>
                  </a:cxn>
                  <a:cxn ang="0">
                    <a:pos x="20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2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30" y="22"/>
                  </a:cxn>
                  <a:cxn ang="0">
                    <a:pos x="30" y="22"/>
                  </a:cxn>
                  <a:cxn ang="0">
                    <a:pos x="26" y="12"/>
                  </a:cxn>
                  <a:cxn ang="0">
                    <a:pos x="26" y="12"/>
                  </a:cxn>
                  <a:cxn ang="0">
                    <a:pos x="24" y="8"/>
                  </a:cxn>
                  <a:cxn ang="0">
                    <a:pos x="20" y="8"/>
                  </a:cxn>
                  <a:cxn ang="0">
                    <a:pos x="20" y="8"/>
                  </a:cxn>
                </a:cxnLst>
                <a:rect l="0" t="0" r="r" b="b"/>
                <a:pathLst>
                  <a:path w="30" h="22">
                    <a:moveTo>
                      <a:pt x="20" y="8"/>
                    </a:moveTo>
                    <a:lnTo>
                      <a:pt x="2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2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4" y="8"/>
                    </a:lnTo>
                    <a:lnTo>
                      <a:pt x="20" y="8"/>
                    </a:lnTo>
                    <a:lnTo>
                      <a:pt x="2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5" name="Freeform 211"/>
              <p:cNvSpPr/>
              <p:nvPr/>
            </p:nvSpPr>
            <p:spPr bwMode="auto">
              <a:xfrm>
                <a:off x="2323" y="533"/>
                <a:ext cx="32" cy="2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10"/>
                  </a:cxn>
                  <a:cxn ang="0">
                    <a:pos x="22" y="8"/>
                  </a:cxn>
                  <a:cxn ang="0">
                    <a:pos x="2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12" y="16"/>
                  </a:cxn>
                  <a:cxn ang="0">
                    <a:pos x="22" y="20"/>
                  </a:cxn>
                  <a:cxn ang="0">
                    <a:pos x="32" y="22"/>
                  </a:cxn>
                  <a:cxn ang="0">
                    <a:pos x="32" y="22"/>
                  </a:cxn>
                  <a:cxn ang="0">
                    <a:pos x="28" y="12"/>
                  </a:cxn>
                  <a:cxn ang="0">
                    <a:pos x="28" y="12"/>
                  </a:cxn>
                </a:cxnLst>
                <a:rect l="0" t="0" r="r" b="b"/>
                <a:pathLst>
                  <a:path w="32" h="22">
                    <a:moveTo>
                      <a:pt x="28" y="12"/>
                    </a:moveTo>
                    <a:lnTo>
                      <a:pt x="28" y="12"/>
                    </a:lnTo>
                    <a:lnTo>
                      <a:pt x="24" y="10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12" y="16"/>
                    </a:lnTo>
                    <a:lnTo>
                      <a:pt x="22" y="20"/>
                    </a:lnTo>
                    <a:lnTo>
                      <a:pt x="32" y="22"/>
                    </a:lnTo>
                    <a:lnTo>
                      <a:pt x="32" y="22"/>
                    </a:lnTo>
                    <a:lnTo>
                      <a:pt x="28" y="12"/>
                    </a:lnTo>
                    <a:lnTo>
                      <a:pt x="2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6" name="Freeform 212"/>
              <p:cNvSpPr/>
              <p:nvPr/>
            </p:nvSpPr>
            <p:spPr bwMode="auto">
              <a:xfrm>
                <a:off x="2177" y="629"/>
                <a:ext cx="24" cy="1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24" h="18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7" name="Freeform 213"/>
              <p:cNvSpPr/>
              <p:nvPr/>
            </p:nvSpPr>
            <p:spPr bwMode="auto">
              <a:xfrm>
                <a:off x="2187" y="617"/>
                <a:ext cx="32" cy="12"/>
              </a:xfrm>
              <a:custGeom>
                <a:avLst/>
                <a:gdLst/>
                <a:ahLst/>
                <a:cxnLst>
                  <a:cxn ang="0">
                    <a:pos x="32" y="6"/>
                  </a:cxn>
                  <a:cxn ang="0">
                    <a:pos x="32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22" y="12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32" y="6"/>
                  </a:cxn>
                  <a:cxn ang="0">
                    <a:pos x="32" y="6"/>
                  </a:cxn>
                </a:cxnLst>
                <a:rect l="0" t="0" r="r" b="b"/>
                <a:pathLst>
                  <a:path w="32" h="12">
                    <a:moveTo>
                      <a:pt x="32" y="6"/>
                    </a:moveTo>
                    <a:lnTo>
                      <a:pt x="32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22" y="12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32" y="6"/>
                    </a:lnTo>
                    <a:lnTo>
                      <a:pt x="32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8" name="Freeform 214"/>
              <p:cNvSpPr/>
              <p:nvPr/>
            </p:nvSpPr>
            <p:spPr bwMode="auto">
              <a:xfrm>
                <a:off x="2195" y="605"/>
                <a:ext cx="40" cy="14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4" y="14"/>
                  </a:cxn>
                  <a:cxn ang="0">
                    <a:pos x="24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40" h="14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9" name="Freeform 215"/>
              <p:cNvSpPr/>
              <p:nvPr/>
            </p:nvSpPr>
            <p:spPr bwMode="auto">
              <a:xfrm>
                <a:off x="2207" y="597"/>
                <a:ext cx="42" cy="12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8" y="12"/>
                  </a:cxn>
                  <a:cxn ang="0">
                    <a:pos x="32" y="12"/>
                  </a:cxn>
                  <a:cxn ang="0">
                    <a:pos x="32" y="12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32" y="2"/>
                  </a:cxn>
                  <a:cxn ang="0">
                    <a:pos x="22" y="0"/>
                  </a:cxn>
                  <a:cxn ang="0">
                    <a:pos x="10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2" h="12">
                    <a:moveTo>
                      <a:pt x="0" y="6"/>
                    </a:moveTo>
                    <a:lnTo>
                      <a:pt x="0" y="6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8" y="12"/>
                    </a:lnTo>
                    <a:lnTo>
                      <a:pt x="32" y="12"/>
                    </a:lnTo>
                    <a:lnTo>
                      <a:pt x="32" y="12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32" y="2"/>
                    </a:lnTo>
                    <a:lnTo>
                      <a:pt x="22" y="0"/>
                    </a:lnTo>
                    <a:lnTo>
                      <a:pt x="10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0" name="Freeform 216"/>
              <p:cNvSpPr/>
              <p:nvPr/>
            </p:nvSpPr>
            <p:spPr bwMode="auto">
              <a:xfrm>
                <a:off x="2179" y="637"/>
                <a:ext cx="24" cy="16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14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24" h="16">
                    <a:moveTo>
                      <a:pt x="12" y="14"/>
                    </a:moveTo>
                    <a:lnTo>
                      <a:pt x="12" y="1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14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1" name="Freeform 217"/>
              <p:cNvSpPr/>
              <p:nvPr/>
            </p:nvSpPr>
            <p:spPr bwMode="auto">
              <a:xfrm>
                <a:off x="2203" y="627"/>
                <a:ext cx="18" cy="26"/>
              </a:xfrm>
              <a:custGeom>
                <a:avLst/>
                <a:gdLst/>
                <a:ahLst/>
                <a:cxnLst>
                  <a:cxn ang="0">
                    <a:pos x="10" y="24"/>
                  </a:cxn>
                  <a:cxn ang="0">
                    <a:pos x="10" y="2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8" y="26"/>
                  </a:cxn>
                  <a:cxn ang="0">
                    <a:pos x="10" y="24"/>
                  </a:cxn>
                  <a:cxn ang="0">
                    <a:pos x="10" y="24"/>
                  </a:cxn>
                </a:cxnLst>
                <a:rect l="0" t="0" r="r" b="b"/>
                <a:pathLst>
                  <a:path w="18" h="26">
                    <a:moveTo>
                      <a:pt x="10" y="24"/>
                    </a:moveTo>
                    <a:lnTo>
                      <a:pt x="10" y="2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8" y="26"/>
                    </a:lnTo>
                    <a:lnTo>
                      <a:pt x="10" y="24"/>
                    </a:lnTo>
                    <a:lnTo>
                      <a:pt x="1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2" name="Freeform 218"/>
              <p:cNvSpPr/>
              <p:nvPr/>
            </p:nvSpPr>
            <p:spPr bwMode="auto">
              <a:xfrm>
                <a:off x="2217" y="617"/>
                <a:ext cx="20" cy="34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8" y="34"/>
                  </a:cxn>
                  <a:cxn ang="0">
                    <a:pos x="10" y="32"/>
                  </a:cxn>
                  <a:cxn ang="0">
                    <a:pos x="12" y="30"/>
                  </a:cxn>
                  <a:cxn ang="0">
                    <a:pos x="12" y="3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0" h="34">
                    <a:moveTo>
                      <a:pt x="20" y="0"/>
                    </a:moveTo>
                    <a:lnTo>
                      <a:pt x="20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8" y="34"/>
                    </a:lnTo>
                    <a:lnTo>
                      <a:pt x="10" y="32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3" name="Freeform 219"/>
              <p:cNvSpPr/>
              <p:nvPr/>
            </p:nvSpPr>
            <p:spPr bwMode="auto">
              <a:xfrm>
                <a:off x="2233" y="609"/>
                <a:ext cx="18" cy="36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10" y="6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30"/>
                  </a:cxn>
                  <a:cxn ang="0">
                    <a:pos x="16" y="22"/>
                  </a:cxn>
                  <a:cxn ang="0">
                    <a:pos x="18" y="1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6"/>
                  </a:cxn>
                  <a:cxn ang="0">
                    <a:pos x="10" y="6"/>
                  </a:cxn>
                </a:cxnLst>
                <a:rect l="0" t="0" r="r" b="b"/>
                <a:pathLst>
                  <a:path w="18" h="36">
                    <a:moveTo>
                      <a:pt x="10" y="6"/>
                    </a:moveTo>
                    <a:lnTo>
                      <a:pt x="10" y="6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30"/>
                    </a:lnTo>
                    <a:lnTo>
                      <a:pt x="16" y="22"/>
                    </a:lnTo>
                    <a:lnTo>
                      <a:pt x="18" y="1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6"/>
                    </a:lnTo>
                    <a:lnTo>
                      <a:pt x="1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4" name="Freeform 220"/>
              <p:cNvSpPr/>
              <p:nvPr/>
            </p:nvSpPr>
            <p:spPr bwMode="auto">
              <a:xfrm>
                <a:off x="2137" y="567"/>
                <a:ext cx="24" cy="10"/>
              </a:xfrm>
              <a:custGeom>
                <a:avLst/>
                <a:gdLst/>
                <a:ahLst/>
                <a:cxnLst>
                  <a:cxn ang="0">
                    <a:pos x="14" y="2"/>
                  </a:cxn>
                  <a:cxn ang="0">
                    <a:pos x="14" y="2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4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14" y="2"/>
                  </a:cxn>
                  <a:cxn ang="0">
                    <a:pos x="14" y="2"/>
                  </a:cxn>
                </a:cxnLst>
                <a:rect l="0" t="0" r="r" b="b"/>
                <a:pathLst>
                  <a:path w="24" h="10">
                    <a:moveTo>
                      <a:pt x="14" y="2"/>
                    </a:moveTo>
                    <a:lnTo>
                      <a:pt x="14" y="2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4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14" y="2"/>
                    </a:lnTo>
                    <a:lnTo>
                      <a:pt x="1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5" name="Freeform 221"/>
              <p:cNvSpPr/>
              <p:nvPr/>
            </p:nvSpPr>
            <p:spPr bwMode="auto">
              <a:xfrm>
                <a:off x="2153" y="561"/>
                <a:ext cx="26" cy="16"/>
              </a:xfrm>
              <a:custGeom>
                <a:avLst/>
                <a:gdLst/>
                <a:ahLst/>
                <a:cxnLst>
                  <a:cxn ang="0">
                    <a:pos x="18" y="16"/>
                  </a:cxn>
                  <a:cxn ang="0">
                    <a:pos x="18" y="16"/>
                  </a:cxn>
                  <a:cxn ang="0">
                    <a:pos x="26" y="16"/>
                  </a:cxn>
                  <a:cxn ang="0">
                    <a:pos x="26" y="16"/>
                  </a:cxn>
                  <a:cxn ang="0">
                    <a:pos x="22" y="12"/>
                  </a:cxn>
                  <a:cxn ang="0">
                    <a:pos x="22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4" y="16"/>
                  </a:cxn>
                  <a:cxn ang="0">
                    <a:pos x="18" y="16"/>
                  </a:cxn>
                  <a:cxn ang="0">
                    <a:pos x="18" y="16"/>
                  </a:cxn>
                </a:cxnLst>
                <a:rect l="0" t="0" r="r" b="b"/>
                <a:pathLst>
                  <a:path w="26" h="16">
                    <a:moveTo>
                      <a:pt x="18" y="16"/>
                    </a:moveTo>
                    <a:lnTo>
                      <a:pt x="18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2" y="12"/>
                    </a:lnTo>
                    <a:lnTo>
                      <a:pt x="22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8" y="16"/>
                    </a:lnTo>
                    <a:lnTo>
                      <a:pt x="18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6" name="Freeform 222"/>
              <p:cNvSpPr/>
              <p:nvPr/>
            </p:nvSpPr>
            <p:spPr bwMode="auto">
              <a:xfrm>
                <a:off x="2165" y="557"/>
                <a:ext cx="30" cy="20"/>
              </a:xfrm>
              <a:custGeom>
                <a:avLst/>
                <a:gdLst/>
                <a:ahLst/>
                <a:cxnLst>
                  <a:cxn ang="0">
                    <a:pos x="20" y="20"/>
                  </a:cxn>
                  <a:cxn ang="0">
                    <a:pos x="20" y="20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0" y="2"/>
                  </a:cxn>
                  <a:cxn ang="0">
                    <a:pos x="10" y="2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0" y="20"/>
                  </a:cxn>
                </a:cxnLst>
                <a:rect l="0" t="0" r="r" b="b"/>
                <a:pathLst>
                  <a:path w="30" h="20">
                    <a:moveTo>
                      <a:pt x="20" y="20"/>
                    </a:moveTo>
                    <a:lnTo>
                      <a:pt x="20" y="20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0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7" name="Freeform 223"/>
              <p:cNvSpPr/>
              <p:nvPr/>
            </p:nvSpPr>
            <p:spPr bwMode="auto">
              <a:xfrm>
                <a:off x="2179" y="557"/>
                <a:ext cx="30" cy="18"/>
              </a:xfrm>
              <a:custGeom>
                <a:avLst/>
                <a:gdLst/>
                <a:ahLst/>
                <a:cxnLst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24" y="10"/>
                  </a:cxn>
                  <a:cxn ang="0">
                    <a:pos x="18" y="4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4" y="14"/>
                  </a:cxn>
                  <a:cxn ang="0">
                    <a:pos x="14" y="14"/>
                  </a:cxn>
                  <a:cxn ang="0">
                    <a:pos x="20" y="18"/>
                  </a:cxn>
                  <a:cxn ang="0">
                    <a:pos x="20" y="18"/>
                  </a:cxn>
                </a:cxnLst>
                <a:rect l="0" t="0" r="r" b="b"/>
                <a:pathLst>
                  <a:path w="30" h="18">
                    <a:moveTo>
                      <a:pt x="20" y="18"/>
                    </a:moveTo>
                    <a:lnTo>
                      <a:pt x="20" y="18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24" y="10"/>
                    </a:lnTo>
                    <a:lnTo>
                      <a:pt x="18" y="4"/>
                    </a:ln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20" y="18"/>
                    </a:lnTo>
                    <a:lnTo>
                      <a:pt x="2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8" name="Freeform 224"/>
              <p:cNvSpPr/>
              <p:nvPr/>
            </p:nvSpPr>
            <p:spPr bwMode="auto">
              <a:xfrm>
                <a:off x="2137" y="581"/>
                <a:ext cx="24" cy="10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8" y="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24" h="10">
                    <a:moveTo>
                      <a:pt x="8" y="6"/>
                    </a:moveTo>
                    <a:lnTo>
                      <a:pt x="8" y="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6"/>
                    </a:lnTo>
                    <a:lnTo>
                      <a:pt x="8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9" name="Freeform 225"/>
              <p:cNvSpPr/>
              <p:nvPr/>
            </p:nvSpPr>
            <p:spPr bwMode="auto">
              <a:xfrm>
                <a:off x="2153" y="581"/>
                <a:ext cx="26" cy="16"/>
              </a:xfrm>
              <a:custGeom>
                <a:avLst/>
                <a:gdLst/>
                <a:ahLst/>
                <a:cxnLst>
                  <a:cxn ang="0">
                    <a:pos x="10" y="16"/>
                  </a:cxn>
                  <a:cxn ang="0">
                    <a:pos x="1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14"/>
                  </a:cxn>
                  <a:cxn ang="0">
                    <a:pos x="10" y="16"/>
                  </a:cxn>
                  <a:cxn ang="0">
                    <a:pos x="10" y="16"/>
                  </a:cxn>
                </a:cxnLst>
                <a:rect l="0" t="0" r="r" b="b"/>
                <a:pathLst>
                  <a:path w="26" h="16">
                    <a:moveTo>
                      <a:pt x="10" y="16"/>
                    </a:moveTo>
                    <a:lnTo>
                      <a:pt x="1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14"/>
                    </a:lnTo>
                    <a:lnTo>
                      <a:pt x="10" y="16"/>
                    </a:lnTo>
                    <a:lnTo>
                      <a:pt x="1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0" name="Freeform 226"/>
              <p:cNvSpPr/>
              <p:nvPr/>
            </p:nvSpPr>
            <p:spPr bwMode="auto">
              <a:xfrm>
                <a:off x="2165" y="581"/>
                <a:ext cx="30" cy="18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6" y="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18"/>
                  </a:cxn>
                  <a:cxn ang="0">
                    <a:pos x="8" y="18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30" h="18">
                    <a:moveTo>
                      <a:pt x="18" y="12"/>
                    </a:moveTo>
                    <a:lnTo>
                      <a:pt x="18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" y="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18"/>
                    </a:lnTo>
                    <a:lnTo>
                      <a:pt x="8" y="18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1" name="Freeform 227"/>
              <p:cNvSpPr/>
              <p:nvPr/>
            </p:nvSpPr>
            <p:spPr bwMode="auto">
              <a:xfrm>
                <a:off x="2179" y="581"/>
                <a:ext cx="30" cy="2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0" y="18"/>
                  </a:cxn>
                  <a:cxn ang="0">
                    <a:pos x="18" y="14"/>
                  </a:cxn>
                  <a:cxn ang="0">
                    <a:pos x="24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30" h="20">
                    <a:moveTo>
                      <a:pt x="20" y="0"/>
                    </a:moveTo>
                    <a:lnTo>
                      <a:pt x="20" y="0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0" y="18"/>
                    </a:lnTo>
                    <a:lnTo>
                      <a:pt x="18" y="14"/>
                    </a:lnTo>
                    <a:lnTo>
                      <a:pt x="24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2" name="Freeform 228"/>
              <p:cNvSpPr/>
              <p:nvPr/>
            </p:nvSpPr>
            <p:spPr bwMode="auto">
              <a:xfrm>
                <a:off x="2237" y="681"/>
                <a:ext cx="28" cy="16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4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28" h="16">
                    <a:moveTo>
                      <a:pt x="12" y="0"/>
                    </a:moveTo>
                    <a:lnTo>
                      <a:pt x="12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4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3" name="Freeform 229"/>
              <p:cNvSpPr/>
              <p:nvPr/>
            </p:nvSpPr>
            <p:spPr bwMode="auto">
              <a:xfrm>
                <a:off x="2253" y="673"/>
                <a:ext cx="3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8" y="16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26" y="10"/>
                  </a:cxn>
                  <a:cxn ang="0">
                    <a:pos x="26" y="10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30" h="16">
                    <a:moveTo>
                      <a:pt x="0" y="6"/>
                    </a:moveTo>
                    <a:lnTo>
                      <a:pt x="0" y="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8" y="16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4" name="Freeform 230"/>
              <p:cNvSpPr/>
              <p:nvPr/>
            </p:nvSpPr>
            <p:spPr bwMode="auto">
              <a:xfrm>
                <a:off x="2265" y="665"/>
                <a:ext cx="38" cy="20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20"/>
                  </a:cxn>
                  <a:cxn ang="0">
                    <a:pos x="26" y="20"/>
                  </a:cxn>
                  <a:cxn ang="0">
                    <a:pos x="26" y="20"/>
                  </a:cxn>
                  <a:cxn ang="0">
                    <a:pos x="38" y="16"/>
                  </a:cxn>
                  <a:cxn ang="0">
                    <a:pos x="38" y="16"/>
                  </a:cxn>
                  <a:cxn ang="0">
                    <a:pos x="20" y="6"/>
                  </a:cxn>
                  <a:cxn ang="0">
                    <a:pos x="20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6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38" h="20">
                    <a:moveTo>
                      <a:pt x="0" y="4"/>
                    </a:moveTo>
                    <a:lnTo>
                      <a:pt x="0" y="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20"/>
                    </a:lnTo>
                    <a:lnTo>
                      <a:pt x="26" y="20"/>
                    </a:lnTo>
                    <a:lnTo>
                      <a:pt x="26" y="20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20" y="6"/>
                    </a:lnTo>
                    <a:lnTo>
                      <a:pt x="20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5" name="Freeform 231"/>
              <p:cNvSpPr/>
              <p:nvPr/>
            </p:nvSpPr>
            <p:spPr bwMode="auto">
              <a:xfrm>
                <a:off x="2279" y="663"/>
                <a:ext cx="38" cy="1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4" y="16"/>
                  </a:cxn>
                  <a:cxn ang="0">
                    <a:pos x="28" y="18"/>
                  </a:cxn>
                  <a:cxn ang="0">
                    <a:pos x="28" y="18"/>
                  </a:cxn>
                  <a:cxn ang="0">
                    <a:pos x="38" y="14"/>
                  </a:cxn>
                  <a:cxn ang="0">
                    <a:pos x="38" y="14"/>
                  </a:cxn>
                  <a:cxn ang="0">
                    <a:pos x="32" y="6"/>
                  </a:cxn>
                  <a:cxn ang="0">
                    <a:pos x="22" y="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8" h="18">
                    <a:moveTo>
                      <a:pt x="0" y="0"/>
                    </a:moveTo>
                    <a:lnTo>
                      <a:pt x="0" y="0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4" y="16"/>
                    </a:lnTo>
                    <a:lnTo>
                      <a:pt x="28" y="18"/>
                    </a:lnTo>
                    <a:lnTo>
                      <a:pt x="28" y="18"/>
                    </a:lnTo>
                    <a:lnTo>
                      <a:pt x="38" y="14"/>
                    </a:lnTo>
                    <a:lnTo>
                      <a:pt x="38" y="14"/>
                    </a:lnTo>
                    <a:lnTo>
                      <a:pt x="32" y="6"/>
                    </a:lnTo>
                    <a:lnTo>
                      <a:pt x="22" y="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6" name="Freeform 232"/>
              <p:cNvSpPr/>
              <p:nvPr/>
            </p:nvSpPr>
            <p:spPr bwMode="auto">
              <a:xfrm>
                <a:off x="2237" y="695"/>
                <a:ext cx="28" cy="14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20" y="12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0" y="12"/>
                  </a:cxn>
                </a:cxnLst>
                <a:rect l="0" t="0" r="r" b="b"/>
                <a:pathLst>
                  <a:path w="28" h="14">
                    <a:moveTo>
                      <a:pt x="20" y="12"/>
                    </a:moveTo>
                    <a:lnTo>
                      <a:pt x="20" y="12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7" name="Freeform 233"/>
              <p:cNvSpPr/>
              <p:nvPr/>
            </p:nvSpPr>
            <p:spPr bwMode="auto">
              <a:xfrm>
                <a:off x="2259" y="691"/>
                <a:ext cx="26" cy="22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4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6" y="2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26" h="22">
                    <a:moveTo>
                      <a:pt x="10" y="22"/>
                    </a:moveTo>
                    <a:lnTo>
                      <a:pt x="10" y="22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4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6" y="2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8" name="Freeform 234"/>
              <p:cNvSpPr/>
              <p:nvPr/>
            </p:nvSpPr>
            <p:spPr bwMode="auto">
              <a:xfrm>
                <a:off x="2273" y="687"/>
                <a:ext cx="30" cy="28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8"/>
                  </a:cxn>
                  <a:cxn ang="0">
                    <a:pos x="10" y="28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30" h="28">
                    <a:moveTo>
                      <a:pt x="12" y="26"/>
                    </a:moveTo>
                    <a:lnTo>
                      <a:pt x="12" y="26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8"/>
                    </a:lnTo>
                    <a:lnTo>
                      <a:pt x="10" y="28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9" name="Freeform 235"/>
              <p:cNvSpPr/>
              <p:nvPr/>
            </p:nvSpPr>
            <p:spPr bwMode="auto">
              <a:xfrm>
                <a:off x="2289" y="685"/>
                <a:ext cx="30" cy="28"/>
              </a:xfrm>
              <a:custGeom>
                <a:avLst/>
                <a:gdLst/>
                <a:ahLst/>
                <a:cxnLst>
                  <a:cxn ang="0">
                    <a:pos x="14" y="8"/>
                  </a:cxn>
                  <a:cxn ang="0">
                    <a:pos x="14" y="8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12" y="24"/>
                  </a:cxn>
                  <a:cxn ang="0">
                    <a:pos x="20" y="18"/>
                  </a:cxn>
                  <a:cxn ang="0">
                    <a:pos x="26" y="10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</a:cxnLst>
                <a:rect l="0" t="0" r="r" b="b"/>
                <a:pathLst>
                  <a:path w="30" h="28">
                    <a:moveTo>
                      <a:pt x="14" y="8"/>
                    </a:moveTo>
                    <a:lnTo>
                      <a:pt x="14" y="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2" y="24"/>
                    </a:lnTo>
                    <a:lnTo>
                      <a:pt x="20" y="18"/>
                    </a:lnTo>
                    <a:lnTo>
                      <a:pt x="26" y="1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0" name="Freeform 236"/>
              <p:cNvSpPr/>
              <p:nvPr/>
            </p:nvSpPr>
            <p:spPr bwMode="auto">
              <a:xfrm>
                <a:off x="2073" y="813"/>
                <a:ext cx="24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18">
                    <a:moveTo>
                      <a:pt x="8" y="0"/>
                    </a:moveTo>
                    <a:lnTo>
                      <a:pt x="8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1" name="Freeform 237"/>
              <p:cNvSpPr/>
              <p:nvPr/>
            </p:nvSpPr>
            <p:spPr bwMode="auto">
              <a:xfrm>
                <a:off x="2083" y="801"/>
                <a:ext cx="30" cy="14"/>
              </a:xfrm>
              <a:custGeom>
                <a:avLst/>
                <a:gdLst/>
                <a:ahLst/>
                <a:cxnLst>
                  <a:cxn ang="0">
                    <a:pos x="24" y="10"/>
                  </a:cxn>
                  <a:cxn ang="0">
                    <a:pos x="24" y="10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4" y="10"/>
                  </a:cxn>
                  <a:cxn ang="0">
                    <a:pos x="24" y="10"/>
                  </a:cxn>
                </a:cxnLst>
                <a:rect l="0" t="0" r="r" b="b"/>
                <a:pathLst>
                  <a:path w="30" h="14">
                    <a:moveTo>
                      <a:pt x="24" y="10"/>
                    </a:moveTo>
                    <a:lnTo>
                      <a:pt x="24" y="10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4" y="10"/>
                    </a:lnTo>
                    <a:lnTo>
                      <a:pt x="2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2" name="Freeform 238"/>
              <p:cNvSpPr/>
              <p:nvPr/>
            </p:nvSpPr>
            <p:spPr bwMode="auto">
              <a:xfrm>
                <a:off x="2091" y="789"/>
                <a:ext cx="38" cy="14"/>
              </a:xfrm>
              <a:custGeom>
                <a:avLst/>
                <a:gdLst/>
                <a:ahLst/>
                <a:cxnLst>
                  <a:cxn ang="0">
                    <a:pos x="30" y="14"/>
                  </a:cxn>
                  <a:cxn ang="0">
                    <a:pos x="30" y="14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20" y="4"/>
                  </a:cxn>
                  <a:cxn ang="0">
                    <a:pos x="20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</a:cxnLst>
                <a:rect l="0" t="0" r="r" b="b"/>
                <a:pathLst>
                  <a:path w="38" h="14">
                    <a:moveTo>
                      <a:pt x="30" y="14"/>
                    </a:moveTo>
                    <a:lnTo>
                      <a:pt x="30" y="14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3" name="Freeform 239"/>
              <p:cNvSpPr/>
              <p:nvPr/>
            </p:nvSpPr>
            <p:spPr bwMode="auto">
              <a:xfrm>
                <a:off x="2103" y="781"/>
                <a:ext cx="40" cy="1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2"/>
                  </a:cxn>
                  <a:cxn ang="0">
                    <a:pos x="24" y="12"/>
                  </a:cxn>
                  <a:cxn ang="0">
                    <a:pos x="28" y="12"/>
                  </a:cxn>
                  <a:cxn ang="0">
                    <a:pos x="32" y="14"/>
                  </a:cxn>
                  <a:cxn ang="0">
                    <a:pos x="32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32" y="2"/>
                  </a:cxn>
                  <a:cxn ang="0">
                    <a:pos x="20" y="0"/>
                  </a:cxn>
                  <a:cxn ang="0">
                    <a:pos x="10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0" h="14">
                    <a:moveTo>
                      <a:pt x="0" y="6"/>
                    </a:moveTo>
                    <a:lnTo>
                      <a:pt x="0" y="6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8" y="12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32" y="2"/>
                    </a:lnTo>
                    <a:lnTo>
                      <a:pt x="20" y="0"/>
                    </a:lnTo>
                    <a:lnTo>
                      <a:pt x="10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4" name="Freeform 240"/>
              <p:cNvSpPr/>
              <p:nvPr/>
            </p:nvSpPr>
            <p:spPr bwMode="auto">
              <a:xfrm>
                <a:off x="2075" y="821"/>
                <a:ext cx="24" cy="16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4" h="16">
                    <a:moveTo>
                      <a:pt x="0" y="14"/>
                    </a:moveTo>
                    <a:lnTo>
                      <a:pt x="0" y="14"/>
                    </a:lnTo>
                    <a:lnTo>
                      <a:pt x="6" y="1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5" name="Freeform 241"/>
              <p:cNvSpPr/>
              <p:nvPr/>
            </p:nvSpPr>
            <p:spPr bwMode="auto">
              <a:xfrm>
                <a:off x="2097" y="811"/>
                <a:ext cx="20" cy="26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8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20" h="26">
                    <a:moveTo>
                      <a:pt x="12" y="26"/>
                    </a:moveTo>
                    <a:lnTo>
                      <a:pt x="12" y="26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8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6" name="Freeform 242"/>
              <p:cNvSpPr/>
              <p:nvPr/>
            </p:nvSpPr>
            <p:spPr bwMode="auto">
              <a:xfrm>
                <a:off x="2113" y="803"/>
                <a:ext cx="20" cy="32"/>
              </a:xfrm>
              <a:custGeom>
                <a:avLst/>
                <a:gdLst/>
                <a:ahLst/>
                <a:cxnLst>
                  <a:cxn ang="0">
                    <a:pos x="12" y="28"/>
                  </a:cxn>
                  <a:cxn ang="0">
                    <a:pos x="12" y="28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6" y="32"/>
                  </a:cxn>
                  <a:cxn ang="0">
                    <a:pos x="10" y="30"/>
                  </a:cxn>
                  <a:cxn ang="0">
                    <a:pos x="12" y="28"/>
                  </a:cxn>
                  <a:cxn ang="0">
                    <a:pos x="12" y="28"/>
                  </a:cxn>
                </a:cxnLst>
                <a:rect l="0" t="0" r="r" b="b"/>
                <a:pathLst>
                  <a:path w="20" h="32">
                    <a:moveTo>
                      <a:pt x="12" y="28"/>
                    </a:moveTo>
                    <a:lnTo>
                      <a:pt x="12" y="28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6" y="32"/>
                    </a:lnTo>
                    <a:lnTo>
                      <a:pt x="10" y="30"/>
                    </a:lnTo>
                    <a:lnTo>
                      <a:pt x="12" y="28"/>
                    </a:lnTo>
                    <a:lnTo>
                      <a:pt x="1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7" name="Freeform 243"/>
              <p:cNvSpPr/>
              <p:nvPr/>
            </p:nvSpPr>
            <p:spPr bwMode="auto">
              <a:xfrm>
                <a:off x="2129" y="795"/>
                <a:ext cx="18" cy="3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8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28"/>
                  </a:cxn>
                  <a:cxn ang="0">
                    <a:pos x="14" y="20"/>
                  </a:cxn>
                  <a:cxn ang="0">
                    <a:pos x="18" y="10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36">
                    <a:moveTo>
                      <a:pt x="18" y="0"/>
                    </a:moveTo>
                    <a:lnTo>
                      <a:pt x="18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8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28"/>
                    </a:lnTo>
                    <a:lnTo>
                      <a:pt x="14" y="20"/>
                    </a:lnTo>
                    <a:lnTo>
                      <a:pt x="18" y="10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8" name="Freeform 244"/>
              <p:cNvSpPr/>
              <p:nvPr/>
            </p:nvSpPr>
            <p:spPr bwMode="auto">
              <a:xfrm>
                <a:off x="2143" y="1217"/>
                <a:ext cx="48" cy="34"/>
              </a:xfrm>
              <a:custGeom>
                <a:avLst/>
                <a:gdLst/>
                <a:ahLst/>
                <a:cxnLst>
                  <a:cxn ang="0">
                    <a:pos x="28" y="34"/>
                  </a:cxn>
                  <a:cxn ang="0">
                    <a:pos x="28" y="34"/>
                  </a:cxn>
                  <a:cxn ang="0">
                    <a:pos x="42" y="34"/>
                  </a:cxn>
                  <a:cxn ang="0">
                    <a:pos x="42" y="34"/>
                  </a:cxn>
                  <a:cxn ang="0">
                    <a:pos x="42" y="30"/>
                  </a:cxn>
                  <a:cxn ang="0">
                    <a:pos x="42" y="3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14" y="34"/>
                  </a:cxn>
                  <a:cxn ang="0">
                    <a:pos x="28" y="34"/>
                  </a:cxn>
                  <a:cxn ang="0">
                    <a:pos x="28" y="34"/>
                  </a:cxn>
                </a:cxnLst>
                <a:rect l="0" t="0" r="r" b="b"/>
                <a:pathLst>
                  <a:path w="48" h="34">
                    <a:moveTo>
                      <a:pt x="28" y="34"/>
                    </a:moveTo>
                    <a:lnTo>
                      <a:pt x="28" y="34"/>
                    </a:lnTo>
                    <a:lnTo>
                      <a:pt x="42" y="34"/>
                    </a:lnTo>
                    <a:lnTo>
                      <a:pt x="42" y="34"/>
                    </a:lnTo>
                    <a:lnTo>
                      <a:pt x="42" y="30"/>
                    </a:lnTo>
                    <a:lnTo>
                      <a:pt x="42" y="3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14" y="34"/>
                    </a:lnTo>
                    <a:lnTo>
                      <a:pt x="28" y="34"/>
                    </a:lnTo>
                    <a:lnTo>
                      <a:pt x="2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9" name="Freeform 245"/>
              <p:cNvSpPr/>
              <p:nvPr/>
            </p:nvSpPr>
            <p:spPr bwMode="auto">
              <a:xfrm>
                <a:off x="2193" y="1193"/>
                <a:ext cx="32" cy="56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8" y="10"/>
                  </a:cxn>
                  <a:cxn ang="0">
                    <a:pos x="18" y="10"/>
                  </a:cxn>
                  <a:cxn ang="0">
                    <a:pos x="12" y="14"/>
                  </a:cxn>
                  <a:cxn ang="0">
                    <a:pos x="8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12" y="56"/>
                  </a:cxn>
                  <a:cxn ang="0">
                    <a:pos x="20" y="56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56">
                    <a:moveTo>
                      <a:pt x="32" y="0"/>
                    </a:moveTo>
                    <a:lnTo>
                      <a:pt x="32" y="0"/>
                    </a:lnTo>
                    <a:lnTo>
                      <a:pt x="18" y="10"/>
                    </a:lnTo>
                    <a:lnTo>
                      <a:pt x="18" y="10"/>
                    </a:lnTo>
                    <a:lnTo>
                      <a:pt x="12" y="14"/>
                    </a:lnTo>
                    <a:lnTo>
                      <a:pt x="8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12" y="56"/>
                    </a:lnTo>
                    <a:lnTo>
                      <a:pt x="20" y="56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0" name="Freeform 246"/>
              <p:cNvSpPr/>
              <p:nvPr/>
            </p:nvSpPr>
            <p:spPr bwMode="auto">
              <a:xfrm>
                <a:off x="2225" y="1171"/>
                <a:ext cx="32" cy="74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10" y="16"/>
                  </a:cxn>
                  <a:cxn ang="0">
                    <a:pos x="8" y="18"/>
                  </a:cxn>
                  <a:cxn ang="0">
                    <a:pos x="8" y="26"/>
                  </a:cxn>
                  <a:cxn ang="0">
                    <a:pos x="8" y="26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12" y="70"/>
                  </a:cxn>
                  <a:cxn ang="0">
                    <a:pos x="18" y="66"/>
                  </a:cxn>
                  <a:cxn ang="0">
                    <a:pos x="22" y="62"/>
                  </a:cxn>
                  <a:cxn ang="0">
                    <a:pos x="22" y="62"/>
                  </a:cxn>
                  <a:cxn ang="0">
                    <a:pos x="26" y="40"/>
                  </a:cxn>
                  <a:cxn ang="0">
                    <a:pos x="26" y="4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32" h="74">
                    <a:moveTo>
                      <a:pt x="12" y="14"/>
                    </a:moveTo>
                    <a:lnTo>
                      <a:pt x="12" y="14"/>
                    </a:lnTo>
                    <a:lnTo>
                      <a:pt x="10" y="16"/>
                    </a:lnTo>
                    <a:lnTo>
                      <a:pt x="8" y="18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2" y="70"/>
                    </a:lnTo>
                    <a:lnTo>
                      <a:pt x="18" y="66"/>
                    </a:lnTo>
                    <a:lnTo>
                      <a:pt x="22" y="62"/>
                    </a:lnTo>
                    <a:lnTo>
                      <a:pt x="22" y="62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1" name="Freeform 247"/>
              <p:cNvSpPr/>
              <p:nvPr/>
            </p:nvSpPr>
            <p:spPr bwMode="auto">
              <a:xfrm>
                <a:off x="2255" y="1151"/>
                <a:ext cx="32" cy="7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6"/>
                  </a:cxn>
                  <a:cxn ang="0">
                    <a:pos x="8" y="20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8" y="72"/>
                  </a:cxn>
                  <a:cxn ang="0">
                    <a:pos x="16" y="64"/>
                  </a:cxn>
                  <a:cxn ang="0">
                    <a:pos x="22" y="54"/>
                  </a:cxn>
                  <a:cxn ang="0">
                    <a:pos x="28" y="44"/>
                  </a:cxn>
                  <a:cxn ang="0">
                    <a:pos x="30" y="34"/>
                  </a:cxn>
                  <a:cxn ang="0">
                    <a:pos x="32" y="22"/>
                  </a:cxn>
                  <a:cxn ang="0">
                    <a:pos x="32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32" h="78">
                    <a:moveTo>
                      <a:pt x="10" y="14"/>
                    </a:moveTo>
                    <a:lnTo>
                      <a:pt x="10" y="14"/>
                    </a:lnTo>
                    <a:lnTo>
                      <a:pt x="10" y="16"/>
                    </a:lnTo>
                    <a:lnTo>
                      <a:pt x="8" y="20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" y="72"/>
                    </a:lnTo>
                    <a:lnTo>
                      <a:pt x="16" y="64"/>
                    </a:lnTo>
                    <a:lnTo>
                      <a:pt x="22" y="54"/>
                    </a:lnTo>
                    <a:lnTo>
                      <a:pt x="28" y="44"/>
                    </a:lnTo>
                    <a:lnTo>
                      <a:pt x="30" y="34"/>
                    </a:lnTo>
                    <a:lnTo>
                      <a:pt x="32" y="22"/>
                    </a:lnTo>
                    <a:lnTo>
                      <a:pt x="32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2" name="Freeform 248"/>
              <p:cNvSpPr/>
              <p:nvPr/>
            </p:nvSpPr>
            <p:spPr bwMode="auto">
              <a:xfrm>
                <a:off x="2139" y="1205"/>
                <a:ext cx="48" cy="40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28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48" y="4"/>
                  </a:cxn>
                  <a:cxn ang="0">
                    <a:pos x="48" y="4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40">
                    <a:moveTo>
                      <a:pt x="16" y="2"/>
                    </a:moveTo>
                    <a:lnTo>
                      <a:pt x="16" y="2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28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48" y="4"/>
                    </a:lnTo>
                    <a:lnTo>
                      <a:pt x="48" y="4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3" name="Freeform 249"/>
              <p:cNvSpPr/>
              <p:nvPr/>
            </p:nvSpPr>
            <p:spPr bwMode="auto">
              <a:xfrm>
                <a:off x="2155" y="1177"/>
                <a:ext cx="64" cy="26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28" y="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4"/>
                  </a:cxn>
                  <a:cxn ang="0">
                    <a:pos x="4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38" y="26"/>
                  </a:cxn>
                  <a:cxn ang="0">
                    <a:pos x="38" y="26"/>
                  </a:cxn>
                  <a:cxn ang="0">
                    <a:pos x="42" y="26"/>
                  </a:cxn>
                  <a:cxn ang="0">
                    <a:pos x="44" y="22"/>
                  </a:cxn>
                  <a:cxn ang="0">
                    <a:pos x="50" y="18"/>
                  </a:cxn>
                  <a:cxn ang="0">
                    <a:pos x="50" y="1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8" y="6"/>
                  </a:cxn>
                  <a:cxn ang="0">
                    <a:pos x="52" y="6"/>
                  </a:cxn>
                  <a:cxn ang="0">
                    <a:pos x="52" y="6"/>
                  </a:cxn>
                  <a:cxn ang="0">
                    <a:pos x="28" y="2"/>
                  </a:cxn>
                  <a:cxn ang="0">
                    <a:pos x="28" y="2"/>
                  </a:cxn>
                </a:cxnLst>
                <a:rect l="0" t="0" r="r" b="b"/>
                <a:pathLst>
                  <a:path w="64" h="26">
                    <a:moveTo>
                      <a:pt x="28" y="2"/>
                    </a:moveTo>
                    <a:lnTo>
                      <a:pt x="28" y="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4"/>
                    </a:lnTo>
                    <a:lnTo>
                      <a:pt x="4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42" y="26"/>
                    </a:lnTo>
                    <a:lnTo>
                      <a:pt x="44" y="22"/>
                    </a:lnTo>
                    <a:lnTo>
                      <a:pt x="50" y="18"/>
                    </a:lnTo>
                    <a:lnTo>
                      <a:pt x="50" y="1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8" y="6"/>
                    </a:lnTo>
                    <a:lnTo>
                      <a:pt x="52" y="6"/>
                    </a:lnTo>
                    <a:lnTo>
                      <a:pt x="52" y="6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4" name="Freeform 250"/>
              <p:cNvSpPr/>
              <p:nvPr/>
            </p:nvSpPr>
            <p:spPr bwMode="auto">
              <a:xfrm>
                <a:off x="2169" y="1153"/>
                <a:ext cx="80" cy="24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56" y="24"/>
                  </a:cxn>
                  <a:cxn ang="0">
                    <a:pos x="58" y="24"/>
                  </a:cxn>
                  <a:cxn ang="0">
                    <a:pos x="62" y="22"/>
                  </a:cxn>
                  <a:cxn ang="0">
                    <a:pos x="62" y="22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40" y="2"/>
                  </a:cxn>
                  <a:cxn ang="0">
                    <a:pos x="4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8" y="6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80" h="24">
                    <a:moveTo>
                      <a:pt x="0" y="16"/>
                    </a:moveTo>
                    <a:lnTo>
                      <a:pt x="0" y="16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56" y="24"/>
                    </a:lnTo>
                    <a:lnTo>
                      <a:pt x="58" y="24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8" y="6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5" name="Freeform 251"/>
              <p:cNvSpPr/>
              <p:nvPr/>
            </p:nvSpPr>
            <p:spPr bwMode="auto">
              <a:xfrm>
                <a:off x="2191" y="1129"/>
                <a:ext cx="86" cy="26"/>
              </a:xfrm>
              <a:custGeom>
                <a:avLst/>
                <a:gdLst/>
                <a:ahLst/>
                <a:cxnLst>
                  <a:cxn ang="0">
                    <a:pos x="66" y="24"/>
                  </a:cxn>
                  <a:cxn ang="0">
                    <a:pos x="66" y="24"/>
                  </a:cxn>
                  <a:cxn ang="0">
                    <a:pos x="86" y="10"/>
                  </a:cxn>
                  <a:cxn ang="0">
                    <a:pos x="86" y="10"/>
                  </a:cxn>
                  <a:cxn ang="0">
                    <a:pos x="74" y="4"/>
                  </a:cxn>
                  <a:cxn ang="0">
                    <a:pos x="64" y="2"/>
                  </a:cxn>
                  <a:cxn ang="0">
                    <a:pos x="54" y="0"/>
                  </a:cxn>
                  <a:cxn ang="0">
                    <a:pos x="42" y="0"/>
                  </a:cxn>
                  <a:cxn ang="0">
                    <a:pos x="32" y="2"/>
                  </a:cxn>
                  <a:cxn ang="0">
                    <a:pos x="20" y="6"/>
                  </a:cxn>
                  <a:cxn ang="0">
                    <a:pos x="10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50" y="22"/>
                  </a:cxn>
                  <a:cxn ang="0">
                    <a:pos x="50" y="22"/>
                  </a:cxn>
                  <a:cxn ang="0">
                    <a:pos x="60" y="24"/>
                  </a:cxn>
                  <a:cxn ang="0">
                    <a:pos x="64" y="26"/>
                  </a:cxn>
                  <a:cxn ang="0">
                    <a:pos x="66" y="24"/>
                  </a:cxn>
                  <a:cxn ang="0">
                    <a:pos x="66" y="24"/>
                  </a:cxn>
                </a:cxnLst>
                <a:rect l="0" t="0" r="r" b="b"/>
                <a:pathLst>
                  <a:path w="86" h="26">
                    <a:moveTo>
                      <a:pt x="66" y="24"/>
                    </a:moveTo>
                    <a:lnTo>
                      <a:pt x="66" y="24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74" y="4"/>
                    </a:lnTo>
                    <a:lnTo>
                      <a:pt x="64" y="2"/>
                    </a:lnTo>
                    <a:lnTo>
                      <a:pt x="54" y="0"/>
                    </a:lnTo>
                    <a:lnTo>
                      <a:pt x="42" y="0"/>
                    </a:lnTo>
                    <a:lnTo>
                      <a:pt x="32" y="2"/>
                    </a:lnTo>
                    <a:lnTo>
                      <a:pt x="20" y="6"/>
                    </a:lnTo>
                    <a:lnTo>
                      <a:pt x="10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50" y="22"/>
                    </a:lnTo>
                    <a:lnTo>
                      <a:pt x="50" y="22"/>
                    </a:lnTo>
                    <a:lnTo>
                      <a:pt x="60" y="24"/>
                    </a:lnTo>
                    <a:lnTo>
                      <a:pt x="64" y="26"/>
                    </a:lnTo>
                    <a:lnTo>
                      <a:pt x="66" y="24"/>
                    </a:lnTo>
                    <a:lnTo>
                      <a:pt x="6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6" name="Freeform 252"/>
              <p:cNvSpPr/>
              <p:nvPr/>
            </p:nvSpPr>
            <p:spPr bwMode="auto">
              <a:xfrm>
                <a:off x="2685" y="1119"/>
                <a:ext cx="40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30" y="28"/>
                  </a:cxn>
                  <a:cxn ang="0">
                    <a:pos x="40" y="30"/>
                  </a:cxn>
                  <a:cxn ang="0">
                    <a:pos x="4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40" h="30">
                    <a:moveTo>
                      <a:pt x="6" y="26"/>
                    </a:moveTo>
                    <a:lnTo>
                      <a:pt x="6" y="2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30" y="28"/>
                    </a:lnTo>
                    <a:lnTo>
                      <a:pt x="40" y="30"/>
                    </a:lnTo>
                    <a:lnTo>
                      <a:pt x="4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7" name="Freeform 253"/>
              <p:cNvSpPr/>
              <p:nvPr/>
            </p:nvSpPr>
            <p:spPr bwMode="auto">
              <a:xfrm>
                <a:off x="2657" y="1099"/>
                <a:ext cx="28" cy="48"/>
              </a:xfrm>
              <a:custGeom>
                <a:avLst/>
                <a:gdLst/>
                <a:ahLst/>
                <a:cxnLst>
                  <a:cxn ang="0">
                    <a:pos x="12" y="8"/>
                  </a:cxn>
                  <a:cxn ang="0">
                    <a:pos x="1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30"/>
                  </a:cxn>
                  <a:cxn ang="0">
                    <a:pos x="6" y="30"/>
                  </a:cxn>
                  <a:cxn ang="0">
                    <a:pos x="8" y="44"/>
                  </a:cxn>
                  <a:cxn ang="0">
                    <a:pos x="8" y="44"/>
                  </a:cxn>
                  <a:cxn ang="0">
                    <a:pos x="10" y="46"/>
                  </a:cxn>
                  <a:cxn ang="0">
                    <a:pos x="16" y="48"/>
                  </a:cxn>
                  <a:cxn ang="0">
                    <a:pos x="28" y="48"/>
                  </a:cxn>
                  <a:cxn ang="0">
                    <a:pos x="28" y="48"/>
                  </a:cxn>
                  <a:cxn ang="0">
                    <a:pos x="22" y="16"/>
                  </a:cxn>
                  <a:cxn ang="0">
                    <a:pos x="22" y="16"/>
                  </a:cxn>
                  <a:cxn ang="0">
                    <a:pos x="20" y="14"/>
                  </a:cxn>
                  <a:cxn ang="0">
                    <a:pos x="18" y="12"/>
                  </a:cxn>
                  <a:cxn ang="0">
                    <a:pos x="12" y="8"/>
                  </a:cxn>
                  <a:cxn ang="0">
                    <a:pos x="12" y="8"/>
                  </a:cxn>
                </a:cxnLst>
                <a:rect l="0" t="0" r="r" b="b"/>
                <a:pathLst>
                  <a:path w="28" h="48">
                    <a:moveTo>
                      <a:pt x="12" y="8"/>
                    </a:moveTo>
                    <a:lnTo>
                      <a:pt x="1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30"/>
                    </a:lnTo>
                    <a:lnTo>
                      <a:pt x="6" y="30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10" y="46"/>
                    </a:lnTo>
                    <a:lnTo>
                      <a:pt x="16" y="48"/>
                    </a:lnTo>
                    <a:lnTo>
                      <a:pt x="28" y="48"/>
                    </a:lnTo>
                    <a:lnTo>
                      <a:pt x="28" y="48"/>
                    </a:lnTo>
                    <a:lnTo>
                      <a:pt x="22" y="16"/>
                    </a:lnTo>
                    <a:lnTo>
                      <a:pt x="22" y="16"/>
                    </a:lnTo>
                    <a:lnTo>
                      <a:pt x="20" y="14"/>
                    </a:lnTo>
                    <a:lnTo>
                      <a:pt x="18" y="12"/>
                    </a:lnTo>
                    <a:lnTo>
                      <a:pt x="12" y="8"/>
                    </a:lnTo>
                    <a:lnTo>
                      <a:pt x="1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8" name="Freeform 254"/>
              <p:cNvSpPr/>
              <p:nvPr/>
            </p:nvSpPr>
            <p:spPr bwMode="auto">
              <a:xfrm>
                <a:off x="2631" y="1079"/>
                <a:ext cx="26" cy="64"/>
              </a:xfrm>
              <a:custGeom>
                <a:avLst/>
                <a:gdLst/>
                <a:ahLst/>
                <a:cxnLst>
                  <a:cxn ang="0">
                    <a:pos x="16" y="12"/>
                  </a:cxn>
                  <a:cxn ang="0">
                    <a:pos x="16" y="1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34"/>
                  </a:cxn>
                  <a:cxn ang="0">
                    <a:pos x="6" y="34"/>
                  </a:cxn>
                  <a:cxn ang="0">
                    <a:pos x="8" y="52"/>
                  </a:cxn>
                  <a:cxn ang="0">
                    <a:pos x="8" y="52"/>
                  </a:cxn>
                  <a:cxn ang="0">
                    <a:pos x="12" y="56"/>
                  </a:cxn>
                  <a:cxn ang="0">
                    <a:pos x="16" y="60"/>
                  </a:cxn>
                  <a:cxn ang="0">
                    <a:pos x="26" y="64"/>
                  </a:cxn>
                  <a:cxn ang="0">
                    <a:pos x="26" y="64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20" y="16"/>
                  </a:cxn>
                  <a:cxn ang="0">
                    <a:pos x="16" y="12"/>
                  </a:cxn>
                  <a:cxn ang="0">
                    <a:pos x="16" y="12"/>
                  </a:cxn>
                </a:cxnLst>
                <a:rect l="0" t="0" r="r" b="b"/>
                <a:pathLst>
                  <a:path w="26" h="64">
                    <a:moveTo>
                      <a:pt x="16" y="12"/>
                    </a:moveTo>
                    <a:lnTo>
                      <a:pt x="16" y="1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34"/>
                    </a:lnTo>
                    <a:lnTo>
                      <a:pt x="6" y="34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2" y="56"/>
                    </a:lnTo>
                    <a:lnTo>
                      <a:pt x="16" y="60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20" y="16"/>
                    </a:lnTo>
                    <a:lnTo>
                      <a:pt x="16" y="12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9" name="Freeform 255"/>
              <p:cNvSpPr/>
              <p:nvPr/>
            </p:nvSpPr>
            <p:spPr bwMode="auto">
              <a:xfrm>
                <a:off x="2605" y="1063"/>
                <a:ext cx="28" cy="66"/>
              </a:xfrm>
              <a:custGeom>
                <a:avLst/>
                <a:gdLst/>
                <a:ahLst/>
                <a:cxnLst>
                  <a:cxn ang="0">
                    <a:pos x="22" y="24"/>
                  </a:cxn>
                  <a:cxn ang="0">
                    <a:pos x="22" y="24"/>
                  </a:cxn>
                  <a:cxn ang="0">
                    <a:pos x="20" y="1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8"/>
                  </a:cxn>
                  <a:cxn ang="0">
                    <a:pos x="4" y="36"/>
                  </a:cxn>
                  <a:cxn ang="0">
                    <a:pos x="8" y="46"/>
                  </a:cxn>
                  <a:cxn ang="0">
                    <a:pos x="14" y="52"/>
                  </a:cxn>
                  <a:cxn ang="0">
                    <a:pos x="20" y="60"/>
                  </a:cxn>
                  <a:cxn ang="0">
                    <a:pos x="28" y="66"/>
                  </a:cxn>
                  <a:cxn ang="0">
                    <a:pos x="28" y="66"/>
                  </a:cxn>
                  <a:cxn ang="0">
                    <a:pos x="22" y="24"/>
                  </a:cxn>
                  <a:cxn ang="0">
                    <a:pos x="22" y="24"/>
                  </a:cxn>
                </a:cxnLst>
                <a:rect l="0" t="0" r="r" b="b"/>
                <a:pathLst>
                  <a:path w="28" h="66">
                    <a:moveTo>
                      <a:pt x="22" y="24"/>
                    </a:moveTo>
                    <a:lnTo>
                      <a:pt x="22" y="24"/>
                    </a:lnTo>
                    <a:lnTo>
                      <a:pt x="20" y="1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8"/>
                    </a:lnTo>
                    <a:lnTo>
                      <a:pt x="4" y="36"/>
                    </a:lnTo>
                    <a:lnTo>
                      <a:pt x="8" y="46"/>
                    </a:lnTo>
                    <a:lnTo>
                      <a:pt x="14" y="52"/>
                    </a:lnTo>
                    <a:lnTo>
                      <a:pt x="20" y="60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22" y="24"/>
                    </a:lnTo>
                    <a:lnTo>
                      <a:pt x="2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0" name="Freeform 256"/>
              <p:cNvSpPr/>
              <p:nvPr/>
            </p:nvSpPr>
            <p:spPr bwMode="auto">
              <a:xfrm>
                <a:off x="2689" y="1111"/>
                <a:ext cx="40" cy="3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36" y="22"/>
                  </a:cxn>
                  <a:cxn ang="0">
                    <a:pos x="34" y="12"/>
                  </a:cxn>
                  <a:cxn ang="0">
                    <a:pos x="34" y="12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40" h="32">
                    <a:moveTo>
                      <a:pt x="30" y="0"/>
                    </a:moveTo>
                    <a:lnTo>
                      <a:pt x="30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36" y="22"/>
                    </a:lnTo>
                    <a:lnTo>
                      <a:pt x="34" y="12"/>
                    </a:lnTo>
                    <a:lnTo>
                      <a:pt x="34" y="12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1" name="Freeform 257"/>
              <p:cNvSpPr/>
              <p:nvPr/>
            </p:nvSpPr>
            <p:spPr bwMode="auto">
              <a:xfrm>
                <a:off x="2663" y="1087"/>
                <a:ext cx="54" cy="20"/>
              </a:xfrm>
              <a:custGeom>
                <a:avLst/>
                <a:gdLst/>
                <a:ahLst/>
                <a:cxnLst>
                  <a:cxn ang="0">
                    <a:pos x="46" y="0"/>
                  </a:cxn>
                  <a:cxn ang="0">
                    <a:pos x="46" y="0"/>
                  </a:cxn>
                  <a:cxn ang="0">
                    <a:pos x="32" y="2"/>
                  </a:cxn>
                  <a:cxn ang="0">
                    <a:pos x="32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6" y="4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54" y="18"/>
                  </a:cxn>
                  <a:cxn ang="0">
                    <a:pos x="54" y="18"/>
                  </a:cxn>
                  <a:cxn ang="0">
                    <a:pos x="50" y="8"/>
                  </a:cxn>
                  <a:cxn ang="0">
                    <a:pos x="48" y="2"/>
                  </a:cxn>
                  <a:cxn ang="0">
                    <a:pos x="46" y="0"/>
                  </a:cxn>
                  <a:cxn ang="0">
                    <a:pos x="46" y="0"/>
                  </a:cxn>
                </a:cxnLst>
                <a:rect l="0" t="0" r="r" b="b"/>
                <a:pathLst>
                  <a:path w="54" h="20">
                    <a:moveTo>
                      <a:pt x="46" y="0"/>
                    </a:moveTo>
                    <a:lnTo>
                      <a:pt x="46" y="0"/>
                    </a:lnTo>
                    <a:lnTo>
                      <a:pt x="32" y="2"/>
                    </a:lnTo>
                    <a:lnTo>
                      <a:pt x="32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6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54" y="18"/>
                    </a:lnTo>
                    <a:lnTo>
                      <a:pt x="54" y="18"/>
                    </a:lnTo>
                    <a:lnTo>
                      <a:pt x="50" y="8"/>
                    </a:lnTo>
                    <a:lnTo>
                      <a:pt x="48" y="2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2" name="Freeform 258"/>
              <p:cNvSpPr/>
              <p:nvPr/>
            </p:nvSpPr>
            <p:spPr bwMode="auto">
              <a:xfrm>
                <a:off x="2637" y="1065"/>
                <a:ext cx="68" cy="20"/>
              </a:xfrm>
              <a:custGeom>
                <a:avLst/>
                <a:gdLst/>
                <a:ahLst/>
                <a:cxnLst>
                  <a:cxn ang="0">
                    <a:pos x="28" y="20"/>
                  </a:cxn>
                  <a:cxn ang="0">
                    <a:pos x="28" y="20"/>
                  </a:cxn>
                  <a:cxn ang="0">
                    <a:pos x="68" y="14"/>
                  </a:cxn>
                  <a:cxn ang="0">
                    <a:pos x="68" y="14"/>
                  </a:cxn>
                  <a:cxn ang="0">
                    <a:pos x="62" y="6"/>
                  </a:cxn>
                  <a:cxn ang="0">
                    <a:pos x="58" y="2"/>
                  </a:cxn>
                  <a:cxn ang="0">
                    <a:pos x="54" y="0"/>
                  </a:cxn>
                  <a:cxn ang="0">
                    <a:pos x="54" y="0"/>
                  </a:cxn>
                  <a:cxn ang="0">
                    <a:pos x="36" y="2"/>
                  </a:cxn>
                  <a:cxn ang="0">
                    <a:pos x="36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22" y="20"/>
                  </a:cxn>
                  <a:cxn ang="0">
                    <a:pos x="28" y="20"/>
                  </a:cxn>
                  <a:cxn ang="0">
                    <a:pos x="28" y="20"/>
                  </a:cxn>
                </a:cxnLst>
                <a:rect l="0" t="0" r="r" b="b"/>
                <a:pathLst>
                  <a:path w="68" h="20">
                    <a:moveTo>
                      <a:pt x="28" y="20"/>
                    </a:moveTo>
                    <a:lnTo>
                      <a:pt x="28" y="20"/>
                    </a:lnTo>
                    <a:lnTo>
                      <a:pt x="68" y="14"/>
                    </a:lnTo>
                    <a:lnTo>
                      <a:pt x="68" y="14"/>
                    </a:lnTo>
                    <a:lnTo>
                      <a:pt x="62" y="6"/>
                    </a:lnTo>
                    <a:lnTo>
                      <a:pt x="58" y="2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22" y="20"/>
                    </a:lnTo>
                    <a:lnTo>
                      <a:pt x="28" y="20"/>
                    </a:lnTo>
                    <a:lnTo>
                      <a:pt x="2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3" name="Freeform 259"/>
              <p:cNvSpPr/>
              <p:nvPr/>
            </p:nvSpPr>
            <p:spPr bwMode="auto">
              <a:xfrm>
                <a:off x="2615" y="1045"/>
                <a:ext cx="72" cy="20"/>
              </a:xfrm>
              <a:custGeom>
                <a:avLst/>
                <a:gdLst/>
                <a:ahLst/>
                <a:cxnLst>
                  <a:cxn ang="0">
                    <a:pos x="30" y="18"/>
                  </a:cxn>
                  <a:cxn ang="0">
                    <a:pos x="30" y="18"/>
                  </a:cxn>
                  <a:cxn ang="0">
                    <a:pos x="72" y="14"/>
                  </a:cxn>
                  <a:cxn ang="0">
                    <a:pos x="72" y="14"/>
                  </a:cxn>
                  <a:cxn ang="0">
                    <a:pos x="64" y="8"/>
                  </a:cxn>
                  <a:cxn ang="0">
                    <a:pos x="54" y="4"/>
                  </a:cxn>
                  <a:cxn ang="0">
                    <a:pos x="46" y="2"/>
                  </a:cxn>
                  <a:cxn ang="0">
                    <a:pos x="36" y="0"/>
                  </a:cxn>
                  <a:cxn ang="0">
                    <a:pos x="2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22" y="20"/>
                  </a:cxn>
                  <a:cxn ang="0">
                    <a:pos x="30" y="18"/>
                  </a:cxn>
                  <a:cxn ang="0">
                    <a:pos x="30" y="18"/>
                  </a:cxn>
                </a:cxnLst>
                <a:rect l="0" t="0" r="r" b="b"/>
                <a:pathLst>
                  <a:path w="72" h="20">
                    <a:moveTo>
                      <a:pt x="30" y="18"/>
                    </a:moveTo>
                    <a:lnTo>
                      <a:pt x="30" y="18"/>
                    </a:lnTo>
                    <a:lnTo>
                      <a:pt x="72" y="14"/>
                    </a:lnTo>
                    <a:lnTo>
                      <a:pt x="72" y="14"/>
                    </a:lnTo>
                    <a:lnTo>
                      <a:pt x="64" y="8"/>
                    </a:lnTo>
                    <a:lnTo>
                      <a:pt x="54" y="4"/>
                    </a:lnTo>
                    <a:lnTo>
                      <a:pt x="46" y="2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22" y="20"/>
                    </a:lnTo>
                    <a:lnTo>
                      <a:pt x="30" y="18"/>
                    </a:lnTo>
                    <a:lnTo>
                      <a:pt x="3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4" name="Freeform 260"/>
              <p:cNvSpPr/>
              <p:nvPr/>
            </p:nvSpPr>
            <p:spPr bwMode="auto">
              <a:xfrm>
                <a:off x="2817" y="991"/>
                <a:ext cx="50" cy="24"/>
              </a:xfrm>
              <a:custGeom>
                <a:avLst/>
                <a:gdLst/>
                <a:ahLst/>
                <a:cxnLst>
                  <a:cxn ang="0">
                    <a:pos x="18" y="20"/>
                  </a:cxn>
                  <a:cxn ang="0">
                    <a:pos x="18" y="20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40" y="12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8" y="20"/>
                  </a:cxn>
                  <a:cxn ang="0">
                    <a:pos x="18" y="20"/>
                  </a:cxn>
                </a:cxnLst>
                <a:rect l="0" t="0" r="r" b="b"/>
                <a:pathLst>
                  <a:path w="50" h="24">
                    <a:moveTo>
                      <a:pt x="18" y="20"/>
                    </a:moveTo>
                    <a:lnTo>
                      <a:pt x="18" y="20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40" y="12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8" y="2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5" name="Freeform 261"/>
              <p:cNvSpPr/>
              <p:nvPr/>
            </p:nvSpPr>
            <p:spPr bwMode="auto">
              <a:xfrm>
                <a:off x="2783" y="987"/>
                <a:ext cx="48" cy="36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28" y="36"/>
                  </a:cxn>
                  <a:cxn ang="0">
                    <a:pos x="28" y="36"/>
                  </a:cxn>
                  <a:cxn ang="0">
                    <a:pos x="32" y="36"/>
                  </a:cxn>
                  <a:cxn ang="0">
                    <a:pos x="38" y="34"/>
                  </a:cxn>
                  <a:cxn ang="0">
                    <a:pos x="48" y="30"/>
                  </a:cxn>
                  <a:cxn ang="0">
                    <a:pos x="48" y="3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4"/>
                  </a:cxn>
                  <a:cxn ang="0">
                    <a:pos x="22" y="2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36">
                    <a:moveTo>
                      <a:pt x="16" y="2"/>
                    </a:moveTo>
                    <a:lnTo>
                      <a:pt x="1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28" y="36"/>
                    </a:lnTo>
                    <a:lnTo>
                      <a:pt x="28" y="36"/>
                    </a:lnTo>
                    <a:lnTo>
                      <a:pt x="32" y="36"/>
                    </a:lnTo>
                    <a:lnTo>
                      <a:pt x="38" y="34"/>
                    </a:lnTo>
                    <a:lnTo>
                      <a:pt x="48" y="30"/>
                    </a:lnTo>
                    <a:lnTo>
                      <a:pt x="48" y="3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4"/>
                    </a:lnTo>
                    <a:lnTo>
                      <a:pt x="22" y="2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6" name="Freeform 262"/>
              <p:cNvSpPr/>
              <p:nvPr/>
            </p:nvSpPr>
            <p:spPr bwMode="auto">
              <a:xfrm>
                <a:off x="2751" y="985"/>
                <a:ext cx="54" cy="42"/>
              </a:xfrm>
              <a:custGeom>
                <a:avLst/>
                <a:gdLst/>
                <a:ahLst/>
                <a:cxnLst>
                  <a:cxn ang="0">
                    <a:pos x="20" y="2"/>
                  </a:cxn>
                  <a:cxn ang="0">
                    <a:pos x="2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2" y="40"/>
                  </a:cxn>
                  <a:cxn ang="0">
                    <a:pos x="32" y="40"/>
                  </a:cxn>
                  <a:cxn ang="0">
                    <a:pos x="38" y="42"/>
                  </a:cxn>
                  <a:cxn ang="0">
                    <a:pos x="42" y="42"/>
                  </a:cxn>
                  <a:cxn ang="0">
                    <a:pos x="54" y="40"/>
                  </a:cxn>
                  <a:cxn ang="0">
                    <a:pos x="54" y="40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4" y="4"/>
                  </a:cxn>
                  <a:cxn ang="0">
                    <a:pos x="20" y="2"/>
                  </a:cxn>
                  <a:cxn ang="0">
                    <a:pos x="20" y="2"/>
                  </a:cxn>
                </a:cxnLst>
                <a:rect l="0" t="0" r="r" b="b"/>
                <a:pathLst>
                  <a:path w="54" h="42">
                    <a:moveTo>
                      <a:pt x="20" y="2"/>
                    </a:moveTo>
                    <a:lnTo>
                      <a:pt x="2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38" y="42"/>
                    </a:lnTo>
                    <a:lnTo>
                      <a:pt x="42" y="42"/>
                    </a:lnTo>
                    <a:lnTo>
                      <a:pt x="54" y="40"/>
                    </a:lnTo>
                    <a:lnTo>
                      <a:pt x="54" y="40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4" y="4"/>
                    </a:lnTo>
                    <a:lnTo>
                      <a:pt x="20" y="2"/>
                    </a:lnTo>
                    <a:lnTo>
                      <a:pt x="2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7" name="Freeform 263"/>
              <p:cNvSpPr/>
              <p:nvPr/>
            </p:nvSpPr>
            <p:spPr bwMode="auto">
              <a:xfrm>
                <a:off x="2723" y="981"/>
                <a:ext cx="54" cy="46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12" y="26"/>
                  </a:cxn>
                  <a:cxn ang="0">
                    <a:pos x="20" y="32"/>
                  </a:cxn>
                  <a:cxn ang="0">
                    <a:pos x="28" y="36"/>
                  </a:cxn>
                  <a:cxn ang="0">
                    <a:pos x="36" y="42"/>
                  </a:cxn>
                  <a:cxn ang="0">
                    <a:pos x="44" y="44"/>
                  </a:cxn>
                  <a:cxn ang="0">
                    <a:pos x="54" y="46"/>
                  </a:cxn>
                  <a:cxn ang="0">
                    <a:pos x="54" y="46"/>
                  </a:cxn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8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54" h="46">
                    <a:moveTo>
                      <a:pt x="18" y="2"/>
                    </a:moveTo>
                    <a:lnTo>
                      <a:pt x="1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12" y="26"/>
                    </a:lnTo>
                    <a:lnTo>
                      <a:pt x="20" y="32"/>
                    </a:lnTo>
                    <a:lnTo>
                      <a:pt x="28" y="36"/>
                    </a:lnTo>
                    <a:lnTo>
                      <a:pt x="36" y="42"/>
                    </a:lnTo>
                    <a:lnTo>
                      <a:pt x="44" y="44"/>
                    </a:lnTo>
                    <a:lnTo>
                      <a:pt x="54" y="46"/>
                    </a:lnTo>
                    <a:lnTo>
                      <a:pt x="54" y="46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4" y="8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8" name="Freeform 264"/>
              <p:cNvSpPr/>
              <p:nvPr/>
            </p:nvSpPr>
            <p:spPr bwMode="auto">
              <a:xfrm>
                <a:off x="2819" y="967"/>
                <a:ext cx="48" cy="24"/>
              </a:xfrm>
              <a:custGeom>
                <a:avLst/>
                <a:gdLst/>
                <a:ahLst/>
                <a:cxnLst>
                  <a:cxn ang="0">
                    <a:pos x="32" y="8"/>
                  </a:cxn>
                  <a:cxn ang="0">
                    <a:pos x="32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2" y="2"/>
                  </a:cxn>
                  <a:cxn ang="0">
                    <a:pos x="22" y="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0" y="18"/>
                  </a:cxn>
                  <a:cxn ang="0">
                    <a:pos x="32" y="8"/>
                  </a:cxn>
                  <a:cxn ang="0">
                    <a:pos x="32" y="8"/>
                  </a:cxn>
                </a:cxnLst>
                <a:rect l="0" t="0" r="r" b="b"/>
                <a:pathLst>
                  <a:path w="48" h="24">
                    <a:moveTo>
                      <a:pt x="32" y="8"/>
                    </a:moveTo>
                    <a:lnTo>
                      <a:pt x="32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0" y="18"/>
                    </a:lnTo>
                    <a:lnTo>
                      <a:pt x="32" y="8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9" name="Freeform 265"/>
              <p:cNvSpPr/>
              <p:nvPr/>
            </p:nvSpPr>
            <p:spPr bwMode="auto">
              <a:xfrm>
                <a:off x="2785" y="953"/>
                <a:ext cx="52" cy="30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4" y="22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20" y="30"/>
                  </a:cxn>
                  <a:cxn ang="0">
                    <a:pos x="24" y="30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44" y="4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6" y="0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52" h="30">
                    <a:moveTo>
                      <a:pt x="8" y="20"/>
                    </a:moveTo>
                    <a:lnTo>
                      <a:pt x="8" y="20"/>
                    </a:lnTo>
                    <a:lnTo>
                      <a:pt x="4" y="22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20" y="30"/>
                    </a:lnTo>
                    <a:lnTo>
                      <a:pt x="24" y="30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44" y="4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0" name="Freeform 266"/>
              <p:cNvSpPr/>
              <p:nvPr/>
            </p:nvSpPr>
            <p:spPr bwMode="auto">
              <a:xfrm>
                <a:off x="2751" y="941"/>
                <a:ext cx="64" cy="36"/>
              </a:xfrm>
              <a:custGeom>
                <a:avLst/>
                <a:gdLst/>
                <a:ahLst/>
                <a:cxnLst>
                  <a:cxn ang="0">
                    <a:pos x="32" y="32"/>
                  </a:cxn>
                  <a:cxn ang="0">
                    <a:pos x="32" y="32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4" y="2"/>
                  </a:cxn>
                  <a:cxn ang="0">
                    <a:pos x="48" y="0"/>
                  </a:cxn>
                  <a:cxn ang="0">
                    <a:pos x="44" y="2"/>
                  </a:cxn>
                  <a:cxn ang="0">
                    <a:pos x="44" y="2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0" y="36"/>
                  </a:cxn>
                  <a:cxn ang="0">
                    <a:pos x="20" y="36"/>
                  </a:cxn>
                  <a:cxn ang="0">
                    <a:pos x="26" y="36"/>
                  </a:cxn>
                  <a:cxn ang="0">
                    <a:pos x="32" y="32"/>
                  </a:cxn>
                  <a:cxn ang="0">
                    <a:pos x="32" y="32"/>
                  </a:cxn>
                </a:cxnLst>
                <a:rect l="0" t="0" r="r" b="b"/>
                <a:pathLst>
                  <a:path w="64" h="36">
                    <a:moveTo>
                      <a:pt x="32" y="32"/>
                    </a:moveTo>
                    <a:lnTo>
                      <a:pt x="32" y="32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4" y="2"/>
                    </a:lnTo>
                    <a:lnTo>
                      <a:pt x="48" y="0"/>
                    </a:lnTo>
                    <a:lnTo>
                      <a:pt x="44" y="2"/>
                    </a:lnTo>
                    <a:lnTo>
                      <a:pt x="44" y="2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0" y="36"/>
                    </a:lnTo>
                    <a:lnTo>
                      <a:pt x="20" y="36"/>
                    </a:lnTo>
                    <a:lnTo>
                      <a:pt x="26" y="36"/>
                    </a:lnTo>
                    <a:lnTo>
                      <a:pt x="32" y="32"/>
                    </a:lnTo>
                    <a:lnTo>
                      <a:pt x="32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1" name="Freeform 267"/>
              <p:cNvSpPr/>
              <p:nvPr/>
            </p:nvSpPr>
            <p:spPr bwMode="auto">
              <a:xfrm>
                <a:off x="2725" y="939"/>
                <a:ext cx="64" cy="34"/>
              </a:xfrm>
              <a:custGeom>
                <a:avLst/>
                <a:gdLst/>
                <a:ahLst/>
                <a:cxnLst>
                  <a:cxn ang="0">
                    <a:pos x="0" y="30"/>
                  </a:cxn>
                  <a:cxn ang="0">
                    <a:pos x="0" y="30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4" y="30"/>
                  </a:cxn>
                  <a:cxn ang="0">
                    <a:pos x="30" y="26"/>
                  </a:cxn>
                  <a:cxn ang="0">
                    <a:pos x="30" y="26"/>
                  </a:cxn>
                  <a:cxn ang="0">
                    <a:pos x="64" y="0"/>
                  </a:cxn>
                  <a:cxn ang="0">
                    <a:pos x="64" y="0"/>
                  </a:cxn>
                  <a:cxn ang="0">
                    <a:pos x="54" y="0"/>
                  </a:cxn>
                  <a:cxn ang="0">
                    <a:pos x="44" y="0"/>
                  </a:cxn>
                  <a:cxn ang="0">
                    <a:pos x="36" y="2"/>
                  </a:cxn>
                  <a:cxn ang="0">
                    <a:pos x="26" y="6"/>
                  </a:cxn>
                  <a:cxn ang="0">
                    <a:pos x="18" y="10"/>
                  </a:cxn>
                  <a:cxn ang="0">
                    <a:pos x="10" y="16"/>
                  </a:cxn>
                  <a:cxn ang="0">
                    <a:pos x="4" y="22"/>
                  </a:cxn>
                  <a:cxn ang="0">
                    <a:pos x="0" y="30"/>
                  </a:cxn>
                  <a:cxn ang="0">
                    <a:pos x="0" y="30"/>
                  </a:cxn>
                </a:cxnLst>
                <a:rect l="0" t="0" r="r" b="b"/>
                <a:pathLst>
                  <a:path w="64" h="34">
                    <a:moveTo>
                      <a:pt x="0" y="30"/>
                    </a:moveTo>
                    <a:lnTo>
                      <a:pt x="0" y="30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4" y="30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54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26" y="6"/>
                    </a:lnTo>
                    <a:lnTo>
                      <a:pt x="18" y="10"/>
                    </a:lnTo>
                    <a:lnTo>
                      <a:pt x="10" y="16"/>
                    </a:lnTo>
                    <a:lnTo>
                      <a:pt x="4" y="22"/>
                    </a:lnTo>
                    <a:lnTo>
                      <a:pt x="0" y="30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2" name="Freeform 268"/>
              <p:cNvSpPr/>
              <p:nvPr/>
            </p:nvSpPr>
            <p:spPr bwMode="auto">
              <a:xfrm>
                <a:off x="2699" y="843"/>
                <a:ext cx="22" cy="32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</a:cxnLst>
                <a:rect l="0" t="0" r="r" b="b"/>
                <a:pathLst>
                  <a:path w="22" h="32">
                    <a:moveTo>
                      <a:pt x="22" y="0"/>
                    </a:move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3" name="Freeform 269"/>
              <p:cNvSpPr/>
              <p:nvPr/>
            </p:nvSpPr>
            <p:spPr bwMode="auto">
              <a:xfrm>
                <a:off x="2685" y="857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4" name="Freeform 270"/>
              <p:cNvSpPr/>
              <p:nvPr/>
            </p:nvSpPr>
            <p:spPr bwMode="auto">
              <a:xfrm>
                <a:off x="2673" y="871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5" name="Freeform 271"/>
              <p:cNvSpPr/>
              <p:nvPr/>
            </p:nvSpPr>
            <p:spPr bwMode="auto">
              <a:xfrm>
                <a:off x="2665" y="887"/>
                <a:ext cx="18" cy="50"/>
              </a:xfrm>
              <a:custGeom>
                <a:avLst/>
                <a:gdLst/>
                <a:ahLst/>
                <a:cxnLst>
                  <a:cxn ang="0">
                    <a:pos x="18" y="38"/>
                  </a:cxn>
                  <a:cxn ang="0">
                    <a:pos x="18" y="38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8"/>
                  </a:cxn>
                  <a:cxn ang="0">
                    <a:pos x="18" y="38"/>
                  </a:cxn>
                </a:cxnLst>
                <a:rect l="0" t="0" r="r" b="b"/>
                <a:pathLst>
                  <a:path w="18" h="50">
                    <a:moveTo>
                      <a:pt x="18" y="38"/>
                    </a:moveTo>
                    <a:lnTo>
                      <a:pt x="18" y="38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8"/>
                    </a:lnTo>
                    <a:lnTo>
                      <a:pt x="18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6" name="Freeform 272"/>
              <p:cNvSpPr/>
              <p:nvPr/>
            </p:nvSpPr>
            <p:spPr bwMode="auto">
              <a:xfrm>
                <a:off x="2711" y="845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7" name="Freeform 273"/>
              <p:cNvSpPr/>
              <p:nvPr/>
            </p:nvSpPr>
            <p:spPr bwMode="auto">
              <a:xfrm>
                <a:off x="2701" y="873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8" name="Freeform 274"/>
              <p:cNvSpPr/>
              <p:nvPr/>
            </p:nvSpPr>
            <p:spPr bwMode="auto">
              <a:xfrm>
                <a:off x="2693" y="893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9" name="Freeform 275"/>
              <p:cNvSpPr/>
              <p:nvPr/>
            </p:nvSpPr>
            <p:spPr bwMode="auto">
              <a:xfrm>
                <a:off x="2685" y="911"/>
                <a:ext cx="42" cy="30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30"/>
                  </a:cxn>
                  <a:cxn ang="0">
                    <a:pos x="0" y="30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30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0" name="Freeform 276"/>
              <p:cNvSpPr/>
              <p:nvPr/>
            </p:nvSpPr>
            <p:spPr bwMode="auto">
              <a:xfrm>
                <a:off x="2785" y="821"/>
                <a:ext cx="22" cy="32"/>
              </a:xfrm>
              <a:custGeom>
                <a:avLst/>
                <a:gdLst/>
                <a:ahLst/>
                <a:cxnLst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32"/>
                  </a:cxn>
                  <a:cxn ang="0">
                    <a:pos x="6" y="32"/>
                  </a:cxn>
                </a:cxnLst>
                <a:rect l="0" t="0" r="r" b="b"/>
                <a:pathLst>
                  <a:path w="22" h="32">
                    <a:moveTo>
                      <a:pt x="6" y="32"/>
                    </a:move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32"/>
                    </a:lnTo>
                    <a:lnTo>
                      <a:pt x="6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1" name="Freeform 277"/>
              <p:cNvSpPr/>
              <p:nvPr/>
            </p:nvSpPr>
            <p:spPr bwMode="auto">
              <a:xfrm>
                <a:off x="2771" y="835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8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8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2" name="Freeform 278"/>
              <p:cNvSpPr/>
              <p:nvPr/>
            </p:nvSpPr>
            <p:spPr bwMode="auto">
              <a:xfrm>
                <a:off x="2759" y="849"/>
                <a:ext cx="20" cy="48"/>
              </a:xfrm>
              <a:custGeom>
                <a:avLst/>
                <a:gdLst/>
                <a:ahLst/>
                <a:cxnLst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0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</a:cxnLst>
                <a:rect l="0" t="0" r="r" b="b"/>
                <a:pathLst>
                  <a:path w="20" h="48">
                    <a:moveTo>
                      <a:pt x="4" y="24"/>
                    </a:move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0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3" name="Freeform 279"/>
              <p:cNvSpPr/>
              <p:nvPr/>
            </p:nvSpPr>
            <p:spPr bwMode="auto">
              <a:xfrm>
                <a:off x="2751" y="865"/>
                <a:ext cx="18" cy="50"/>
              </a:xfrm>
              <a:custGeom>
                <a:avLst/>
                <a:gdLst/>
                <a:ahLst/>
                <a:cxnLst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</a:cxnLst>
                <a:rect l="0" t="0" r="r" b="b"/>
                <a:pathLst>
                  <a:path w="18" h="50">
                    <a:moveTo>
                      <a:pt x="14" y="28"/>
                    </a:move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4" name="Freeform 280"/>
              <p:cNvSpPr/>
              <p:nvPr/>
            </p:nvSpPr>
            <p:spPr bwMode="auto">
              <a:xfrm>
                <a:off x="2797" y="823"/>
                <a:ext cx="18" cy="32"/>
              </a:xfrm>
              <a:custGeom>
                <a:avLst/>
                <a:gdLst/>
                <a:ahLst/>
                <a:cxnLst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</a:cxnLst>
                <a:rect l="0" t="0" r="r" b="b"/>
                <a:pathLst>
                  <a:path w="18" h="32">
                    <a:moveTo>
                      <a:pt x="16" y="24"/>
                    </a:move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5" name="Freeform 281"/>
              <p:cNvSpPr/>
              <p:nvPr/>
            </p:nvSpPr>
            <p:spPr bwMode="auto">
              <a:xfrm>
                <a:off x="2787" y="851"/>
                <a:ext cx="30" cy="26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30" h="26">
                    <a:moveTo>
                      <a:pt x="4" y="16"/>
                    </a:move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6" name="Freeform 282"/>
              <p:cNvSpPr/>
              <p:nvPr/>
            </p:nvSpPr>
            <p:spPr bwMode="auto">
              <a:xfrm>
                <a:off x="2779" y="871"/>
                <a:ext cx="38" cy="28"/>
              </a:xfrm>
              <a:custGeom>
                <a:avLst/>
                <a:gdLst/>
                <a:ahLst/>
                <a:cxnLst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</a:cxnLst>
                <a:rect l="0" t="0" r="r" b="b"/>
                <a:pathLst>
                  <a:path w="38" h="28">
                    <a:moveTo>
                      <a:pt x="34" y="14"/>
                    </a:move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7" name="Freeform 283"/>
              <p:cNvSpPr/>
              <p:nvPr/>
            </p:nvSpPr>
            <p:spPr bwMode="auto">
              <a:xfrm>
                <a:off x="2771" y="889"/>
                <a:ext cx="42" cy="28"/>
              </a:xfrm>
              <a:custGeom>
                <a:avLst/>
                <a:gdLst/>
                <a:ahLst/>
                <a:cxnLst>
                  <a:cxn ang="0">
                    <a:pos x="6" y="16"/>
                  </a:cxn>
                  <a:cxn ang="0">
                    <a:pos x="6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4" y="28"/>
                  </a:cxn>
                  <a:cxn ang="0">
                    <a:pos x="26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0" y="14"/>
                  </a:cxn>
                  <a:cxn ang="0">
                    <a:pos x="6" y="16"/>
                  </a:cxn>
                  <a:cxn ang="0">
                    <a:pos x="6" y="16"/>
                  </a:cxn>
                </a:cxnLst>
                <a:rect l="0" t="0" r="r" b="b"/>
                <a:pathLst>
                  <a:path w="42" h="28">
                    <a:moveTo>
                      <a:pt x="6" y="16"/>
                    </a:moveTo>
                    <a:lnTo>
                      <a:pt x="6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4" y="28"/>
                    </a:lnTo>
                    <a:lnTo>
                      <a:pt x="26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0" y="14"/>
                    </a:lnTo>
                    <a:lnTo>
                      <a:pt x="6" y="16"/>
                    </a:lnTo>
                    <a:lnTo>
                      <a:pt x="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8" name="Freeform 284"/>
              <p:cNvSpPr/>
              <p:nvPr/>
            </p:nvSpPr>
            <p:spPr bwMode="auto">
              <a:xfrm>
                <a:off x="2473" y="731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9" name="Freeform 285"/>
              <p:cNvSpPr/>
              <p:nvPr/>
            </p:nvSpPr>
            <p:spPr bwMode="auto">
              <a:xfrm>
                <a:off x="2459" y="745"/>
                <a:ext cx="18" cy="4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8" h="40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0" name="Freeform 286"/>
              <p:cNvSpPr/>
              <p:nvPr/>
            </p:nvSpPr>
            <p:spPr bwMode="auto">
              <a:xfrm>
                <a:off x="2447" y="757"/>
                <a:ext cx="18" cy="48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8" y="32"/>
                  </a:cxn>
                  <a:cxn ang="0">
                    <a:pos x="18" y="28"/>
                  </a:cxn>
                  <a:cxn ang="0">
                    <a:pos x="18" y="2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4" y="26"/>
                  </a:cxn>
                  <a:cxn ang="0">
                    <a:pos x="4" y="26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48">
                    <a:moveTo>
                      <a:pt x="18" y="36"/>
                    </a:moveTo>
                    <a:lnTo>
                      <a:pt x="18" y="36"/>
                    </a:lnTo>
                    <a:lnTo>
                      <a:pt x="18" y="32"/>
                    </a:lnTo>
                    <a:lnTo>
                      <a:pt x="18" y="28"/>
                    </a:lnTo>
                    <a:lnTo>
                      <a:pt x="18" y="2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1" name="Freeform 287"/>
              <p:cNvSpPr/>
              <p:nvPr/>
            </p:nvSpPr>
            <p:spPr bwMode="auto">
              <a:xfrm>
                <a:off x="2439" y="775"/>
                <a:ext cx="18" cy="50"/>
              </a:xfrm>
              <a:custGeom>
                <a:avLst/>
                <a:gdLst/>
                <a:ahLst/>
                <a:cxnLst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6" y="44"/>
                  </a:cxn>
                  <a:cxn ang="0">
                    <a:pos x="12" y="50"/>
                  </a:cxn>
                  <a:cxn ang="0">
                    <a:pos x="12" y="50"/>
                  </a:cxn>
                </a:cxnLst>
                <a:rect l="0" t="0" r="r" b="b"/>
                <a:pathLst>
                  <a:path w="18" h="50">
                    <a:moveTo>
                      <a:pt x="12" y="50"/>
                    </a:move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6" y="44"/>
                    </a:lnTo>
                    <a:lnTo>
                      <a:pt x="12" y="50"/>
                    </a:lnTo>
                    <a:lnTo>
                      <a:pt x="1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2" name="Freeform 288"/>
              <p:cNvSpPr/>
              <p:nvPr/>
            </p:nvSpPr>
            <p:spPr bwMode="auto">
              <a:xfrm>
                <a:off x="2485" y="733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3" name="Freeform 289"/>
              <p:cNvSpPr/>
              <p:nvPr/>
            </p:nvSpPr>
            <p:spPr bwMode="auto">
              <a:xfrm>
                <a:off x="2475" y="761"/>
                <a:ext cx="30" cy="26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28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8" y="0"/>
                  </a:cxn>
                  <a:cxn ang="0">
                    <a:pos x="28" y="0"/>
                  </a:cxn>
                </a:cxnLst>
                <a:rect l="0" t="0" r="r" b="b"/>
                <a:pathLst>
                  <a:path w="30" h="26">
                    <a:moveTo>
                      <a:pt x="28" y="0"/>
                    </a:moveTo>
                    <a:lnTo>
                      <a:pt x="28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8" y="0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4" name="Freeform 290"/>
              <p:cNvSpPr/>
              <p:nvPr/>
            </p:nvSpPr>
            <p:spPr bwMode="auto">
              <a:xfrm>
                <a:off x="2467" y="781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5" name="Freeform 291"/>
              <p:cNvSpPr/>
              <p:nvPr/>
            </p:nvSpPr>
            <p:spPr bwMode="auto">
              <a:xfrm>
                <a:off x="2459" y="799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6" name="Freeform 292"/>
              <p:cNvSpPr/>
              <p:nvPr/>
            </p:nvSpPr>
            <p:spPr bwMode="auto">
              <a:xfrm>
                <a:off x="2563" y="697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7" name="Freeform 293"/>
              <p:cNvSpPr/>
              <p:nvPr/>
            </p:nvSpPr>
            <p:spPr bwMode="auto">
              <a:xfrm>
                <a:off x="2549" y="711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8" name="Freeform 294"/>
              <p:cNvSpPr/>
              <p:nvPr/>
            </p:nvSpPr>
            <p:spPr bwMode="auto">
              <a:xfrm>
                <a:off x="2537" y="725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9" name="Freeform 295"/>
              <p:cNvSpPr/>
              <p:nvPr/>
            </p:nvSpPr>
            <p:spPr bwMode="auto">
              <a:xfrm>
                <a:off x="2529" y="741"/>
                <a:ext cx="18" cy="50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50">
                    <a:moveTo>
                      <a:pt x="18" y="36"/>
                    </a:move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0" name="Freeform 296"/>
              <p:cNvSpPr/>
              <p:nvPr/>
            </p:nvSpPr>
            <p:spPr bwMode="auto">
              <a:xfrm>
                <a:off x="2575" y="699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1" name="Freeform 297"/>
              <p:cNvSpPr/>
              <p:nvPr/>
            </p:nvSpPr>
            <p:spPr bwMode="auto">
              <a:xfrm>
                <a:off x="2565" y="727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2" name="Freeform 298"/>
              <p:cNvSpPr/>
              <p:nvPr/>
            </p:nvSpPr>
            <p:spPr bwMode="auto">
              <a:xfrm>
                <a:off x="2557" y="747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3" name="Freeform 299"/>
              <p:cNvSpPr/>
              <p:nvPr/>
            </p:nvSpPr>
            <p:spPr bwMode="auto">
              <a:xfrm>
                <a:off x="2549" y="765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4" name="Freeform 300"/>
              <p:cNvSpPr/>
              <p:nvPr/>
            </p:nvSpPr>
            <p:spPr bwMode="auto">
              <a:xfrm>
                <a:off x="2585" y="865"/>
                <a:ext cx="22" cy="4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2" h="40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5" name="Freeform 301"/>
              <p:cNvSpPr/>
              <p:nvPr/>
            </p:nvSpPr>
            <p:spPr bwMode="auto">
              <a:xfrm>
                <a:off x="2571" y="889"/>
                <a:ext cx="24" cy="44"/>
              </a:xfrm>
              <a:custGeom>
                <a:avLst/>
                <a:gdLst/>
                <a:ahLst/>
                <a:cxnLst>
                  <a:cxn ang="0">
                    <a:pos x="20" y="44"/>
                  </a:cxn>
                  <a:cxn ang="0">
                    <a:pos x="20" y="44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24" y="28"/>
                  </a:cxn>
                  <a:cxn ang="0">
                    <a:pos x="24" y="22"/>
                  </a:cxn>
                  <a:cxn ang="0">
                    <a:pos x="24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2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22"/>
                  </a:cxn>
                  <a:cxn ang="0">
                    <a:pos x="8" y="22"/>
                  </a:cxn>
                  <a:cxn ang="0">
                    <a:pos x="16" y="36"/>
                  </a:cxn>
                  <a:cxn ang="0">
                    <a:pos x="16" y="36"/>
                  </a:cxn>
                  <a:cxn ang="0">
                    <a:pos x="18" y="40"/>
                  </a:cxn>
                  <a:cxn ang="0">
                    <a:pos x="20" y="44"/>
                  </a:cxn>
                  <a:cxn ang="0">
                    <a:pos x="20" y="44"/>
                  </a:cxn>
                </a:cxnLst>
                <a:rect l="0" t="0" r="r" b="b"/>
                <a:pathLst>
                  <a:path w="24" h="44">
                    <a:moveTo>
                      <a:pt x="20" y="44"/>
                    </a:moveTo>
                    <a:lnTo>
                      <a:pt x="20" y="44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24" y="28"/>
                    </a:lnTo>
                    <a:lnTo>
                      <a:pt x="24" y="22"/>
                    </a:lnTo>
                    <a:lnTo>
                      <a:pt x="24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2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6" y="36"/>
                    </a:lnTo>
                    <a:lnTo>
                      <a:pt x="16" y="36"/>
                    </a:lnTo>
                    <a:lnTo>
                      <a:pt x="18" y="40"/>
                    </a:lnTo>
                    <a:lnTo>
                      <a:pt x="20" y="44"/>
                    </a:lnTo>
                    <a:lnTo>
                      <a:pt x="20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6" name="Freeform 302"/>
              <p:cNvSpPr/>
              <p:nvPr/>
            </p:nvSpPr>
            <p:spPr bwMode="auto">
              <a:xfrm>
                <a:off x="2563" y="907"/>
                <a:ext cx="26" cy="52"/>
              </a:xfrm>
              <a:custGeom>
                <a:avLst/>
                <a:gdLst/>
                <a:ahLst/>
                <a:cxnLst>
                  <a:cxn ang="0">
                    <a:pos x="26" y="36"/>
                  </a:cxn>
                  <a:cxn ang="0">
                    <a:pos x="26" y="36"/>
                  </a:cxn>
                  <a:cxn ang="0">
                    <a:pos x="26" y="32"/>
                  </a:cxn>
                  <a:cxn ang="0">
                    <a:pos x="24" y="28"/>
                  </a:cxn>
                  <a:cxn ang="0">
                    <a:pos x="24" y="28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36"/>
                    </a:lnTo>
                    <a:lnTo>
                      <a:pt x="26" y="32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7" name="Freeform 303"/>
              <p:cNvSpPr/>
              <p:nvPr/>
            </p:nvSpPr>
            <p:spPr bwMode="auto">
              <a:xfrm>
                <a:off x="2559" y="927"/>
                <a:ext cx="26" cy="54"/>
              </a:xfrm>
              <a:custGeom>
                <a:avLst/>
                <a:gdLst/>
                <a:ahLst/>
                <a:cxnLst>
                  <a:cxn ang="0">
                    <a:pos x="22" y="54"/>
                  </a:cxn>
                  <a:cxn ang="0">
                    <a:pos x="22" y="54"/>
                  </a:cxn>
                  <a:cxn ang="0">
                    <a:pos x="26" y="38"/>
                  </a:cxn>
                  <a:cxn ang="0">
                    <a:pos x="26" y="38"/>
                  </a:cxn>
                  <a:cxn ang="0">
                    <a:pos x="22" y="34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6"/>
                  </a:cxn>
                  <a:cxn ang="0">
                    <a:pos x="2" y="30"/>
                  </a:cxn>
                  <a:cxn ang="0">
                    <a:pos x="6" y="38"/>
                  </a:cxn>
                  <a:cxn ang="0">
                    <a:pos x="10" y="44"/>
                  </a:cxn>
                  <a:cxn ang="0">
                    <a:pos x="16" y="50"/>
                  </a:cxn>
                  <a:cxn ang="0">
                    <a:pos x="22" y="54"/>
                  </a:cxn>
                  <a:cxn ang="0">
                    <a:pos x="22" y="54"/>
                  </a:cxn>
                </a:cxnLst>
                <a:rect l="0" t="0" r="r" b="b"/>
                <a:pathLst>
                  <a:path w="26" h="54">
                    <a:moveTo>
                      <a:pt x="22" y="54"/>
                    </a:moveTo>
                    <a:lnTo>
                      <a:pt x="22" y="54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2" y="34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2" y="30"/>
                    </a:lnTo>
                    <a:lnTo>
                      <a:pt x="6" y="38"/>
                    </a:lnTo>
                    <a:lnTo>
                      <a:pt x="10" y="44"/>
                    </a:lnTo>
                    <a:lnTo>
                      <a:pt x="16" y="50"/>
                    </a:lnTo>
                    <a:lnTo>
                      <a:pt x="22" y="54"/>
                    </a:lnTo>
                    <a:lnTo>
                      <a:pt x="22" y="5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8" name="Freeform 304"/>
              <p:cNvSpPr/>
              <p:nvPr/>
            </p:nvSpPr>
            <p:spPr bwMode="auto">
              <a:xfrm>
                <a:off x="2603" y="867"/>
                <a:ext cx="20" cy="4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20" y="26"/>
                  </a:cxn>
                  <a:cxn ang="0">
                    <a:pos x="20" y="2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0">
                    <a:moveTo>
                      <a:pt x="8" y="0"/>
                    </a:moveTo>
                    <a:lnTo>
                      <a:pt x="8" y="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20" y="26"/>
                    </a:lnTo>
                    <a:lnTo>
                      <a:pt x="20" y="2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9" name="Freeform 305"/>
              <p:cNvSpPr/>
              <p:nvPr/>
            </p:nvSpPr>
            <p:spPr bwMode="auto">
              <a:xfrm>
                <a:off x="2599" y="897"/>
                <a:ext cx="30" cy="38"/>
              </a:xfrm>
              <a:custGeom>
                <a:avLst/>
                <a:gdLst/>
                <a:ahLst/>
                <a:cxnLst>
                  <a:cxn ang="0">
                    <a:pos x="2" y="26"/>
                  </a:cxn>
                  <a:cxn ang="0">
                    <a:pos x="2" y="26"/>
                  </a:cxn>
                  <a:cxn ang="0">
                    <a:pos x="0" y="38"/>
                  </a:cxn>
                  <a:cxn ang="0">
                    <a:pos x="0" y="38"/>
                  </a:cxn>
                  <a:cxn ang="0">
                    <a:pos x="4" y="36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30" y="16"/>
                  </a:cxn>
                  <a:cxn ang="0">
                    <a:pos x="30" y="16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2" y="20"/>
                  </a:cxn>
                  <a:cxn ang="0">
                    <a:pos x="2" y="26"/>
                  </a:cxn>
                  <a:cxn ang="0">
                    <a:pos x="2" y="26"/>
                  </a:cxn>
                </a:cxnLst>
                <a:rect l="0" t="0" r="r" b="b"/>
                <a:pathLst>
                  <a:path w="30" h="38">
                    <a:moveTo>
                      <a:pt x="2" y="26"/>
                    </a:moveTo>
                    <a:lnTo>
                      <a:pt x="2" y="26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4" y="36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2" y="20"/>
                    </a:lnTo>
                    <a:lnTo>
                      <a:pt x="2" y="26"/>
                    </a:lnTo>
                    <a:lnTo>
                      <a:pt x="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0" name="Freeform 306"/>
              <p:cNvSpPr/>
              <p:nvPr/>
            </p:nvSpPr>
            <p:spPr bwMode="auto">
              <a:xfrm>
                <a:off x="2595" y="919"/>
                <a:ext cx="38" cy="4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36" y="0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4" y="22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6"/>
                  </a:cxn>
                  <a:cxn ang="0">
                    <a:pos x="34" y="16"/>
                  </a:cxn>
                  <a:cxn ang="0">
                    <a:pos x="36" y="14"/>
                  </a:cxn>
                  <a:cxn ang="0">
                    <a:pos x="38" y="8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38" h="42">
                    <a:moveTo>
                      <a:pt x="36" y="0"/>
                    </a:moveTo>
                    <a:lnTo>
                      <a:pt x="36" y="0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4" y="22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6" y="14"/>
                    </a:lnTo>
                    <a:lnTo>
                      <a:pt x="38" y="8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1" name="Freeform 307"/>
              <p:cNvSpPr/>
              <p:nvPr/>
            </p:nvSpPr>
            <p:spPr bwMode="auto">
              <a:xfrm>
                <a:off x="2591" y="941"/>
                <a:ext cx="40" cy="42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40" y="0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24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8" y="40"/>
                  </a:cxn>
                  <a:cxn ang="0">
                    <a:pos x="14" y="38"/>
                  </a:cxn>
                  <a:cxn ang="0">
                    <a:pos x="20" y="34"/>
                  </a:cxn>
                  <a:cxn ang="0">
                    <a:pos x="26" y="28"/>
                  </a:cxn>
                  <a:cxn ang="0">
                    <a:pos x="34" y="16"/>
                  </a:cxn>
                  <a:cxn ang="0">
                    <a:pos x="40" y="0"/>
                  </a:cxn>
                  <a:cxn ang="0">
                    <a:pos x="40" y="0"/>
                  </a:cxn>
                </a:cxnLst>
                <a:rect l="0" t="0" r="r" b="b"/>
                <a:pathLst>
                  <a:path w="40" h="42">
                    <a:moveTo>
                      <a:pt x="40" y="0"/>
                    </a:moveTo>
                    <a:lnTo>
                      <a:pt x="40" y="0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24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8" y="40"/>
                    </a:lnTo>
                    <a:lnTo>
                      <a:pt x="14" y="38"/>
                    </a:lnTo>
                    <a:lnTo>
                      <a:pt x="20" y="34"/>
                    </a:lnTo>
                    <a:lnTo>
                      <a:pt x="26" y="28"/>
                    </a:lnTo>
                    <a:lnTo>
                      <a:pt x="34" y="16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2" name="Freeform 308"/>
              <p:cNvSpPr/>
              <p:nvPr/>
            </p:nvSpPr>
            <p:spPr bwMode="auto">
              <a:xfrm>
                <a:off x="2491" y="887"/>
                <a:ext cx="24" cy="44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4" y="44"/>
                  </a:cxn>
                  <a:cxn ang="0">
                    <a:pos x="14" y="4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16" y="6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4" h="44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6" y="6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3" name="Freeform 309"/>
              <p:cNvSpPr/>
              <p:nvPr/>
            </p:nvSpPr>
            <p:spPr bwMode="auto">
              <a:xfrm>
                <a:off x="2477" y="911"/>
                <a:ext cx="26" cy="50"/>
              </a:xfrm>
              <a:custGeom>
                <a:avLst/>
                <a:gdLst/>
                <a:ahLst/>
                <a:cxnLst>
                  <a:cxn ang="0">
                    <a:pos x="22" y="50"/>
                  </a:cxn>
                  <a:cxn ang="0">
                    <a:pos x="22" y="50"/>
                  </a:cxn>
                  <a:cxn ang="0">
                    <a:pos x="24" y="36"/>
                  </a:cxn>
                  <a:cxn ang="0">
                    <a:pos x="24" y="36"/>
                  </a:cxn>
                  <a:cxn ang="0">
                    <a:pos x="26" y="32"/>
                  </a:cxn>
                  <a:cxn ang="0">
                    <a:pos x="26" y="26"/>
                  </a:cxn>
                  <a:cxn ang="0">
                    <a:pos x="26" y="2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8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18" y="46"/>
                  </a:cxn>
                  <a:cxn ang="0">
                    <a:pos x="22" y="50"/>
                  </a:cxn>
                  <a:cxn ang="0">
                    <a:pos x="22" y="50"/>
                  </a:cxn>
                </a:cxnLst>
                <a:rect l="0" t="0" r="r" b="b"/>
                <a:pathLst>
                  <a:path w="26" h="50">
                    <a:moveTo>
                      <a:pt x="22" y="50"/>
                    </a:moveTo>
                    <a:lnTo>
                      <a:pt x="22" y="50"/>
                    </a:lnTo>
                    <a:lnTo>
                      <a:pt x="24" y="36"/>
                    </a:lnTo>
                    <a:lnTo>
                      <a:pt x="24" y="36"/>
                    </a:lnTo>
                    <a:lnTo>
                      <a:pt x="26" y="32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8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18" y="46"/>
                    </a:lnTo>
                    <a:lnTo>
                      <a:pt x="22" y="50"/>
                    </a:lnTo>
                    <a:lnTo>
                      <a:pt x="2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4" name="Freeform 310"/>
              <p:cNvSpPr/>
              <p:nvPr/>
            </p:nvSpPr>
            <p:spPr bwMode="auto">
              <a:xfrm>
                <a:off x="2465" y="931"/>
                <a:ext cx="32" cy="60"/>
              </a:xfrm>
              <a:custGeom>
                <a:avLst/>
                <a:gdLst/>
                <a:ahLst/>
                <a:cxnLst>
                  <a:cxn ang="0">
                    <a:pos x="32" y="42"/>
                  </a:cxn>
                  <a:cxn ang="0">
                    <a:pos x="32" y="42"/>
                  </a:cxn>
                  <a:cxn ang="0">
                    <a:pos x="30" y="36"/>
                  </a:cxn>
                  <a:cxn ang="0">
                    <a:pos x="28" y="32"/>
                  </a:cxn>
                  <a:cxn ang="0">
                    <a:pos x="28" y="32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2" y="18"/>
                  </a:cxn>
                  <a:cxn ang="0">
                    <a:pos x="2" y="18"/>
                  </a:cxn>
                  <a:cxn ang="0">
                    <a:pos x="10" y="32"/>
                  </a:cxn>
                  <a:cxn ang="0">
                    <a:pos x="10" y="32"/>
                  </a:cxn>
                  <a:cxn ang="0">
                    <a:pos x="26" y="60"/>
                  </a:cxn>
                  <a:cxn ang="0">
                    <a:pos x="26" y="60"/>
                  </a:cxn>
                  <a:cxn ang="0">
                    <a:pos x="32" y="42"/>
                  </a:cxn>
                  <a:cxn ang="0">
                    <a:pos x="32" y="42"/>
                  </a:cxn>
                </a:cxnLst>
                <a:rect l="0" t="0" r="r" b="b"/>
                <a:pathLst>
                  <a:path w="32" h="60">
                    <a:moveTo>
                      <a:pt x="32" y="42"/>
                    </a:moveTo>
                    <a:lnTo>
                      <a:pt x="32" y="42"/>
                    </a:lnTo>
                    <a:lnTo>
                      <a:pt x="30" y="36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2" y="18"/>
                    </a:lnTo>
                    <a:lnTo>
                      <a:pt x="2" y="18"/>
                    </a:lnTo>
                    <a:lnTo>
                      <a:pt x="10" y="32"/>
                    </a:lnTo>
                    <a:lnTo>
                      <a:pt x="10" y="32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32" y="42"/>
                    </a:lnTo>
                    <a:lnTo>
                      <a:pt x="32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5" name="Freeform 311"/>
              <p:cNvSpPr/>
              <p:nvPr/>
            </p:nvSpPr>
            <p:spPr bwMode="auto">
              <a:xfrm>
                <a:off x="2461" y="955"/>
                <a:ext cx="30" cy="60"/>
              </a:xfrm>
              <a:custGeom>
                <a:avLst/>
                <a:gdLst/>
                <a:ahLst/>
                <a:cxnLst>
                  <a:cxn ang="0">
                    <a:pos x="26" y="60"/>
                  </a:cxn>
                  <a:cxn ang="0">
                    <a:pos x="26" y="60"/>
                  </a:cxn>
                  <a:cxn ang="0">
                    <a:pos x="30" y="44"/>
                  </a:cxn>
                  <a:cxn ang="0">
                    <a:pos x="30" y="44"/>
                  </a:cxn>
                  <a:cxn ang="0">
                    <a:pos x="26" y="38"/>
                  </a:cxn>
                  <a:cxn ang="0">
                    <a:pos x="22" y="32"/>
                  </a:cxn>
                  <a:cxn ang="0">
                    <a:pos x="22" y="3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4" y="34"/>
                  </a:cxn>
                  <a:cxn ang="0">
                    <a:pos x="8" y="42"/>
                  </a:cxn>
                  <a:cxn ang="0">
                    <a:pos x="12" y="50"/>
                  </a:cxn>
                  <a:cxn ang="0">
                    <a:pos x="18" y="56"/>
                  </a:cxn>
                  <a:cxn ang="0">
                    <a:pos x="26" y="60"/>
                  </a:cxn>
                  <a:cxn ang="0">
                    <a:pos x="26" y="60"/>
                  </a:cxn>
                </a:cxnLst>
                <a:rect l="0" t="0" r="r" b="b"/>
                <a:pathLst>
                  <a:path w="30" h="60">
                    <a:moveTo>
                      <a:pt x="26" y="60"/>
                    </a:moveTo>
                    <a:lnTo>
                      <a:pt x="26" y="60"/>
                    </a:lnTo>
                    <a:lnTo>
                      <a:pt x="30" y="44"/>
                    </a:lnTo>
                    <a:lnTo>
                      <a:pt x="30" y="44"/>
                    </a:lnTo>
                    <a:lnTo>
                      <a:pt x="26" y="38"/>
                    </a:lnTo>
                    <a:lnTo>
                      <a:pt x="22" y="32"/>
                    </a:lnTo>
                    <a:lnTo>
                      <a:pt x="22" y="3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4" y="34"/>
                    </a:lnTo>
                    <a:lnTo>
                      <a:pt x="8" y="42"/>
                    </a:lnTo>
                    <a:lnTo>
                      <a:pt x="12" y="50"/>
                    </a:lnTo>
                    <a:lnTo>
                      <a:pt x="18" y="56"/>
                    </a:lnTo>
                    <a:lnTo>
                      <a:pt x="26" y="60"/>
                    </a:lnTo>
                    <a:lnTo>
                      <a:pt x="2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6" name="Freeform 312"/>
              <p:cNvSpPr/>
              <p:nvPr/>
            </p:nvSpPr>
            <p:spPr bwMode="auto">
              <a:xfrm>
                <a:off x="2513" y="887"/>
                <a:ext cx="20" cy="44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20" y="28"/>
                  </a:cxn>
                  <a:cxn ang="0">
                    <a:pos x="20" y="28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2" y="1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4">
                    <a:moveTo>
                      <a:pt x="8" y="0"/>
                    </a:moveTo>
                    <a:lnTo>
                      <a:pt x="8" y="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20" y="28"/>
                    </a:lnTo>
                    <a:lnTo>
                      <a:pt x="20" y="28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2" y="1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7" name="Freeform 313"/>
              <p:cNvSpPr/>
              <p:nvPr/>
            </p:nvSpPr>
            <p:spPr bwMode="auto">
              <a:xfrm>
                <a:off x="2507" y="921"/>
                <a:ext cx="34" cy="42"/>
              </a:xfrm>
              <a:custGeom>
                <a:avLst/>
                <a:gdLst/>
                <a:ahLst/>
                <a:cxnLst>
                  <a:cxn ang="0">
                    <a:pos x="2" y="28"/>
                  </a:cxn>
                  <a:cxn ang="0">
                    <a:pos x="2" y="28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4" y="4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34" y="14"/>
                  </a:cxn>
                  <a:cxn ang="0">
                    <a:pos x="32" y="1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2" y="22"/>
                  </a:cxn>
                  <a:cxn ang="0">
                    <a:pos x="2" y="28"/>
                  </a:cxn>
                  <a:cxn ang="0">
                    <a:pos x="2" y="28"/>
                  </a:cxn>
                </a:cxnLst>
                <a:rect l="0" t="0" r="r" b="b"/>
                <a:pathLst>
                  <a:path w="34" h="42">
                    <a:moveTo>
                      <a:pt x="2" y="28"/>
                    </a:moveTo>
                    <a:lnTo>
                      <a:pt x="2" y="28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34" y="14"/>
                    </a:lnTo>
                    <a:lnTo>
                      <a:pt x="32" y="1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2" y="22"/>
                    </a:lnTo>
                    <a:lnTo>
                      <a:pt x="2" y="28"/>
                    </a:lnTo>
                    <a:lnTo>
                      <a:pt x="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8" name="Freeform 314"/>
              <p:cNvSpPr/>
              <p:nvPr/>
            </p:nvSpPr>
            <p:spPr bwMode="auto">
              <a:xfrm>
                <a:off x="2501" y="945"/>
                <a:ext cx="42" cy="4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6" y="24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40" y="20"/>
                  </a:cxn>
                  <a:cxn ang="0">
                    <a:pos x="40" y="20"/>
                  </a:cxn>
                  <a:cxn ang="0">
                    <a:pos x="42" y="16"/>
                  </a:cxn>
                  <a:cxn ang="0">
                    <a:pos x="42" y="10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48">
                    <a:moveTo>
                      <a:pt x="42" y="0"/>
                    </a:moveTo>
                    <a:lnTo>
                      <a:pt x="42" y="0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6" y="24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42" y="16"/>
                    </a:lnTo>
                    <a:lnTo>
                      <a:pt x="42" y="10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9" name="Freeform 315"/>
              <p:cNvSpPr/>
              <p:nvPr/>
            </p:nvSpPr>
            <p:spPr bwMode="auto">
              <a:xfrm>
                <a:off x="2497" y="971"/>
                <a:ext cx="44" cy="46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14" y="22"/>
                  </a:cxn>
                  <a:cxn ang="0">
                    <a:pos x="14" y="22"/>
                  </a:cxn>
                  <a:cxn ang="0">
                    <a:pos x="8" y="26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8" y="44"/>
                  </a:cxn>
                  <a:cxn ang="0">
                    <a:pos x="16" y="42"/>
                  </a:cxn>
                  <a:cxn ang="0">
                    <a:pos x="24" y="36"/>
                  </a:cxn>
                  <a:cxn ang="0">
                    <a:pos x="30" y="30"/>
                  </a:cxn>
                  <a:cxn ang="0">
                    <a:pos x="36" y="24"/>
                  </a:cxn>
                  <a:cxn ang="0">
                    <a:pos x="40" y="16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44" h="46">
                    <a:moveTo>
                      <a:pt x="44" y="0"/>
                    </a:moveTo>
                    <a:lnTo>
                      <a:pt x="44" y="0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8" y="26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8" y="44"/>
                    </a:lnTo>
                    <a:lnTo>
                      <a:pt x="16" y="42"/>
                    </a:lnTo>
                    <a:lnTo>
                      <a:pt x="24" y="36"/>
                    </a:lnTo>
                    <a:lnTo>
                      <a:pt x="30" y="30"/>
                    </a:lnTo>
                    <a:lnTo>
                      <a:pt x="36" y="24"/>
                    </a:lnTo>
                    <a:lnTo>
                      <a:pt x="40" y="16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0" name="Freeform 316"/>
              <p:cNvSpPr/>
              <p:nvPr/>
            </p:nvSpPr>
            <p:spPr bwMode="auto">
              <a:xfrm>
                <a:off x="2449" y="557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1" name="Freeform 317"/>
              <p:cNvSpPr/>
              <p:nvPr/>
            </p:nvSpPr>
            <p:spPr bwMode="auto">
              <a:xfrm>
                <a:off x="2437" y="569"/>
                <a:ext cx="14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14" h="30">
                    <a:moveTo>
                      <a:pt x="6" y="26"/>
                    </a:move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2" name="Freeform 318"/>
              <p:cNvSpPr/>
              <p:nvPr/>
            </p:nvSpPr>
            <p:spPr bwMode="auto">
              <a:xfrm>
                <a:off x="2427" y="577"/>
                <a:ext cx="16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6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3" name="Freeform 319"/>
              <p:cNvSpPr/>
              <p:nvPr/>
            </p:nvSpPr>
            <p:spPr bwMode="auto">
              <a:xfrm>
                <a:off x="2421" y="591"/>
                <a:ext cx="14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2" y="26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2" y="32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4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2" y="3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4" name="Freeform 320"/>
              <p:cNvSpPr/>
              <p:nvPr/>
            </p:nvSpPr>
            <p:spPr bwMode="auto">
              <a:xfrm>
                <a:off x="2457" y="55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5" name="Freeform 321"/>
              <p:cNvSpPr/>
              <p:nvPr/>
            </p:nvSpPr>
            <p:spPr bwMode="auto">
              <a:xfrm>
                <a:off x="2449" y="581"/>
                <a:ext cx="26" cy="20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6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6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0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6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6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6" name="Freeform 322"/>
              <p:cNvSpPr/>
              <p:nvPr/>
            </p:nvSpPr>
            <p:spPr bwMode="auto">
              <a:xfrm>
                <a:off x="2443" y="597"/>
                <a:ext cx="30" cy="2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6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30" y="8"/>
                  </a:cxn>
                  <a:cxn ang="0">
                    <a:pos x="30" y="6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2">
                    <a:moveTo>
                      <a:pt x="30" y="0"/>
                    </a:moveTo>
                    <a:lnTo>
                      <a:pt x="30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6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30" y="8"/>
                    </a:lnTo>
                    <a:lnTo>
                      <a:pt x="30" y="6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7" name="Freeform 323"/>
              <p:cNvSpPr/>
              <p:nvPr/>
            </p:nvSpPr>
            <p:spPr bwMode="auto">
              <a:xfrm>
                <a:off x="2437" y="611"/>
                <a:ext cx="34" cy="24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2"/>
                  </a:cxn>
                  <a:cxn ang="0">
                    <a:pos x="20" y="18"/>
                  </a:cxn>
                  <a:cxn ang="0">
                    <a:pos x="28" y="10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4">
                    <a:moveTo>
                      <a:pt x="34" y="0"/>
                    </a:moveTo>
                    <a:lnTo>
                      <a:pt x="34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2"/>
                    </a:lnTo>
                    <a:lnTo>
                      <a:pt x="20" y="18"/>
                    </a:lnTo>
                    <a:lnTo>
                      <a:pt x="28" y="10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8" name="Freeform 324"/>
              <p:cNvSpPr/>
              <p:nvPr/>
            </p:nvSpPr>
            <p:spPr bwMode="auto">
              <a:xfrm>
                <a:off x="2421" y="363"/>
                <a:ext cx="1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6">
                    <a:moveTo>
                      <a:pt x="0" y="6"/>
                    </a:moveTo>
                    <a:lnTo>
                      <a:pt x="0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9" name="Freeform 325"/>
              <p:cNvSpPr/>
              <p:nvPr/>
            </p:nvSpPr>
            <p:spPr bwMode="auto">
              <a:xfrm>
                <a:off x="2413" y="371"/>
                <a:ext cx="10" cy="1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0" h="18">
                    <a:moveTo>
                      <a:pt x="0" y="4"/>
                    </a:moveTo>
                    <a:lnTo>
                      <a:pt x="0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0" name="Freeform 326"/>
              <p:cNvSpPr/>
              <p:nvPr/>
            </p:nvSpPr>
            <p:spPr bwMode="auto">
              <a:xfrm>
                <a:off x="2407" y="377"/>
                <a:ext cx="10" cy="2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24">
                    <a:moveTo>
                      <a:pt x="0" y="6"/>
                    </a:move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1" name="Freeform 327"/>
              <p:cNvSpPr/>
              <p:nvPr/>
            </p:nvSpPr>
            <p:spPr bwMode="auto">
              <a:xfrm>
                <a:off x="2403" y="385"/>
                <a:ext cx="10" cy="24"/>
              </a:xfrm>
              <a:custGeom>
                <a:avLst/>
                <a:gdLst/>
                <a:ahLst/>
                <a:cxnLst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2" y="18"/>
                  </a:cxn>
                  <a:cxn ang="0">
                    <a:pos x="6" y="24"/>
                  </a:cxn>
                  <a:cxn ang="0">
                    <a:pos x="6" y="24"/>
                  </a:cxn>
                </a:cxnLst>
                <a:rect l="0" t="0" r="r" b="b"/>
                <a:pathLst>
                  <a:path w="10" h="24">
                    <a:moveTo>
                      <a:pt x="6" y="24"/>
                    </a:move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2" y="18"/>
                    </a:lnTo>
                    <a:lnTo>
                      <a:pt x="6" y="24"/>
                    </a:lnTo>
                    <a:lnTo>
                      <a:pt x="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2" name="Freeform 328"/>
              <p:cNvSpPr/>
              <p:nvPr/>
            </p:nvSpPr>
            <p:spPr bwMode="auto">
              <a:xfrm>
                <a:off x="2425" y="365"/>
                <a:ext cx="10" cy="1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6">
                    <a:moveTo>
                      <a:pt x="8" y="0"/>
                    </a:moveTo>
                    <a:lnTo>
                      <a:pt x="8" y="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3" name="Freeform 329"/>
              <p:cNvSpPr/>
              <p:nvPr/>
            </p:nvSpPr>
            <p:spPr bwMode="auto">
              <a:xfrm>
                <a:off x="2421" y="379"/>
                <a:ext cx="14" cy="12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4" y="6"/>
                  </a:cxn>
                  <a:cxn ang="0">
                    <a:pos x="14" y="6"/>
                  </a:cxn>
                  <a:cxn ang="0">
                    <a:pos x="14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12">
                    <a:moveTo>
                      <a:pt x="4" y="4"/>
                    </a:moveTo>
                    <a:lnTo>
                      <a:pt x="4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4" y="6"/>
                    </a:lnTo>
                    <a:lnTo>
                      <a:pt x="14" y="6"/>
                    </a:lnTo>
                    <a:lnTo>
                      <a:pt x="14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4" name="Freeform 330"/>
              <p:cNvSpPr/>
              <p:nvPr/>
            </p:nvSpPr>
            <p:spPr bwMode="auto">
              <a:xfrm>
                <a:off x="2417" y="387"/>
                <a:ext cx="18" cy="14"/>
              </a:xfrm>
              <a:custGeom>
                <a:avLst/>
                <a:gdLst/>
                <a:ahLst/>
                <a:cxnLst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6" y="8"/>
                  </a:cxn>
                  <a:cxn ang="0">
                    <a:pos x="16" y="8"/>
                  </a:cxn>
                </a:cxnLst>
                <a:rect l="0" t="0" r="r" b="b"/>
                <a:pathLst>
                  <a:path w="18" h="14">
                    <a:moveTo>
                      <a:pt x="16" y="8"/>
                    </a:moveTo>
                    <a:lnTo>
                      <a:pt x="16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6" y="8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5" name="Freeform 331"/>
              <p:cNvSpPr/>
              <p:nvPr/>
            </p:nvSpPr>
            <p:spPr bwMode="auto">
              <a:xfrm>
                <a:off x="2413" y="397"/>
                <a:ext cx="2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2"/>
                  </a:cxn>
                  <a:cxn ang="0">
                    <a:pos x="12" y="10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0" h="14">
                    <a:moveTo>
                      <a:pt x="0" y="14"/>
                    </a:moveTo>
                    <a:lnTo>
                      <a:pt x="0" y="14"/>
                    </a:lnTo>
                    <a:lnTo>
                      <a:pt x="6" y="12"/>
                    </a:lnTo>
                    <a:lnTo>
                      <a:pt x="12" y="10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6" name="Freeform 332"/>
              <p:cNvSpPr/>
              <p:nvPr/>
            </p:nvSpPr>
            <p:spPr bwMode="auto">
              <a:xfrm>
                <a:off x="2483" y="429"/>
                <a:ext cx="12" cy="10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0">
                    <a:moveTo>
                      <a:pt x="12" y="0"/>
                    </a:moveTo>
                    <a:lnTo>
                      <a:pt x="12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7" name="Freeform 333"/>
              <p:cNvSpPr/>
              <p:nvPr/>
            </p:nvSpPr>
            <p:spPr bwMode="auto">
              <a:xfrm>
                <a:off x="2475" y="431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8" name="Freeform 334"/>
              <p:cNvSpPr/>
              <p:nvPr/>
            </p:nvSpPr>
            <p:spPr bwMode="auto">
              <a:xfrm>
                <a:off x="2467" y="433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9" name="Freeform 335"/>
              <p:cNvSpPr/>
              <p:nvPr/>
            </p:nvSpPr>
            <p:spPr bwMode="auto">
              <a:xfrm>
                <a:off x="2457" y="439"/>
                <a:ext cx="8" cy="24"/>
              </a:xfrm>
              <a:custGeom>
                <a:avLst/>
                <a:gdLst/>
                <a:ahLst/>
                <a:cxnLst>
                  <a:cxn ang="0">
                    <a:pos x="2" y="24"/>
                  </a:cxn>
                  <a:cxn ang="0">
                    <a:pos x="2" y="24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</a:cxnLst>
                <a:rect l="0" t="0" r="r" b="b"/>
                <a:pathLst>
                  <a:path w="8" h="24">
                    <a:moveTo>
                      <a:pt x="2" y="24"/>
                    </a:moveTo>
                    <a:lnTo>
                      <a:pt x="2" y="24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0" name="Freeform 336"/>
              <p:cNvSpPr/>
              <p:nvPr/>
            </p:nvSpPr>
            <p:spPr bwMode="auto">
              <a:xfrm>
                <a:off x="2485" y="429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1" name="Freeform 337"/>
              <p:cNvSpPr/>
              <p:nvPr/>
            </p:nvSpPr>
            <p:spPr bwMode="auto">
              <a:xfrm>
                <a:off x="2477" y="443"/>
                <a:ext cx="18" cy="8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8" h="8">
                    <a:moveTo>
                      <a:pt x="4" y="4"/>
                    </a:move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2" name="Freeform 338"/>
              <p:cNvSpPr/>
              <p:nvPr/>
            </p:nvSpPr>
            <p:spPr bwMode="auto">
              <a:xfrm>
                <a:off x="2469" y="453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3" name="Freeform 339"/>
              <p:cNvSpPr/>
              <p:nvPr/>
            </p:nvSpPr>
            <p:spPr bwMode="auto">
              <a:xfrm>
                <a:off x="2463" y="461"/>
                <a:ext cx="24" cy="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6" y="6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6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6" y="6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4" name="Freeform 340"/>
              <p:cNvSpPr/>
              <p:nvPr/>
            </p:nvSpPr>
            <p:spPr bwMode="auto">
              <a:xfrm>
                <a:off x="2511" y="461"/>
                <a:ext cx="12" cy="1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2"/>
                  </a:cxn>
                  <a:cxn ang="0">
                    <a:pos x="6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2">
                    <a:moveTo>
                      <a:pt x="12" y="0"/>
                    </a:moveTo>
                    <a:lnTo>
                      <a:pt x="12" y="0"/>
                    </a:lnTo>
                    <a:lnTo>
                      <a:pt x="6" y="2"/>
                    </a:lnTo>
                    <a:lnTo>
                      <a:pt x="6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5" name="Freeform 341"/>
              <p:cNvSpPr/>
              <p:nvPr/>
            </p:nvSpPr>
            <p:spPr bwMode="auto">
              <a:xfrm>
                <a:off x="2503" y="463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6" name="Freeform 342"/>
              <p:cNvSpPr/>
              <p:nvPr/>
            </p:nvSpPr>
            <p:spPr bwMode="auto">
              <a:xfrm>
                <a:off x="2495" y="467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7" name="Freeform 343"/>
              <p:cNvSpPr/>
              <p:nvPr/>
            </p:nvSpPr>
            <p:spPr bwMode="auto">
              <a:xfrm>
                <a:off x="2485" y="471"/>
                <a:ext cx="8" cy="24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8" h="24">
                    <a:moveTo>
                      <a:pt x="8" y="20"/>
                    </a:moveTo>
                    <a:lnTo>
                      <a:pt x="8" y="20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8" name="Freeform 344"/>
              <p:cNvSpPr/>
              <p:nvPr/>
            </p:nvSpPr>
            <p:spPr bwMode="auto">
              <a:xfrm>
                <a:off x="2513" y="463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9" name="Freeform 345"/>
              <p:cNvSpPr/>
              <p:nvPr/>
            </p:nvSpPr>
            <p:spPr bwMode="auto">
              <a:xfrm>
                <a:off x="2505" y="477"/>
                <a:ext cx="18" cy="6"/>
              </a:xfrm>
              <a:custGeom>
                <a:avLst/>
                <a:gdLst/>
                <a:ahLst/>
                <a:cxnLst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</a:cxnLst>
                <a:rect l="0" t="0" r="r" b="b"/>
                <a:pathLst>
                  <a:path w="18" h="6">
                    <a:moveTo>
                      <a:pt x="4" y="2"/>
                    </a:move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0" name="Freeform 346"/>
              <p:cNvSpPr/>
              <p:nvPr/>
            </p:nvSpPr>
            <p:spPr bwMode="auto">
              <a:xfrm>
                <a:off x="2497" y="485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4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4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1" name="Freeform 347"/>
              <p:cNvSpPr/>
              <p:nvPr/>
            </p:nvSpPr>
            <p:spPr bwMode="auto">
              <a:xfrm>
                <a:off x="2491" y="493"/>
                <a:ext cx="24" cy="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8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2" name="Freeform 348"/>
              <p:cNvSpPr/>
              <p:nvPr/>
            </p:nvSpPr>
            <p:spPr bwMode="auto">
              <a:xfrm>
                <a:off x="2427" y="417"/>
                <a:ext cx="12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0">
                    <a:moveTo>
                      <a:pt x="0" y="8"/>
                    </a:move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3" name="Freeform 349"/>
              <p:cNvSpPr/>
              <p:nvPr/>
            </p:nvSpPr>
            <p:spPr bwMode="auto">
              <a:xfrm>
                <a:off x="2419" y="427"/>
                <a:ext cx="10" cy="22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</a:cxnLst>
                <a:rect l="0" t="0" r="r" b="b"/>
                <a:pathLst>
                  <a:path w="10" h="22">
                    <a:moveTo>
                      <a:pt x="6" y="0"/>
                    </a:move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4" name="Freeform 350"/>
              <p:cNvSpPr/>
              <p:nvPr/>
            </p:nvSpPr>
            <p:spPr bwMode="auto">
              <a:xfrm>
                <a:off x="2411" y="433"/>
                <a:ext cx="12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8">
                    <a:moveTo>
                      <a:pt x="0" y="8"/>
                    </a:moveTo>
                    <a:lnTo>
                      <a:pt x="0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5" name="Freeform 351"/>
              <p:cNvSpPr/>
              <p:nvPr/>
            </p:nvSpPr>
            <p:spPr bwMode="auto">
              <a:xfrm>
                <a:off x="2407" y="443"/>
                <a:ext cx="10" cy="30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10" h="30">
                    <a:moveTo>
                      <a:pt x="10" y="22"/>
                    </a:move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6" name="Freeform 352"/>
              <p:cNvSpPr/>
              <p:nvPr/>
            </p:nvSpPr>
            <p:spPr bwMode="auto">
              <a:xfrm>
                <a:off x="2433" y="419"/>
                <a:ext cx="12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2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7" name="Freeform 353"/>
              <p:cNvSpPr/>
              <p:nvPr/>
            </p:nvSpPr>
            <p:spPr bwMode="auto">
              <a:xfrm>
                <a:off x="2429" y="435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2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8" name="Freeform 354"/>
              <p:cNvSpPr/>
              <p:nvPr/>
            </p:nvSpPr>
            <p:spPr bwMode="auto">
              <a:xfrm>
                <a:off x="2423" y="447"/>
                <a:ext cx="24" cy="16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24" h="16">
                    <a:moveTo>
                      <a:pt x="0" y="16"/>
                    </a:move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9" name="Freeform 355"/>
              <p:cNvSpPr/>
              <p:nvPr/>
            </p:nvSpPr>
            <p:spPr bwMode="auto">
              <a:xfrm>
                <a:off x="2419" y="457"/>
                <a:ext cx="24" cy="18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4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" h="18">
                    <a:moveTo>
                      <a:pt x="24" y="0"/>
                    </a:move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4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0" name="Freeform 356"/>
              <p:cNvSpPr/>
              <p:nvPr/>
            </p:nvSpPr>
            <p:spPr bwMode="auto">
              <a:xfrm>
                <a:off x="2493" y="515"/>
                <a:ext cx="10" cy="20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10" h="20">
                    <a:moveTo>
                      <a:pt x="0" y="14"/>
                    </a:move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1" name="Freeform 357"/>
              <p:cNvSpPr/>
              <p:nvPr/>
            </p:nvSpPr>
            <p:spPr bwMode="auto">
              <a:xfrm>
                <a:off x="2489" y="531"/>
                <a:ext cx="16" cy="1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6" y="12"/>
                  </a:cxn>
                  <a:cxn ang="0">
                    <a:pos x="16" y="12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18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6" y="12"/>
                    </a:lnTo>
                    <a:lnTo>
                      <a:pt x="16" y="12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2" name="Freeform 358"/>
              <p:cNvSpPr/>
              <p:nvPr/>
            </p:nvSpPr>
            <p:spPr bwMode="auto">
              <a:xfrm>
                <a:off x="2489" y="543"/>
                <a:ext cx="20" cy="2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20" y="20"/>
                  </a:cxn>
                  <a:cxn ang="0">
                    <a:pos x="20" y="20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16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0" h="20">
                    <a:moveTo>
                      <a:pt x="8" y="12"/>
                    </a:moveTo>
                    <a:lnTo>
                      <a:pt x="8" y="12"/>
                    </a:lnTo>
                    <a:lnTo>
                      <a:pt x="20" y="20"/>
                    </a:lnTo>
                    <a:lnTo>
                      <a:pt x="20" y="20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16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3" name="Freeform 359"/>
              <p:cNvSpPr/>
              <p:nvPr/>
            </p:nvSpPr>
            <p:spPr bwMode="auto">
              <a:xfrm>
                <a:off x="2489" y="553"/>
                <a:ext cx="22" cy="22"/>
              </a:xfrm>
              <a:custGeom>
                <a:avLst/>
                <a:gdLst/>
                <a:ahLst/>
                <a:cxnLst>
                  <a:cxn ang="0">
                    <a:pos x="22" y="22"/>
                  </a:cxn>
                  <a:cxn ang="0">
                    <a:pos x="22" y="22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16" y="10"/>
                  </a:cxn>
                  <a:cxn ang="0">
                    <a:pos x="16" y="1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8"/>
                  </a:cxn>
                  <a:cxn ang="0">
                    <a:pos x="8" y="14"/>
                  </a:cxn>
                  <a:cxn ang="0">
                    <a:pos x="14" y="20"/>
                  </a:cxn>
                  <a:cxn ang="0">
                    <a:pos x="22" y="22"/>
                  </a:cxn>
                  <a:cxn ang="0">
                    <a:pos x="22" y="22"/>
                  </a:cxn>
                </a:cxnLst>
                <a:rect l="0" t="0" r="r" b="b"/>
                <a:pathLst>
                  <a:path w="22" h="22">
                    <a:moveTo>
                      <a:pt x="22" y="22"/>
                    </a:moveTo>
                    <a:lnTo>
                      <a:pt x="22" y="22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8"/>
                    </a:lnTo>
                    <a:lnTo>
                      <a:pt x="8" y="14"/>
                    </a:lnTo>
                    <a:lnTo>
                      <a:pt x="14" y="20"/>
                    </a:lnTo>
                    <a:lnTo>
                      <a:pt x="22" y="22"/>
                    </a:lnTo>
                    <a:lnTo>
                      <a:pt x="2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4" name="Freeform 360"/>
              <p:cNvSpPr/>
              <p:nvPr/>
            </p:nvSpPr>
            <p:spPr bwMode="auto">
              <a:xfrm>
                <a:off x="2501" y="515"/>
                <a:ext cx="10" cy="20"/>
              </a:xfrm>
              <a:custGeom>
                <a:avLst/>
                <a:gdLst/>
                <a:ahLst/>
                <a:cxnLst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</a:cxnLst>
                <a:rect l="0" t="0" r="r" b="b"/>
                <a:pathLst>
                  <a:path w="10" h="20">
                    <a:moveTo>
                      <a:pt x="10" y="10"/>
                    </a:moveTo>
                    <a:lnTo>
                      <a:pt x="10" y="1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5" name="Freeform 361"/>
              <p:cNvSpPr/>
              <p:nvPr/>
            </p:nvSpPr>
            <p:spPr bwMode="auto">
              <a:xfrm>
                <a:off x="2507" y="527"/>
                <a:ext cx="12" cy="22"/>
              </a:xfrm>
              <a:custGeom>
                <a:avLst/>
                <a:gdLst/>
                <a:ahLst/>
                <a:cxnLst>
                  <a:cxn ang="0">
                    <a:pos x="2" y="22"/>
                  </a:cxn>
                  <a:cxn ang="0">
                    <a:pos x="2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2" y="22"/>
                  </a:cxn>
                </a:cxnLst>
                <a:rect l="0" t="0" r="r" b="b"/>
                <a:pathLst>
                  <a:path w="12" h="22">
                    <a:moveTo>
                      <a:pt x="2" y="22"/>
                    </a:moveTo>
                    <a:lnTo>
                      <a:pt x="2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6" name="Freeform 362"/>
              <p:cNvSpPr/>
              <p:nvPr/>
            </p:nvSpPr>
            <p:spPr bwMode="auto">
              <a:xfrm>
                <a:off x="2511" y="535"/>
                <a:ext cx="12" cy="26"/>
              </a:xfrm>
              <a:custGeom>
                <a:avLst/>
                <a:gdLst/>
                <a:ahLst/>
                <a:cxnLst>
                  <a:cxn ang="0">
                    <a:pos x="8" y="14"/>
                  </a:cxn>
                  <a:cxn ang="0">
                    <a:pos x="8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8" y="14"/>
                  </a:cxn>
                  <a:cxn ang="0">
                    <a:pos x="8" y="14"/>
                  </a:cxn>
                </a:cxnLst>
                <a:rect l="0" t="0" r="r" b="b"/>
                <a:pathLst>
                  <a:path w="12" h="26">
                    <a:moveTo>
                      <a:pt x="8" y="14"/>
                    </a:moveTo>
                    <a:lnTo>
                      <a:pt x="8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8" y="14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7" name="Freeform 363"/>
              <p:cNvSpPr/>
              <p:nvPr/>
            </p:nvSpPr>
            <p:spPr bwMode="auto">
              <a:xfrm>
                <a:off x="2513" y="545"/>
                <a:ext cx="14" cy="2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8"/>
                  </a:cxn>
                  <a:cxn ang="0">
                    <a:pos x="2" y="28"/>
                  </a:cxn>
                  <a:cxn ang="0">
                    <a:pos x="8" y="22"/>
                  </a:cxn>
                  <a:cxn ang="0">
                    <a:pos x="12" y="16"/>
                  </a:cxn>
                  <a:cxn ang="0">
                    <a:pos x="14" y="8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4" h="28">
                    <a:moveTo>
                      <a:pt x="12" y="0"/>
                    </a:moveTo>
                    <a:lnTo>
                      <a:pt x="12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8"/>
                    </a:lnTo>
                    <a:lnTo>
                      <a:pt x="2" y="28"/>
                    </a:lnTo>
                    <a:lnTo>
                      <a:pt x="8" y="22"/>
                    </a:lnTo>
                    <a:lnTo>
                      <a:pt x="12" y="16"/>
                    </a:lnTo>
                    <a:lnTo>
                      <a:pt x="14" y="8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8" name="Freeform 364"/>
              <p:cNvSpPr/>
              <p:nvPr/>
            </p:nvSpPr>
            <p:spPr bwMode="auto">
              <a:xfrm>
                <a:off x="2635" y="675"/>
                <a:ext cx="18" cy="2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12" y="4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0"/>
                    </a:lnTo>
                    <a:lnTo>
                      <a:pt x="12" y="4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9" name="Freeform 365"/>
              <p:cNvSpPr/>
              <p:nvPr/>
            </p:nvSpPr>
            <p:spPr bwMode="auto">
              <a:xfrm>
                <a:off x="2623" y="687"/>
                <a:ext cx="16" cy="34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8" y="34"/>
                  </a:cxn>
                  <a:cxn ang="0">
                    <a:pos x="8" y="34"/>
                  </a:cxn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34">
                    <a:moveTo>
                      <a:pt x="0" y="8"/>
                    </a:move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0" name="Freeform 366"/>
              <p:cNvSpPr/>
              <p:nvPr/>
            </p:nvSpPr>
            <p:spPr bwMode="auto">
              <a:xfrm>
                <a:off x="2613" y="697"/>
                <a:ext cx="16" cy="40"/>
              </a:xfrm>
              <a:custGeom>
                <a:avLst/>
                <a:gdLst/>
                <a:ahLst/>
                <a:cxnLst>
                  <a:cxn ang="0">
                    <a:pos x="16" y="30"/>
                  </a:cxn>
                  <a:cxn ang="0">
                    <a:pos x="16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6" y="30"/>
                  </a:cxn>
                  <a:cxn ang="0">
                    <a:pos x="16" y="30"/>
                  </a:cxn>
                </a:cxnLst>
                <a:rect l="0" t="0" r="r" b="b"/>
                <a:pathLst>
                  <a:path w="16" h="40">
                    <a:moveTo>
                      <a:pt x="16" y="30"/>
                    </a:moveTo>
                    <a:lnTo>
                      <a:pt x="16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6" y="30"/>
                    </a:lnTo>
                    <a:lnTo>
                      <a:pt x="16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1" name="Freeform 367"/>
              <p:cNvSpPr/>
              <p:nvPr/>
            </p:nvSpPr>
            <p:spPr bwMode="auto">
              <a:xfrm>
                <a:off x="2607" y="711"/>
                <a:ext cx="14" cy="42"/>
              </a:xfrm>
              <a:custGeom>
                <a:avLst/>
                <a:gdLst/>
                <a:ahLst/>
                <a:cxnLst>
                  <a:cxn ang="0">
                    <a:pos x="14" y="32"/>
                  </a:cxn>
                  <a:cxn ang="0">
                    <a:pos x="14" y="32"/>
                  </a:cxn>
                  <a:cxn ang="0">
                    <a:pos x="14" y="28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4" y="32"/>
                  </a:cxn>
                  <a:cxn ang="0">
                    <a:pos x="10" y="42"/>
                  </a:cxn>
                  <a:cxn ang="0">
                    <a:pos x="10" y="42"/>
                  </a:cxn>
                  <a:cxn ang="0">
                    <a:pos x="14" y="32"/>
                  </a:cxn>
                  <a:cxn ang="0">
                    <a:pos x="14" y="32"/>
                  </a:cxn>
                </a:cxnLst>
                <a:rect l="0" t="0" r="r" b="b"/>
                <a:pathLst>
                  <a:path w="14" h="42">
                    <a:moveTo>
                      <a:pt x="14" y="32"/>
                    </a:moveTo>
                    <a:lnTo>
                      <a:pt x="14" y="32"/>
                    </a:lnTo>
                    <a:lnTo>
                      <a:pt x="14" y="28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4" y="32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4" y="32"/>
                    </a:lnTo>
                    <a:lnTo>
                      <a:pt x="14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2" name="Freeform 368"/>
              <p:cNvSpPr/>
              <p:nvPr/>
            </p:nvSpPr>
            <p:spPr bwMode="auto">
              <a:xfrm>
                <a:off x="2645" y="67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3" name="Freeform 369"/>
              <p:cNvSpPr/>
              <p:nvPr/>
            </p:nvSpPr>
            <p:spPr bwMode="auto">
              <a:xfrm>
                <a:off x="2637" y="701"/>
                <a:ext cx="26" cy="22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4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2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4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4" name="Freeform 370"/>
              <p:cNvSpPr/>
              <p:nvPr/>
            </p:nvSpPr>
            <p:spPr bwMode="auto">
              <a:xfrm>
                <a:off x="2629" y="717"/>
                <a:ext cx="32" cy="24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10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24">
                    <a:moveTo>
                      <a:pt x="32" y="0"/>
                    </a:moveTo>
                    <a:lnTo>
                      <a:pt x="32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10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5" name="Freeform 371"/>
              <p:cNvSpPr/>
              <p:nvPr/>
            </p:nvSpPr>
            <p:spPr bwMode="auto">
              <a:xfrm>
                <a:off x="2623" y="733"/>
                <a:ext cx="34" cy="22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2" y="22"/>
                  </a:cxn>
                  <a:cxn ang="0">
                    <a:pos x="22" y="16"/>
                  </a:cxn>
                  <a:cxn ang="0">
                    <a:pos x="30" y="8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2">
                    <a:moveTo>
                      <a:pt x="34" y="0"/>
                    </a:moveTo>
                    <a:lnTo>
                      <a:pt x="34" y="0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2" y="22"/>
                    </a:lnTo>
                    <a:lnTo>
                      <a:pt x="22" y="16"/>
                    </a:lnTo>
                    <a:lnTo>
                      <a:pt x="30" y="8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6" name="Freeform 372"/>
              <p:cNvSpPr/>
              <p:nvPr/>
            </p:nvSpPr>
            <p:spPr bwMode="auto">
              <a:xfrm>
                <a:off x="2729" y="737"/>
                <a:ext cx="26" cy="12"/>
              </a:xfrm>
              <a:custGeom>
                <a:avLst/>
                <a:gdLst/>
                <a:ahLst/>
                <a:cxnLst>
                  <a:cxn ang="0">
                    <a:pos x="26" y="12"/>
                  </a:cxn>
                  <a:cxn ang="0">
                    <a:pos x="26" y="12"/>
                  </a:cxn>
                  <a:cxn ang="0">
                    <a:pos x="22" y="8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6" y="12"/>
                  </a:cxn>
                  <a:cxn ang="0">
                    <a:pos x="26" y="12"/>
                  </a:cxn>
                </a:cxnLst>
                <a:rect l="0" t="0" r="r" b="b"/>
                <a:pathLst>
                  <a:path w="26" h="12">
                    <a:moveTo>
                      <a:pt x="26" y="12"/>
                    </a:moveTo>
                    <a:lnTo>
                      <a:pt x="26" y="12"/>
                    </a:lnTo>
                    <a:lnTo>
                      <a:pt x="22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6" y="12"/>
                    </a:lnTo>
                    <a:lnTo>
                      <a:pt x="2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7" name="Freeform 373"/>
              <p:cNvSpPr/>
              <p:nvPr/>
            </p:nvSpPr>
            <p:spPr bwMode="auto">
              <a:xfrm>
                <a:off x="2711" y="729"/>
                <a:ext cx="26" cy="20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10" y="2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6" y="6"/>
                  </a:cxn>
                  <a:cxn ang="0">
                    <a:pos x="26" y="6"/>
                  </a:cxn>
                  <a:cxn ang="0">
                    <a:pos x="20" y="2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26" h="20">
                    <a:moveTo>
                      <a:pt x="4" y="16"/>
                    </a:move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0" y="2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8" name="Freeform 374"/>
              <p:cNvSpPr/>
              <p:nvPr/>
            </p:nvSpPr>
            <p:spPr bwMode="auto">
              <a:xfrm>
                <a:off x="2693" y="725"/>
                <a:ext cx="30" cy="24"/>
              </a:xfrm>
              <a:custGeom>
                <a:avLst/>
                <a:gdLst/>
                <a:ahLst/>
                <a:cxnLst>
                  <a:cxn ang="0">
                    <a:pos x="12" y="10"/>
                  </a:cxn>
                  <a:cxn ang="0">
                    <a:pos x="12" y="10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4"/>
                  </a:cxn>
                  <a:cxn ang="0">
                    <a:pos x="10" y="24"/>
                  </a:cxn>
                  <a:cxn ang="0">
                    <a:pos x="14" y="22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"/>
                  </a:cxn>
                  <a:cxn ang="0">
                    <a:pos x="2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2" y="10"/>
                  </a:cxn>
                  <a:cxn ang="0">
                    <a:pos x="12" y="10"/>
                  </a:cxn>
                </a:cxnLst>
                <a:rect l="0" t="0" r="r" b="b"/>
                <a:pathLst>
                  <a:path w="30" h="24">
                    <a:moveTo>
                      <a:pt x="12" y="10"/>
                    </a:moveTo>
                    <a:lnTo>
                      <a:pt x="12" y="1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4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24" y="2"/>
                    </a:lnTo>
                    <a:lnTo>
                      <a:pt x="2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2" y="10"/>
                    </a:lnTo>
                    <a:lnTo>
                      <a:pt x="1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9" name="Freeform 375"/>
              <p:cNvSpPr/>
              <p:nvPr/>
            </p:nvSpPr>
            <p:spPr bwMode="auto">
              <a:xfrm>
                <a:off x="2677" y="725"/>
                <a:ext cx="30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0" y="24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12" y="8"/>
                  </a:cxn>
                  <a:cxn ang="0">
                    <a:pos x="6" y="14"/>
                  </a:cxn>
                  <a:cxn ang="0">
                    <a:pos x="0" y="24"/>
                  </a:cxn>
                  <a:cxn ang="0">
                    <a:pos x="0" y="24"/>
                  </a:cxn>
                </a:cxnLst>
                <a:rect l="0" t="0" r="r" b="b"/>
                <a:pathLst>
                  <a:path w="30" h="24">
                    <a:moveTo>
                      <a:pt x="0" y="24"/>
                    </a:moveTo>
                    <a:lnTo>
                      <a:pt x="0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12" y="8"/>
                    </a:lnTo>
                    <a:lnTo>
                      <a:pt x="6" y="14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0" name="Freeform 376"/>
              <p:cNvSpPr/>
              <p:nvPr/>
            </p:nvSpPr>
            <p:spPr bwMode="auto">
              <a:xfrm>
                <a:off x="2729" y="751"/>
                <a:ext cx="26" cy="12"/>
              </a:xfrm>
              <a:custGeom>
                <a:avLst/>
                <a:gdLst/>
                <a:ahLst/>
                <a:cxnLst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2" y="12"/>
                  </a:cxn>
                  <a:cxn ang="0">
                    <a:pos x="12" y="12"/>
                  </a:cxn>
                </a:cxnLst>
                <a:rect l="0" t="0" r="r" b="b"/>
                <a:pathLst>
                  <a:path w="26" h="12"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1" name="Freeform 377"/>
              <p:cNvSpPr/>
              <p:nvPr/>
            </p:nvSpPr>
            <p:spPr bwMode="auto">
              <a:xfrm>
                <a:off x="2711" y="753"/>
                <a:ext cx="28" cy="18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18"/>
                  </a:cxn>
                  <a:cxn ang="0">
                    <a:pos x="24" y="16"/>
                  </a:cxn>
                  <a:cxn ang="0">
                    <a:pos x="28" y="14"/>
                  </a:cxn>
                  <a:cxn ang="0">
                    <a:pos x="28" y="14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8" h="18">
                    <a:moveTo>
                      <a:pt x="14" y="0"/>
                    </a:moveTo>
                    <a:lnTo>
                      <a:pt x="14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18"/>
                    </a:lnTo>
                    <a:lnTo>
                      <a:pt x="24" y="16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2" name="Freeform 378"/>
              <p:cNvSpPr/>
              <p:nvPr/>
            </p:nvSpPr>
            <p:spPr bwMode="auto">
              <a:xfrm>
                <a:off x="2693" y="755"/>
                <a:ext cx="34" cy="2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6" y="22"/>
                  </a:cxn>
                  <a:cxn ang="0">
                    <a:pos x="28" y="20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16" y="2"/>
                  </a:cxn>
                  <a:cxn ang="0">
                    <a:pos x="16" y="2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34" h="22">
                    <a:moveTo>
                      <a:pt x="12" y="0"/>
                    </a:move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6" y="22"/>
                    </a:lnTo>
                    <a:lnTo>
                      <a:pt x="28" y="20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3" name="Freeform 379"/>
              <p:cNvSpPr/>
              <p:nvPr/>
            </p:nvSpPr>
            <p:spPr bwMode="auto">
              <a:xfrm>
                <a:off x="2679" y="755"/>
                <a:ext cx="34" cy="22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6" y="10"/>
                  </a:cxn>
                  <a:cxn ang="0">
                    <a:pos x="14" y="18"/>
                  </a:cxn>
                  <a:cxn ang="0">
                    <a:pos x="24" y="22"/>
                  </a:cxn>
                  <a:cxn ang="0">
                    <a:pos x="34" y="22"/>
                  </a:cxn>
                  <a:cxn ang="0">
                    <a:pos x="34" y="22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2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34" h="22">
                    <a:moveTo>
                      <a:pt x="10" y="0"/>
                    </a:moveTo>
                    <a:lnTo>
                      <a:pt x="1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6" y="10"/>
                    </a:lnTo>
                    <a:lnTo>
                      <a:pt x="14" y="18"/>
                    </a:lnTo>
                    <a:lnTo>
                      <a:pt x="24" y="22"/>
                    </a:lnTo>
                    <a:lnTo>
                      <a:pt x="34" y="22"/>
                    </a:lnTo>
                    <a:lnTo>
                      <a:pt x="34" y="22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2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4" name="Freeform 380"/>
              <p:cNvSpPr/>
              <p:nvPr/>
            </p:nvSpPr>
            <p:spPr bwMode="auto">
              <a:xfrm>
                <a:off x="2571" y="495"/>
                <a:ext cx="14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4" h="20">
                    <a:moveTo>
                      <a:pt x="0" y="8"/>
                    </a:moveTo>
                    <a:lnTo>
                      <a:pt x="0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5" name="Freeform 381"/>
              <p:cNvSpPr/>
              <p:nvPr/>
            </p:nvSpPr>
            <p:spPr bwMode="auto">
              <a:xfrm>
                <a:off x="2563" y="505"/>
                <a:ext cx="12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2" h="22">
                    <a:moveTo>
                      <a:pt x="0" y="4"/>
                    </a:move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6" name="Freeform 382"/>
              <p:cNvSpPr/>
              <p:nvPr/>
            </p:nvSpPr>
            <p:spPr bwMode="auto">
              <a:xfrm>
                <a:off x="2557" y="511"/>
                <a:ext cx="10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0" h="28">
                    <a:moveTo>
                      <a:pt x="0" y="8"/>
                    </a:move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7" name="Freeform 383"/>
              <p:cNvSpPr/>
              <p:nvPr/>
            </p:nvSpPr>
            <p:spPr bwMode="auto">
              <a:xfrm>
                <a:off x="2551" y="521"/>
                <a:ext cx="12" cy="30"/>
              </a:xfrm>
              <a:custGeom>
                <a:avLst/>
                <a:gdLst/>
                <a:ahLst/>
                <a:cxnLst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8"/>
                  </a:cxn>
                  <a:cxn ang="0">
                    <a:pos x="0" y="16"/>
                  </a:cxn>
                  <a:cxn ang="0">
                    <a:pos x="4" y="22"/>
                  </a:cxn>
                  <a:cxn ang="0">
                    <a:pos x="8" y="30"/>
                  </a:cxn>
                  <a:cxn ang="0">
                    <a:pos x="8" y="30"/>
                  </a:cxn>
                </a:cxnLst>
                <a:rect l="0" t="0" r="r" b="b"/>
                <a:pathLst>
                  <a:path w="12" h="30">
                    <a:moveTo>
                      <a:pt x="8" y="30"/>
                    </a:moveTo>
                    <a:lnTo>
                      <a:pt x="8" y="30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8"/>
                    </a:lnTo>
                    <a:lnTo>
                      <a:pt x="0" y="16"/>
                    </a:lnTo>
                    <a:lnTo>
                      <a:pt x="4" y="22"/>
                    </a:lnTo>
                    <a:lnTo>
                      <a:pt x="8" y="30"/>
                    </a:lnTo>
                    <a:lnTo>
                      <a:pt x="8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8" name="Freeform 384"/>
              <p:cNvSpPr/>
              <p:nvPr/>
            </p:nvSpPr>
            <p:spPr bwMode="auto">
              <a:xfrm>
                <a:off x="2579" y="497"/>
                <a:ext cx="10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9" name="Freeform 385"/>
              <p:cNvSpPr/>
              <p:nvPr/>
            </p:nvSpPr>
            <p:spPr bwMode="auto">
              <a:xfrm>
                <a:off x="2573" y="513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0" name="Freeform 386"/>
              <p:cNvSpPr/>
              <p:nvPr/>
            </p:nvSpPr>
            <p:spPr bwMode="auto">
              <a:xfrm>
                <a:off x="2567" y="525"/>
                <a:ext cx="24" cy="16"/>
              </a:xfrm>
              <a:custGeom>
                <a:avLst/>
                <a:gdLst/>
                <a:ahLst/>
                <a:cxnLst>
                  <a:cxn ang="0">
                    <a:pos x="22" y="8"/>
                  </a:cxn>
                  <a:cxn ang="0">
                    <a:pos x="22" y="8"/>
                  </a:cxn>
                  <a:cxn ang="0">
                    <a:pos x="24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8"/>
                  </a:cxn>
                  <a:cxn ang="0">
                    <a:pos x="22" y="8"/>
                  </a:cxn>
                </a:cxnLst>
                <a:rect l="0" t="0" r="r" b="b"/>
                <a:pathLst>
                  <a:path w="24" h="16">
                    <a:moveTo>
                      <a:pt x="22" y="8"/>
                    </a:moveTo>
                    <a:lnTo>
                      <a:pt x="22" y="8"/>
                    </a:lnTo>
                    <a:lnTo>
                      <a:pt x="24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8"/>
                    </a:lnTo>
                    <a:lnTo>
                      <a:pt x="2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1" name="Freeform 387"/>
              <p:cNvSpPr/>
              <p:nvPr/>
            </p:nvSpPr>
            <p:spPr bwMode="auto">
              <a:xfrm>
                <a:off x="2563" y="535"/>
                <a:ext cx="24" cy="18"/>
              </a:xfrm>
              <a:custGeom>
                <a:avLst/>
                <a:gdLst/>
                <a:ahLst/>
                <a:cxnLst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6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</a:cxnLst>
                <a:rect l="0" t="0" r="r" b="b"/>
                <a:pathLst>
                  <a:path w="24" h="18">
                    <a:moveTo>
                      <a:pt x="4" y="10"/>
                    </a:move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6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2" name="Freeform 388"/>
              <p:cNvSpPr/>
              <p:nvPr/>
            </p:nvSpPr>
            <p:spPr bwMode="auto">
              <a:xfrm>
                <a:off x="2655" y="625"/>
                <a:ext cx="18" cy="12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18" h="12">
                    <a:moveTo>
                      <a:pt x="18" y="12"/>
                    </a:moveTo>
                    <a:lnTo>
                      <a:pt x="18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3" name="Freeform 389"/>
              <p:cNvSpPr/>
              <p:nvPr/>
            </p:nvSpPr>
            <p:spPr bwMode="auto">
              <a:xfrm>
                <a:off x="2641" y="617"/>
                <a:ext cx="22" cy="10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8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22" h="10">
                    <a:moveTo>
                      <a:pt x="4" y="6"/>
                    </a:move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4" name="Freeform 390"/>
              <p:cNvSpPr/>
              <p:nvPr/>
            </p:nvSpPr>
            <p:spPr bwMode="auto">
              <a:xfrm>
                <a:off x="2629" y="611"/>
                <a:ext cx="26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2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6" h="12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2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5" name="Freeform 391"/>
              <p:cNvSpPr/>
              <p:nvPr/>
            </p:nvSpPr>
            <p:spPr bwMode="auto">
              <a:xfrm>
                <a:off x="2617" y="607"/>
                <a:ext cx="28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28" y="2"/>
                  </a:cxn>
                  <a:cxn ang="0">
                    <a:pos x="28" y="2"/>
                  </a:cxn>
                  <a:cxn ang="0">
                    <a:pos x="22" y="0"/>
                  </a:cxn>
                  <a:cxn ang="0">
                    <a:pos x="14" y="0"/>
                  </a:cxn>
                  <a:cxn ang="0">
                    <a:pos x="6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8" h="12">
                    <a:moveTo>
                      <a:pt x="0" y="8"/>
                    </a:move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2" y="0"/>
                    </a:lnTo>
                    <a:lnTo>
                      <a:pt x="14" y="0"/>
                    </a:lnTo>
                    <a:lnTo>
                      <a:pt x="6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6" name="Freeform 392"/>
              <p:cNvSpPr/>
              <p:nvPr/>
            </p:nvSpPr>
            <p:spPr bwMode="auto">
              <a:xfrm>
                <a:off x="2653" y="633"/>
                <a:ext cx="20" cy="10"/>
              </a:xfrm>
              <a:custGeom>
                <a:avLst/>
                <a:gdLst/>
                <a:ahLst/>
                <a:cxnLst>
                  <a:cxn ang="0">
                    <a:pos x="20" y="6"/>
                  </a:cxn>
                  <a:cxn ang="0">
                    <a:pos x="2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20" y="6"/>
                  </a:cxn>
                  <a:cxn ang="0">
                    <a:pos x="20" y="6"/>
                  </a:cxn>
                </a:cxnLst>
                <a:rect l="0" t="0" r="r" b="b"/>
                <a:pathLst>
                  <a:path w="20" h="10">
                    <a:moveTo>
                      <a:pt x="20" y="6"/>
                    </a:moveTo>
                    <a:lnTo>
                      <a:pt x="2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20" y="6"/>
                    </a:lnTo>
                    <a:lnTo>
                      <a:pt x="2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7" name="Freeform 393"/>
              <p:cNvSpPr/>
              <p:nvPr/>
            </p:nvSpPr>
            <p:spPr bwMode="auto">
              <a:xfrm>
                <a:off x="2639" y="627"/>
                <a:ext cx="18" cy="18"/>
              </a:xfrm>
              <a:custGeom>
                <a:avLst/>
                <a:gdLst/>
                <a:ahLst/>
                <a:cxnLst>
                  <a:cxn ang="0">
                    <a:pos x="6" y="2"/>
                  </a:cxn>
                  <a:cxn ang="0">
                    <a:pos x="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4" y="18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0" y="4"/>
                  </a:cxn>
                  <a:cxn ang="0">
                    <a:pos x="6" y="2"/>
                  </a:cxn>
                  <a:cxn ang="0">
                    <a:pos x="6" y="2"/>
                  </a:cxn>
                </a:cxnLst>
                <a:rect l="0" t="0" r="r" b="b"/>
                <a:pathLst>
                  <a:path w="18" h="18">
                    <a:moveTo>
                      <a:pt x="6" y="2"/>
                    </a:moveTo>
                    <a:lnTo>
                      <a:pt x="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4" y="18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10" y="4"/>
                    </a:lnTo>
                    <a:lnTo>
                      <a:pt x="6" y="2"/>
                    </a:lnTo>
                    <a:lnTo>
                      <a:pt x="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8" name="Freeform 394"/>
              <p:cNvSpPr/>
              <p:nvPr/>
            </p:nvSpPr>
            <p:spPr bwMode="auto">
              <a:xfrm>
                <a:off x="2627" y="623"/>
                <a:ext cx="18" cy="22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14" y="22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0" y="4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22">
                    <a:moveTo>
                      <a:pt x="8" y="4"/>
                    </a:moveTo>
                    <a:lnTo>
                      <a:pt x="8" y="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14" y="22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9" name="Freeform 395"/>
              <p:cNvSpPr/>
              <p:nvPr/>
            </p:nvSpPr>
            <p:spPr bwMode="auto">
              <a:xfrm>
                <a:off x="2615" y="621"/>
                <a:ext cx="18" cy="22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6" y="14"/>
                  </a:cxn>
                  <a:cxn ang="0">
                    <a:pos x="12" y="18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8" h="22">
                    <a:moveTo>
                      <a:pt x="8" y="2"/>
                    </a:move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6" y="14"/>
                    </a:lnTo>
                    <a:lnTo>
                      <a:pt x="12" y="18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0" name="Freeform 396"/>
              <p:cNvSpPr/>
              <p:nvPr/>
            </p:nvSpPr>
            <p:spPr bwMode="auto">
              <a:xfrm>
                <a:off x="2693" y="655"/>
                <a:ext cx="12" cy="20"/>
              </a:xfrm>
              <a:custGeom>
                <a:avLst/>
                <a:gdLst/>
                <a:ahLst/>
                <a:cxnLst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</a:cxnLst>
                <a:rect l="0" t="0" r="r" b="b"/>
                <a:pathLst>
                  <a:path w="12" h="20">
                    <a:moveTo>
                      <a:pt x="4" y="20"/>
                    </a:move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1" name="Freeform 397"/>
              <p:cNvSpPr/>
              <p:nvPr/>
            </p:nvSpPr>
            <p:spPr bwMode="auto">
              <a:xfrm>
                <a:off x="2685" y="665"/>
                <a:ext cx="10" cy="24"/>
              </a:xfrm>
              <a:custGeom>
                <a:avLst/>
                <a:gdLst/>
                <a:ahLst/>
                <a:cxnLst>
                  <a:cxn ang="0">
                    <a:pos x="6" y="20"/>
                  </a:cxn>
                  <a:cxn ang="0">
                    <a:pos x="6" y="20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0"/>
                  </a:cxn>
                  <a:cxn ang="0">
                    <a:pos x="6" y="20"/>
                  </a:cxn>
                </a:cxnLst>
                <a:rect l="0" t="0" r="r" b="b"/>
                <a:pathLst>
                  <a:path w="10" h="24">
                    <a:moveTo>
                      <a:pt x="6" y="20"/>
                    </a:moveTo>
                    <a:lnTo>
                      <a:pt x="6" y="20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0"/>
                    </a:lnTo>
                    <a:lnTo>
                      <a:pt x="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2" name="Freeform 398"/>
              <p:cNvSpPr/>
              <p:nvPr/>
            </p:nvSpPr>
            <p:spPr bwMode="auto">
              <a:xfrm>
                <a:off x="2679" y="673"/>
                <a:ext cx="12" cy="28"/>
              </a:xfrm>
              <a:custGeom>
                <a:avLst/>
                <a:gdLst/>
                <a:ahLst/>
                <a:cxnLst>
                  <a:cxn ang="0">
                    <a:pos x="2" y="14"/>
                  </a:cxn>
                  <a:cxn ang="0">
                    <a:pos x="2" y="14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</a:cxnLst>
                <a:rect l="0" t="0" r="r" b="b"/>
                <a:pathLst>
                  <a:path w="12" h="28">
                    <a:moveTo>
                      <a:pt x="2" y="14"/>
                    </a:moveTo>
                    <a:lnTo>
                      <a:pt x="2" y="14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3" name="Freeform 399"/>
              <p:cNvSpPr/>
              <p:nvPr/>
            </p:nvSpPr>
            <p:spPr bwMode="auto">
              <a:xfrm>
                <a:off x="2675" y="683"/>
                <a:ext cx="10" cy="28"/>
              </a:xfrm>
              <a:custGeom>
                <a:avLst/>
                <a:gdLst/>
                <a:ahLst/>
                <a:cxnLst>
                  <a:cxn ang="0">
                    <a:pos x="8" y="28"/>
                  </a:cxn>
                  <a:cxn ang="0">
                    <a:pos x="8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28"/>
                  </a:cxn>
                  <a:cxn ang="0">
                    <a:pos x="8" y="28"/>
                  </a:cxn>
                </a:cxnLst>
                <a:rect l="0" t="0" r="r" b="b"/>
                <a:pathLst>
                  <a:path w="10" h="28">
                    <a:moveTo>
                      <a:pt x="8" y="28"/>
                    </a:moveTo>
                    <a:lnTo>
                      <a:pt x="8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28"/>
                    </a:lnTo>
                    <a:lnTo>
                      <a:pt x="8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4" name="Freeform 400"/>
              <p:cNvSpPr/>
              <p:nvPr/>
            </p:nvSpPr>
            <p:spPr bwMode="auto">
              <a:xfrm>
                <a:off x="2699" y="657"/>
                <a:ext cx="12" cy="1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12" h="18">
                    <a:moveTo>
                      <a:pt x="10" y="14"/>
                    </a:move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5" name="Freeform 401"/>
              <p:cNvSpPr/>
              <p:nvPr/>
            </p:nvSpPr>
            <p:spPr bwMode="auto">
              <a:xfrm>
                <a:off x="2695" y="673"/>
                <a:ext cx="18" cy="16"/>
              </a:xfrm>
              <a:custGeom>
                <a:avLst/>
                <a:gdLst/>
                <a:ahLst/>
                <a:cxnLst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</a:cxnLst>
                <a:rect l="0" t="0" r="r" b="b"/>
                <a:pathLst>
                  <a:path w="18" h="16">
                    <a:moveTo>
                      <a:pt x="2" y="10"/>
                    </a:move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6" name="Freeform 402"/>
              <p:cNvSpPr/>
              <p:nvPr/>
            </p:nvSpPr>
            <p:spPr bwMode="auto">
              <a:xfrm>
                <a:off x="2691" y="683"/>
                <a:ext cx="22" cy="20"/>
              </a:xfrm>
              <a:custGeom>
                <a:avLst/>
                <a:gdLst/>
                <a:ahLst/>
                <a:cxnLst>
                  <a:cxn ang="0">
                    <a:pos x="6" y="8"/>
                  </a:cxn>
                  <a:cxn ang="0">
                    <a:pos x="6" y="8"/>
                  </a:cxn>
                  <a:cxn ang="0">
                    <a:pos x="4" y="10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0"/>
                  </a:cxn>
                  <a:cxn ang="0">
                    <a:pos x="20" y="10"/>
                  </a:cxn>
                  <a:cxn ang="0">
                    <a:pos x="22" y="6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6" y="8"/>
                  </a:cxn>
                  <a:cxn ang="0">
                    <a:pos x="6" y="8"/>
                  </a:cxn>
                </a:cxnLst>
                <a:rect l="0" t="0" r="r" b="b"/>
                <a:pathLst>
                  <a:path w="22" h="20">
                    <a:moveTo>
                      <a:pt x="6" y="8"/>
                    </a:moveTo>
                    <a:lnTo>
                      <a:pt x="6" y="8"/>
                    </a:lnTo>
                    <a:lnTo>
                      <a:pt x="4" y="10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0"/>
                    </a:lnTo>
                    <a:lnTo>
                      <a:pt x="20" y="10"/>
                    </a:lnTo>
                    <a:lnTo>
                      <a:pt x="22" y="6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6" y="8"/>
                    </a:lnTo>
                    <a:lnTo>
                      <a:pt x="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7" name="Freeform 403"/>
              <p:cNvSpPr/>
              <p:nvPr/>
            </p:nvSpPr>
            <p:spPr bwMode="auto">
              <a:xfrm>
                <a:off x="2687" y="695"/>
                <a:ext cx="24" cy="18"/>
              </a:xfrm>
              <a:custGeom>
                <a:avLst/>
                <a:gdLst/>
                <a:ahLst/>
                <a:cxnLst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8"/>
                  </a:cxn>
                  <a:cxn ang="0">
                    <a:pos x="16" y="14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</a:cxnLst>
                <a:rect l="0" t="0" r="r" b="b"/>
                <a:pathLst>
                  <a:path w="24" h="18">
                    <a:moveTo>
                      <a:pt x="8" y="8"/>
                    </a:move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8"/>
                    </a:lnTo>
                    <a:lnTo>
                      <a:pt x="16" y="14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8" name="Freeform 404"/>
              <p:cNvSpPr/>
              <p:nvPr/>
            </p:nvSpPr>
            <p:spPr bwMode="auto">
              <a:xfrm>
                <a:off x="2437" y="481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9" name="Freeform 405"/>
              <p:cNvSpPr/>
              <p:nvPr/>
            </p:nvSpPr>
            <p:spPr bwMode="auto">
              <a:xfrm>
                <a:off x="2425" y="491"/>
                <a:ext cx="14" cy="3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4" h="30">
                    <a:moveTo>
                      <a:pt x="8" y="0"/>
                    </a:move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30" name="Freeform 406"/>
              <p:cNvSpPr/>
              <p:nvPr/>
            </p:nvSpPr>
            <p:spPr bwMode="auto">
              <a:xfrm>
                <a:off x="2417" y="501"/>
                <a:ext cx="14" cy="36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4" h="36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</p:grpSp>
        <p:sp>
          <p:nvSpPr>
            <p:cNvPr id="586" name="Freeform 408"/>
            <p:cNvSpPr/>
            <p:nvPr/>
          </p:nvSpPr>
          <p:spPr bwMode="auto">
            <a:xfrm>
              <a:off x="3827463" y="814388"/>
              <a:ext cx="19050" cy="60325"/>
            </a:xfrm>
            <a:custGeom>
              <a:avLst/>
              <a:gdLst/>
              <a:ahLst/>
              <a:cxnLst>
                <a:cxn ang="0">
                  <a:pos x="12" y="28"/>
                </a:cxn>
                <a:cxn ang="0">
                  <a:pos x="12" y="28"/>
                </a:cxn>
                <a:cxn ang="0">
                  <a:pos x="12" y="2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20"/>
                </a:cxn>
                <a:cxn ang="0">
                  <a:pos x="2" y="30"/>
                </a:cxn>
                <a:cxn ang="0">
                  <a:pos x="8" y="38"/>
                </a:cxn>
                <a:cxn ang="0">
                  <a:pos x="8" y="38"/>
                </a:cxn>
                <a:cxn ang="0">
                  <a:pos x="12" y="28"/>
                </a:cxn>
                <a:cxn ang="0">
                  <a:pos x="12" y="28"/>
                </a:cxn>
              </a:cxnLst>
              <a:rect l="0" t="0" r="r" b="b"/>
              <a:pathLst>
                <a:path w="12" h="38">
                  <a:moveTo>
                    <a:pt x="12" y="28"/>
                  </a:moveTo>
                  <a:lnTo>
                    <a:pt x="12" y="28"/>
                  </a:lnTo>
                  <a:lnTo>
                    <a:pt x="12" y="2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0"/>
                  </a:lnTo>
                  <a:lnTo>
                    <a:pt x="0" y="20"/>
                  </a:lnTo>
                  <a:lnTo>
                    <a:pt x="2" y="30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12" y="28"/>
                  </a:lnTo>
                  <a:lnTo>
                    <a:pt x="1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7" name="Freeform 409"/>
            <p:cNvSpPr/>
            <p:nvPr/>
          </p:nvSpPr>
          <p:spPr bwMode="auto">
            <a:xfrm>
              <a:off x="3881438" y="763588"/>
              <a:ext cx="22225" cy="412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26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</a:cxnLst>
              <a:rect l="0" t="0" r="r" b="b"/>
              <a:pathLst>
                <a:path w="14" h="26">
                  <a:moveTo>
                    <a:pt x="0" y="26"/>
                  </a:moveTo>
                  <a:lnTo>
                    <a:pt x="0" y="26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8" name="Freeform 410"/>
            <p:cNvSpPr/>
            <p:nvPr/>
          </p:nvSpPr>
          <p:spPr bwMode="auto">
            <a:xfrm>
              <a:off x="3871913" y="798513"/>
              <a:ext cx="34925" cy="31750"/>
            </a:xfrm>
            <a:custGeom>
              <a:avLst/>
              <a:gdLst/>
              <a:ahLst/>
              <a:cxnLst>
                <a:cxn ang="0">
                  <a:pos x="4" y="8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22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8"/>
                </a:cxn>
                <a:cxn ang="0">
                  <a:pos x="4" y="8"/>
                </a:cxn>
              </a:cxnLst>
              <a:rect l="0" t="0" r="r" b="b"/>
              <a:pathLst>
                <a:path w="22" h="20">
                  <a:moveTo>
                    <a:pt x="4" y="8"/>
                  </a:moveTo>
                  <a:lnTo>
                    <a:pt x="4" y="8"/>
                  </a:lnTo>
                  <a:lnTo>
                    <a:pt x="4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2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9" name="Freeform 411"/>
            <p:cNvSpPr/>
            <p:nvPr/>
          </p:nvSpPr>
          <p:spPr bwMode="auto">
            <a:xfrm>
              <a:off x="3859213" y="823913"/>
              <a:ext cx="4762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8"/>
                </a:cxn>
                <a:cxn ang="0">
                  <a:pos x="30" y="6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6" y="8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0" h="22">
                  <a:moveTo>
                    <a:pt x="0" y="22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8"/>
                  </a:lnTo>
                  <a:lnTo>
                    <a:pt x="30" y="6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6" y="8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0" name="Freeform 412"/>
            <p:cNvSpPr/>
            <p:nvPr/>
          </p:nvSpPr>
          <p:spPr bwMode="auto">
            <a:xfrm>
              <a:off x="3849688" y="846138"/>
              <a:ext cx="50800" cy="349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32" y="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10" y="20"/>
                </a:cxn>
                <a:cxn ang="0">
                  <a:pos x="20" y="16"/>
                </a:cxn>
                <a:cxn ang="0">
                  <a:pos x="26" y="8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2" h="22">
                  <a:moveTo>
                    <a:pt x="32" y="0"/>
                  </a:moveTo>
                  <a:lnTo>
                    <a:pt x="32" y="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0" y="20"/>
                  </a:lnTo>
                  <a:lnTo>
                    <a:pt x="20" y="16"/>
                  </a:lnTo>
                  <a:lnTo>
                    <a:pt x="26" y="8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1" name="Freeform 413"/>
            <p:cNvSpPr/>
            <p:nvPr/>
          </p:nvSpPr>
          <p:spPr bwMode="auto">
            <a:xfrm>
              <a:off x="4094163" y="998538"/>
              <a:ext cx="38100" cy="28575"/>
            </a:xfrm>
            <a:custGeom>
              <a:avLst/>
              <a:gdLst/>
              <a:ahLst/>
              <a:cxnLst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</a:cxnLst>
              <a:rect l="0" t="0" r="r" b="b"/>
              <a:pathLst>
                <a:path w="24" h="18">
                  <a:moveTo>
                    <a:pt x="20" y="6"/>
                  </a:move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2" name="Freeform 414"/>
            <p:cNvSpPr/>
            <p:nvPr/>
          </p:nvSpPr>
          <p:spPr bwMode="auto">
            <a:xfrm>
              <a:off x="4065588" y="979488"/>
              <a:ext cx="50800" cy="190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32" y="8"/>
                </a:cxn>
                <a:cxn ang="0">
                  <a:pos x="32" y="8"/>
                </a:cxn>
                <a:cxn ang="0">
                  <a:pos x="30" y="4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2" h="12">
                  <a:moveTo>
                    <a:pt x="26" y="0"/>
                  </a:move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0" y="4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3" name="Freeform 415"/>
            <p:cNvSpPr/>
            <p:nvPr/>
          </p:nvSpPr>
          <p:spPr bwMode="auto">
            <a:xfrm>
              <a:off x="4040188" y="960438"/>
              <a:ext cx="63500" cy="22225"/>
            </a:xfrm>
            <a:custGeom>
              <a:avLst/>
              <a:gdLst/>
              <a:ahLst/>
              <a:cxnLst>
                <a:cxn ang="0">
                  <a:pos x="18" y="14"/>
                </a:cxn>
                <a:cxn ang="0">
                  <a:pos x="18" y="14"/>
                </a:cxn>
                <a:cxn ang="0">
                  <a:pos x="40" y="8"/>
                </a:cxn>
                <a:cxn ang="0">
                  <a:pos x="40" y="8"/>
                </a:cxn>
                <a:cxn ang="0">
                  <a:pos x="36" y="2"/>
                </a:cxn>
                <a:cxn ang="0">
                  <a:pos x="34" y="0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4" y="14"/>
                </a:cxn>
                <a:cxn ang="0">
                  <a:pos x="18" y="14"/>
                </a:cxn>
                <a:cxn ang="0">
                  <a:pos x="18" y="14"/>
                </a:cxn>
              </a:cxnLst>
              <a:rect l="0" t="0" r="r" b="b"/>
              <a:pathLst>
                <a:path w="40" h="14">
                  <a:moveTo>
                    <a:pt x="18" y="14"/>
                  </a:moveTo>
                  <a:lnTo>
                    <a:pt x="18" y="14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36" y="2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1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4" name="Freeform 416"/>
            <p:cNvSpPr/>
            <p:nvPr/>
          </p:nvSpPr>
          <p:spPr bwMode="auto">
            <a:xfrm>
              <a:off x="4021138" y="947738"/>
              <a:ext cx="63500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0"/>
                </a:cxn>
                <a:cxn ang="0">
                  <a:pos x="20" y="0"/>
                </a:cxn>
                <a:cxn ang="0">
                  <a:pos x="8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40" h="12">
                  <a:moveTo>
                    <a:pt x="0" y="6"/>
                  </a:moveTo>
                  <a:lnTo>
                    <a:pt x="0" y="6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0"/>
                  </a:lnTo>
                  <a:lnTo>
                    <a:pt x="20" y="0"/>
                  </a:lnTo>
                  <a:lnTo>
                    <a:pt x="8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5" name="Freeform 417"/>
            <p:cNvSpPr/>
            <p:nvPr/>
          </p:nvSpPr>
          <p:spPr bwMode="auto">
            <a:xfrm>
              <a:off x="4090988" y="1011238"/>
              <a:ext cx="38100" cy="254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14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24" h="16">
                  <a:moveTo>
                    <a:pt x="24" y="12"/>
                  </a:moveTo>
                  <a:lnTo>
                    <a:pt x="24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14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6" name="Freeform 418"/>
            <p:cNvSpPr/>
            <p:nvPr/>
          </p:nvSpPr>
          <p:spPr bwMode="auto">
            <a:xfrm>
              <a:off x="4062413" y="995363"/>
              <a:ext cx="31750" cy="412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20" h="26">
                  <a:moveTo>
                    <a:pt x="8" y="4"/>
                  </a:move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7" name="Freeform 419"/>
            <p:cNvSpPr/>
            <p:nvPr/>
          </p:nvSpPr>
          <p:spPr bwMode="auto">
            <a:xfrm>
              <a:off x="4037013" y="979488"/>
              <a:ext cx="31750" cy="53975"/>
            </a:xfrm>
            <a:custGeom>
              <a:avLst/>
              <a:gdLst/>
              <a:ahLst/>
              <a:cxnLst>
                <a:cxn ang="0">
                  <a:pos x="6" y="20"/>
                </a:cxn>
                <a:cxn ang="0">
                  <a:pos x="6" y="20"/>
                </a:cxn>
                <a:cxn ang="0">
                  <a:pos x="8" y="30"/>
                </a:cxn>
                <a:cxn ang="0">
                  <a:pos x="8" y="30"/>
                </a:cxn>
                <a:cxn ang="0">
                  <a:pos x="10" y="32"/>
                </a:cxn>
                <a:cxn ang="0">
                  <a:pos x="14" y="34"/>
                </a:cxn>
                <a:cxn ang="0">
                  <a:pos x="20" y="34"/>
                </a:cxn>
                <a:cxn ang="0">
                  <a:pos x="20" y="34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</a:cxnLst>
              <a:rect l="0" t="0" r="r" b="b"/>
              <a:pathLst>
                <a:path w="20" h="34">
                  <a:moveTo>
                    <a:pt x="6" y="20"/>
                  </a:moveTo>
                  <a:lnTo>
                    <a:pt x="6" y="2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10" y="32"/>
                  </a:lnTo>
                  <a:lnTo>
                    <a:pt x="14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8" name="Freeform 420"/>
            <p:cNvSpPr/>
            <p:nvPr/>
          </p:nvSpPr>
          <p:spPr bwMode="auto">
            <a:xfrm>
              <a:off x="4014788" y="966788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0" y="10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4" y="22"/>
                </a:cxn>
                <a:cxn ang="0">
                  <a:pos x="10" y="30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30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9" name="Freeform 421"/>
            <p:cNvSpPr/>
            <p:nvPr/>
          </p:nvSpPr>
          <p:spPr bwMode="auto">
            <a:xfrm>
              <a:off x="4157663" y="900113"/>
              <a:ext cx="38100" cy="15875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20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4" h="10">
                  <a:moveTo>
                    <a:pt x="10" y="0"/>
                  </a:moveTo>
                  <a:lnTo>
                    <a:pt x="1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0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0" name="Freeform 422"/>
            <p:cNvSpPr/>
            <p:nvPr/>
          </p:nvSpPr>
          <p:spPr bwMode="auto">
            <a:xfrm>
              <a:off x="4132263" y="890588"/>
              <a:ext cx="38100" cy="254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10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4" h="16">
                  <a:moveTo>
                    <a:pt x="16" y="0"/>
                  </a:move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0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1" name="Freeform 423"/>
            <p:cNvSpPr/>
            <p:nvPr/>
          </p:nvSpPr>
          <p:spPr bwMode="auto">
            <a:xfrm>
              <a:off x="4103688" y="884238"/>
              <a:ext cx="47625" cy="3175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18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30" h="20">
                  <a:moveTo>
                    <a:pt x="20" y="2"/>
                  </a:moveTo>
                  <a:lnTo>
                    <a:pt x="20" y="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1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2" name="Freeform 424"/>
            <p:cNvSpPr/>
            <p:nvPr/>
          </p:nvSpPr>
          <p:spPr bwMode="auto">
            <a:xfrm>
              <a:off x="4084638" y="884238"/>
              <a:ext cx="44450" cy="285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4" y="10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lnTo>
                    <a:pt x="0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4" y="10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3" name="Freeform 425"/>
            <p:cNvSpPr/>
            <p:nvPr/>
          </p:nvSpPr>
          <p:spPr bwMode="auto">
            <a:xfrm>
              <a:off x="4157663" y="922338"/>
              <a:ext cx="38100" cy="15875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24" h="10">
                  <a:moveTo>
                    <a:pt x="10" y="10"/>
                  </a:moveTo>
                  <a:lnTo>
                    <a:pt x="10" y="1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4" name="Freeform 426"/>
            <p:cNvSpPr/>
            <p:nvPr/>
          </p:nvSpPr>
          <p:spPr bwMode="auto">
            <a:xfrm>
              <a:off x="4132263" y="922338"/>
              <a:ext cx="38100" cy="254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20" y="14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24" h="16">
                  <a:moveTo>
                    <a:pt x="6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20" y="14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5" name="Freeform 427"/>
            <p:cNvSpPr/>
            <p:nvPr/>
          </p:nvSpPr>
          <p:spPr bwMode="auto">
            <a:xfrm>
              <a:off x="4103688" y="922338"/>
              <a:ext cx="47625" cy="28575"/>
            </a:xfrm>
            <a:custGeom>
              <a:avLst/>
              <a:gdLst/>
              <a:ahLst/>
              <a:cxnLst>
                <a:cxn ang="0">
                  <a:pos x="30" y="16"/>
                </a:cxn>
                <a:cxn ang="0">
                  <a:pos x="30" y="16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2" y="18"/>
                </a:cxn>
                <a:cxn ang="0">
                  <a:pos x="24" y="18"/>
                </a:cxn>
                <a:cxn ang="0">
                  <a:pos x="30" y="16"/>
                </a:cxn>
                <a:cxn ang="0">
                  <a:pos x="30" y="16"/>
                </a:cxn>
              </a:cxnLst>
              <a:rect l="0" t="0" r="r" b="b"/>
              <a:pathLst>
                <a:path w="30" h="18">
                  <a:moveTo>
                    <a:pt x="30" y="16"/>
                  </a:moveTo>
                  <a:lnTo>
                    <a:pt x="30" y="16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2" y="18"/>
                  </a:lnTo>
                  <a:lnTo>
                    <a:pt x="24" y="18"/>
                  </a:lnTo>
                  <a:lnTo>
                    <a:pt x="30" y="16"/>
                  </a:lnTo>
                  <a:lnTo>
                    <a:pt x="3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6" name="Freeform 428"/>
            <p:cNvSpPr/>
            <p:nvPr/>
          </p:nvSpPr>
          <p:spPr bwMode="auto">
            <a:xfrm>
              <a:off x="4084638" y="922338"/>
              <a:ext cx="44450" cy="317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8" y="20"/>
                </a:cxn>
                <a:cxn ang="0">
                  <a:pos x="28" y="20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28" h="20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20" y="18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7" name="Freeform 429"/>
            <p:cNvSpPr/>
            <p:nvPr/>
          </p:nvSpPr>
          <p:spPr bwMode="auto">
            <a:xfrm>
              <a:off x="3992563" y="1081088"/>
              <a:ext cx="44450" cy="25400"/>
            </a:xfrm>
            <a:custGeom>
              <a:avLst/>
              <a:gdLst/>
              <a:ahLst/>
              <a:cxnLst>
                <a:cxn ang="0">
                  <a:pos x="28" y="16"/>
                </a:cxn>
                <a:cxn ang="0">
                  <a:pos x="28" y="16"/>
                </a:cxn>
                <a:cxn ang="0">
                  <a:pos x="24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8" y="16"/>
                </a:cxn>
                <a:cxn ang="0">
                  <a:pos x="28" y="16"/>
                </a:cxn>
              </a:cxnLst>
              <a:rect l="0" t="0" r="r" b="b"/>
              <a:pathLst>
                <a:path w="28" h="16">
                  <a:moveTo>
                    <a:pt x="28" y="16"/>
                  </a:moveTo>
                  <a:lnTo>
                    <a:pt x="28" y="16"/>
                  </a:lnTo>
                  <a:lnTo>
                    <a:pt x="24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8" y="16"/>
                  </a:lnTo>
                  <a:lnTo>
                    <a:pt x="28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8" name="Freeform 430"/>
            <p:cNvSpPr/>
            <p:nvPr/>
          </p:nvSpPr>
          <p:spPr bwMode="auto">
            <a:xfrm>
              <a:off x="3963988" y="1068388"/>
              <a:ext cx="47625" cy="2540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16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30" h="16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9" name="Freeform 431"/>
            <p:cNvSpPr/>
            <p:nvPr/>
          </p:nvSpPr>
          <p:spPr bwMode="auto">
            <a:xfrm>
              <a:off x="3935413" y="1055688"/>
              <a:ext cx="57150" cy="317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6" h="20">
                  <a:moveTo>
                    <a:pt x="26" y="0"/>
                  </a:moveTo>
                  <a:lnTo>
                    <a:pt x="26" y="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0" name="Freeform 432"/>
            <p:cNvSpPr/>
            <p:nvPr/>
          </p:nvSpPr>
          <p:spPr bwMode="auto">
            <a:xfrm>
              <a:off x="3910013" y="1052513"/>
              <a:ext cx="60325" cy="285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4" y="16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26" y="0"/>
                </a:cxn>
                <a:cxn ang="0">
                  <a:pos x="16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38" h="18">
                  <a:moveTo>
                    <a:pt x="0" y="14"/>
                  </a:move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4" y="16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26" y="0"/>
                  </a:lnTo>
                  <a:lnTo>
                    <a:pt x="16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1" name="Freeform 433"/>
            <p:cNvSpPr/>
            <p:nvPr/>
          </p:nvSpPr>
          <p:spPr bwMode="auto">
            <a:xfrm>
              <a:off x="3992563" y="1103313"/>
              <a:ext cx="44450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8" y="6"/>
                </a:cxn>
                <a:cxn ang="0">
                  <a:pos x="2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8" h="14">
                  <a:moveTo>
                    <a:pt x="10" y="14"/>
                  </a:moveTo>
                  <a:lnTo>
                    <a:pt x="10" y="1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2" y="8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2" name="Freeform 434"/>
            <p:cNvSpPr/>
            <p:nvPr/>
          </p:nvSpPr>
          <p:spPr bwMode="auto">
            <a:xfrm>
              <a:off x="3960813" y="1096963"/>
              <a:ext cx="41275" cy="34925"/>
            </a:xfrm>
            <a:custGeom>
              <a:avLst/>
              <a:gdLst/>
              <a:ahLst/>
              <a:cxnLst>
                <a:cxn ang="0">
                  <a:pos x="26" y="18"/>
                </a:cxn>
                <a:cxn ang="0">
                  <a:pos x="26" y="1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20" y="20"/>
                </a:cxn>
                <a:cxn ang="0">
                  <a:pos x="26" y="18"/>
                </a:cxn>
                <a:cxn ang="0">
                  <a:pos x="26" y="18"/>
                </a:cxn>
              </a:cxnLst>
              <a:rect l="0" t="0" r="r" b="b"/>
              <a:pathLst>
                <a:path w="26" h="22">
                  <a:moveTo>
                    <a:pt x="26" y="18"/>
                  </a:moveTo>
                  <a:lnTo>
                    <a:pt x="26" y="1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20" y="20"/>
                  </a:lnTo>
                  <a:lnTo>
                    <a:pt x="26" y="18"/>
                  </a:lnTo>
                  <a:lnTo>
                    <a:pt x="2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3" name="Freeform 435"/>
            <p:cNvSpPr/>
            <p:nvPr/>
          </p:nvSpPr>
          <p:spPr bwMode="auto">
            <a:xfrm>
              <a:off x="3932238" y="1090613"/>
              <a:ext cx="47625" cy="44450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20" y="28"/>
                </a:cxn>
                <a:cxn ang="0">
                  <a:pos x="24" y="28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30" h="28">
                  <a:moveTo>
                    <a:pt x="16" y="8"/>
                  </a:move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0" y="28"/>
                  </a:lnTo>
                  <a:lnTo>
                    <a:pt x="24" y="28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4" name="Freeform 436"/>
            <p:cNvSpPr/>
            <p:nvPr/>
          </p:nvSpPr>
          <p:spPr bwMode="auto">
            <a:xfrm>
              <a:off x="3906838" y="1087438"/>
              <a:ext cx="47625" cy="44450"/>
            </a:xfrm>
            <a:custGeom>
              <a:avLst/>
              <a:gdLst/>
              <a:ahLst/>
              <a:cxnLst>
                <a:cxn ang="0">
                  <a:pos x="30" y="28"/>
                </a:cxn>
                <a:cxn ang="0">
                  <a:pos x="30" y="2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0" y="18"/>
                </a:cxn>
                <a:cxn ang="0">
                  <a:pos x="20" y="24"/>
                </a:cxn>
                <a:cxn ang="0">
                  <a:pos x="30" y="28"/>
                </a:cxn>
                <a:cxn ang="0">
                  <a:pos x="30" y="28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0" y="18"/>
                  </a:lnTo>
                  <a:lnTo>
                    <a:pt x="20" y="24"/>
                  </a:lnTo>
                  <a:lnTo>
                    <a:pt x="30" y="28"/>
                  </a:lnTo>
                  <a:lnTo>
                    <a:pt x="3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5" name="Freeform 437"/>
            <p:cNvSpPr/>
            <p:nvPr/>
          </p:nvSpPr>
          <p:spPr bwMode="auto">
            <a:xfrm>
              <a:off x="4259263" y="1290638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6" name="Freeform 438"/>
            <p:cNvSpPr/>
            <p:nvPr/>
          </p:nvSpPr>
          <p:spPr bwMode="auto">
            <a:xfrm>
              <a:off x="4233863" y="1271588"/>
              <a:ext cx="47625" cy="22225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28" y="4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30" h="14">
                  <a:moveTo>
                    <a:pt x="24" y="0"/>
                  </a:moveTo>
                  <a:lnTo>
                    <a:pt x="24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4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7" name="Freeform 439"/>
            <p:cNvSpPr/>
            <p:nvPr/>
          </p:nvSpPr>
          <p:spPr bwMode="auto">
            <a:xfrm>
              <a:off x="4208463" y="1252538"/>
              <a:ext cx="60325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4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34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38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34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8" name="Freeform 440"/>
            <p:cNvSpPr/>
            <p:nvPr/>
          </p:nvSpPr>
          <p:spPr bwMode="auto">
            <a:xfrm>
              <a:off x="4186238" y="1239838"/>
              <a:ext cx="63500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40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2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9" name="Freeform 441"/>
            <p:cNvSpPr/>
            <p:nvPr/>
          </p:nvSpPr>
          <p:spPr bwMode="auto">
            <a:xfrm>
              <a:off x="4256088" y="1303338"/>
              <a:ext cx="41275" cy="25400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8" y="14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6">
                  <a:moveTo>
                    <a:pt x="6" y="16"/>
                  </a:moveTo>
                  <a:lnTo>
                    <a:pt x="6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8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0" name="Freeform 442"/>
            <p:cNvSpPr/>
            <p:nvPr/>
          </p:nvSpPr>
          <p:spPr bwMode="auto">
            <a:xfrm>
              <a:off x="4227513" y="1287463"/>
              <a:ext cx="31750" cy="4127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20" h="26">
                  <a:moveTo>
                    <a:pt x="2" y="6"/>
                  </a:moveTo>
                  <a:lnTo>
                    <a:pt x="2" y="6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1" name="Freeform 443"/>
            <p:cNvSpPr/>
            <p:nvPr/>
          </p:nvSpPr>
          <p:spPr bwMode="auto">
            <a:xfrm>
              <a:off x="4202113" y="1274763"/>
              <a:ext cx="31750" cy="50800"/>
            </a:xfrm>
            <a:custGeom>
              <a:avLst/>
              <a:gdLst/>
              <a:ahLst/>
              <a:cxnLst>
                <a:cxn ang="0">
                  <a:pos x="8" y="28"/>
                </a:cxn>
                <a:cxn ang="0">
                  <a:pos x="8" y="28"/>
                </a:cxn>
                <a:cxn ang="0">
                  <a:pos x="10" y="30"/>
                </a:cxn>
                <a:cxn ang="0">
                  <a:pos x="14" y="32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8"/>
                </a:cxn>
                <a:cxn ang="0">
                  <a:pos x="8" y="28"/>
                </a:cxn>
              </a:cxnLst>
              <a:rect l="0" t="0" r="r" b="b"/>
              <a:pathLst>
                <a:path w="20" h="32">
                  <a:moveTo>
                    <a:pt x="8" y="28"/>
                  </a:moveTo>
                  <a:lnTo>
                    <a:pt x="8" y="28"/>
                  </a:lnTo>
                  <a:lnTo>
                    <a:pt x="10" y="30"/>
                  </a:lnTo>
                  <a:lnTo>
                    <a:pt x="14" y="32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8"/>
                  </a:lnTo>
                  <a:lnTo>
                    <a:pt x="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2" name="Freeform 444"/>
            <p:cNvSpPr/>
            <p:nvPr/>
          </p:nvSpPr>
          <p:spPr bwMode="auto">
            <a:xfrm>
              <a:off x="4179888" y="1262063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10" y="28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10" y="28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3" name="Freeform 445"/>
            <p:cNvSpPr/>
            <p:nvPr/>
          </p:nvSpPr>
          <p:spPr bwMode="auto">
            <a:xfrm>
              <a:off x="4110038" y="1931988"/>
              <a:ext cx="76200" cy="5397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6" y="34"/>
                </a:cxn>
                <a:cxn ang="0">
                  <a:pos x="6" y="34"/>
                </a:cxn>
                <a:cxn ang="0">
                  <a:pos x="22" y="34"/>
                </a:cxn>
                <a:cxn ang="0">
                  <a:pos x="22" y="34"/>
                </a:cxn>
                <a:cxn ang="0">
                  <a:pos x="34" y="34"/>
                </a:cxn>
                <a:cxn ang="0">
                  <a:pos x="48" y="34"/>
                </a:cxn>
                <a:cxn ang="0">
                  <a:pos x="48" y="3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48" h="34">
                  <a:moveTo>
                    <a:pt x="6" y="30"/>
                  </a:moveTo>
                  <a:lnTo>
                    <a:pt x="6" y="30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34" y="34"/>
                  </a:lnTo>
                  <a:lnTo>
                    <a:pt x="48" y="34"/>
                  </a:lnTo>
                  <a:lnTo>
                    <a:pt x="48" y="3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4" name="Freeform 446"/>
            <p:cNvSpPr/>
            <p:nvPr/>
          </p:nvSpPr>
          <p:spPr bwMode="auto">
            <a:xfrm>
              <a:off x="4056063" y="1893888"/>
              <a:ext cx="50800" cy="8890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0" y="52"/>
                </a:cxn>
                <a:cxn ang="0">
                  <a:pos x="10" y="52"/>
                </a:cxn>
                <a:cxn ang="0">
                  <a:pos x="14" y="56"/>
                </a:cxn>
                <a:cxn ang="0">
                  <a:pos x="20" y="56"/>
                </a:cxn>
                <a:cxn ang="0">
                  <a:pos x="32" y="56"/>
                </a:cxn>
                <a:cxn ang="0">
                  <a:pos x="32" y="5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6"/>
                </a:cxn>
                <a:cxn ang="0">
                  <a:pos x="20" y="14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32" h="56">
                  <a:moveTo>
                    <a:pt x="14" y="10"/>
                  </a:moveTo>
                  <a:lnTo>
                    <a:pt x="14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4" y="56"/>
                  </a:lnTo>
                  <a:lnTo>
                    <a:pt x="20" y="56"/>
                  </a:lnTo>
                  <a:lnTo>
                    <a:pt x="32" y="56"/>
                  </a:lnTo>
                  <a:lnTo>
                    <a:pt x="32" y="5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6"/>
                  </a:lnTo>
                  <a:lnTo>
                    <a:pt x="20" y="14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5" name="Freeform 447"/>
            <p:cNvSpPr/>
            <p:nvPr/>
          </p:nvSpPr>
          <p:spPr bwMode="auto">
            <a:xfrm>
              <a:off x="4005263" y="1858963"/>
              <a:ext cx="50800" cy="117475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2" y="62"/>
                </a:cxn>
                <a:cxn ang="0">
                  <a:pos x="12" y="62"/>
                </a:cxn>
                <a:cxn ang="0">
                  <a:pos x="14" y="66"/>
                </a:cxn>
                <a:cxn ang="0">
                  <a:pos x="20" y="70"/>
                </a:cxn>
                <a:cxn ang="0">
                  <a:pos x="32" y="74"/>
                </a:cxn>
                <a:cxn ang="0">
                  <a:pos x="32" y="74"/>
                </a:cxn>
                <a:cxn ang="0">
                  <a:pos x="24" y="26"/>
                </a:cxn>
                <a:cxn ang="0">
                  <a:pos x="24" y="26"/>
                </a:cxn>
                <a:cxn ang="0">
                  <a:pos x="24" y="18"/>
                </a:cxn>
                <a:cxn ang="0">
                  <a:pos x="22" y="16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32" h="74">
                  <a:moveTo>
                    <a:pt x="20" y="14"/>
                  </a:moveTo>
                  <a:lnTo>
                    <a:pt x="20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4" y="66"/>
                  </a:lnTo>
                  <a:lnTo>
                    <a:pt x="20" y="70"/>
                  </a:lnTo>
                  <a:lnTo>
                    <a:pt x="32" y="74"/>
                  </a:lnTo>
                  <a:lnTo>
                    <a:pt x="32" y="74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18"/>
                  </a:lnTo>
                  <a:lnTo>
                    <a:pt x="22" y="16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6" name="Freeform 448"/>
            <p:cNvSpPr/>
            <p:nvPr/>
          </p:nvSpPr>
          <p:spPr bwMode="auto">
            <a:xfrm>
              <a:off x="3957638" y="1827213"/>
              <a:ext cx="53975" cy="123825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2"/>
                </a:cxn>
                <a:cxn ang="0">
                  <a:pos x="0" y="22"/>
                </a:cxn>
                <a:cxn ang="0">
                  <a:pos x="2" y="34"/>
                </a:cxn>
                <a:cxn ang="0">
                  <a:pos x="6" y="44"/>
                </a:cxn>
                <a:cxn ang="0">
                  <a:pos x="10" y="54"/>
                </a:cxn>
                <a:cxn ang="0">
                  <a:pos x="16" y="64"/>
                </a:cxn>
                <a:cxn ang="0">
                  <a:pos x="24" y="72"/>
                </a:cxn>
                <a:cxn ang="0">
                  <a:pos x="34" y="78"/>
                </a:cxn>
                <a:cxn ang="0">
                  <a:pos x="34" y="78"/>
                </a:cxn>
                <a:cxn ang="0">
                  <a:pos x="24" y="30"/>
                </a:cxn>
                <a:cxn ang="0">
                  <a:pos x="24" y="30"/>
                </a:cxn>
                <a:cxn ang="0">
                  <a:pos x="24" y="20"/>
                </a:cxn>
                <a:cxn ang="0">
                  <a:pos x="22" y="16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34" h="78">
                  <a:moveTo>
                    <a:pt x="22" y="14"/>
                  </a:moveTo>
                  <a:lnTo>
                    <a:pt x="2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2"/>
                  </a:lnTo>
                  <a:lnTo>
                    <a:pt x="0" y="22"/>
                  </a:lnTo>
                  <a:lnTo>
                    <a:pt x="2" y="34"/>
                  </a:lnTo>
                  <a:lnTo>
                    <a:pt x="6" y="44"/>
                  </a:lnTo>
                  <a:lnTo>
                    <a:pt x="10" y="54"/>
                  </a:lnTo>
                  <a:lnTo>
                    <a:pt x="16" y="64"/>
                  </a:lnTo>
                  <a:lnTo>
                    <a:pt x="24" y="72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20"/>
                  </a:lnTo>
                  <a:lnTo>
                    <a:pt x="22" y="16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7" name="Freeform 449"/>
            <p:cNvSpPr/>
            <p:nvPr/>
          </p:nvSpPr>
          <p:spPr bwMode="auto">
            <a:xfrm>
              <a:off x="4116388" y="1912938"/>
              <a:ext cx="76200" cy="63500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0"/>
                </a:cxn>
                <a:cxn ang="0">
                  <a:pos x="32" y="2"/>
                </a:cxn>
                <a:cxn ang="0">
                  <a:pos x="3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8" y="40"/>
                </a:cxn>
                <a:cxn ang="0">
                  <a:pos x="48" y="40"/>
                </a:cxn>
                <a:cxn ang="0">
                  <a:pos x="44" y="28"/>
                </a:cxn>
                <a:cxn ang="0">
                  <a:pos x="40" y="14"/>
                </a:cxn>
                <a:cxn ang="0">
                  <a:pos x="40" y="14"/>
                </a:cxn>
                <a:cxn ang="0">
                  <a:pos x="36" y="0"/>
                </a:cxn>
                <a:cxn ang="0">
                  <a:pos x="36" y="0"/>
                </a:cxn>
              </a:cxnLst>
              <a:rect l="0" t="0" r="r" b="b"/>
              <a:pathLst>
                <a:path w="48" h="40">
                  <a:moveTo>
                    <a:pt x="36" y="0"/>
                  </a:moveTo>
                  <a:lnTo>
                    <a:pt x="36" y="0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4" y="28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8" name="Freeform 450"/>
            <p:cNvSpPr/>
            <p:nvPr/>
          </p:nvSpPr>
          <p:spPr bwMode="auto">
            <a:xfrm>
              <a:off x="4065588" y="1868488"/>
              <a:ext cx="101600" cy="41275"/>
            </a:xfrm>
            <a:custGeom>
              <a:avLst/>
              <a:gdLst/>
              <a:ahLst/>
              <a:cxnLst>
                <a:cxn ang="0">
                  <a:pos x="26" y="26"/>
                </a:cxn>
                <a:cxn ang="0">
                  <a:pos x="26" y="26"/>
                </a:cxn>
                <a:cxn ang="0">
                  <a:pos x="64" y="22"/>
                </a:cxn>
                <a:cxn ang="0">
                  <a:pos x="64" y="22"/>
                </a:cxn>
                <a:cxn ang="0">
                  <a:pos x="60" y="10"/>
                </a:cxn>
                <a:cxn ang="0">
                  <a:pos x="58" y="4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8" y="2"/>
                </a:cxn>
                <a:cxn ang="0">
                  <a:pos x="38" y="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6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20" y="22"/>
                </a:cxn>
                <a:cxn ang="0">
                  <a:pos x="24" y="26"/>
                </a:cxn>
                <a:cxn ang="0">
                  <a:pos x="26" y="26"/>
                </a:cxn>
                <a:cxn ang="0">
                  <a:pos x="26" y="26"/>
                </a:cxn>
              </a:cxnLst>
              <a:rect l="0" t="0" r="r" b="b"/>
              <a:pathLst>
                <a:path w="64" h="26">
                  <a:moveTo>
                    <a:pt x="26" y="26"/>
                  </a:moveTo>
                  <a:lnTo>
                    <a:pt x="26" y="26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60" y="10"/>
                  </a:lnTo>
                  <a:lnTo>
                    <a:pt x="58" y="4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6"/>
                  </a:lnTo>
                  <a:lnTo>
                    <a:pt x="0" y="8"/>
                  </a:lnTo>
                  <a:lnTo>
                    <a:pt x="0" y="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20" y="22"/>
                  </a:lnTo>
                  <a:lnTo>
                    <a:pt x="24" y="26"/>
                  </a:lnTo>
                  <a:lnTo>
                    <a:pt x="26" y="26"/>
                  </a:lnTo>
                  <a:lnTo>
                    <a:pt x="26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9" name="Freeform 451"/>
            <p:cNvSpPr/>
            <p:nvPr/>
          </p:nvSpPr>
          <p:spPr bwMode="auto">
            <a:xfrm>
              <a:off x="4017963" y="1830388"/>
              <a:ext cx="127000" cy="38100"/>
            </a:xfrm>
            <a:custGeom>
              <a:avLst/>
              <a:gdLst/>
              <a:ahLst/>
              <a:cxnLst>
                <a:cxn ang="0">
                  <a:pos x="32" y="24"/>
                </a:cxn>
                <a:cxn ang="0">
                  <a:pos x="32" y="24"/>
                </a:cxn>
                <a:cxn ang="0">
                  <a:pos x="80" y="16"/>
                </a:cxn>
                <a:cxn ang="0">
                  <a:pos x="80" y="16"/>
                </a:cxn>
                <a:cxn ang="0">
                  <a:pos x="72" y="6"/>
                </a:cxn>
                <a:cxn ang="0">
                  <a:pos x="68" y="2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2" y="24"/>
                </a:cxn>
                <a:cxn ang="0">
                  <a:pos x="24" y="24"/>
                </a:cxn>
                <a:cxn ang="0">
                  <a:pos x="32" y="24"/>
                </a:cxn>
                <a:cxn ang="0">
                  <a:pos x="32" y="24"/>
                </a:cxn>
              </a:cxnLst>
              <a:rect l="0" t="0" r="r" b="b"/>
              <a:pathLst>
                <a:path w="80" h="24">
                  <a:moveTo>
                    <a:pt x="32" y="24"/>
                  </a:moveTo>
                  <a:lnTo>
                    <a:pt x="32" y="24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2" y="6"/>
                  </a:lnTo>
                  <a:lnTo>
                    <a:pt x="68" y="2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2" y="24"/>
                  </a:lnTo>
                  <a:lnTo>
                    <a:pt x="24" y="24"/>
                  </a:lnTo>
                  <a:lnTo>
                    <a:pt x="32" y="24"/>
                  </a:lnTo>
                  <a:lnTo>
                    <a:pt x="3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30" name="Freeform 452"/>
            <p:cNvSpPr/>
            <p:nvPr/>
          </p:nvSpPr>
          <p:spPr bwMode="auto">
            <a:xfrm>
              <a:off x="3976688" y="1792288"/>
              <a:ext cx="133350" cy="41275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0" y="10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20" y="26"/>
                </a:cxn>
                <a:cxn ang="0">
                  <a:pos x="26" y="24"/>
                </a:cxn>
                <a:cxn ang="0">
                  <a:pos x="34" y="22"/>
                </a:cxn>
                <a:cxn ang="0">
                  <a:pos x="34" y="22"/>
                </a:cxn>
                <a:cxn ang="0">
                  <a:pos x="84" y="16"/>
                </a:cxn>
                <a:cxn ang="0">
                  <a:pos x="84" y="16"/>
                </a:cxn>
                <a:cxn ang="0">
                  <a:pos x="74" y="10"/>
                </a:cxn>
                <a:cxn ang="0">
                  <a:pos x="64" y="6"/>
                </a:cxn>
                <a:cxn ang="0">
                  <a:pos x="54" y="2"/>
                </a:cxn>
                <a:cxn ang="0">
                  <a:pos x="42" y="0"/>
                </a:cxn>
                <a:cxn ang="0">
                  <a:pos x="32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0" y="10"/>
                </a:cxn>
                <a:cxn ang="0">
                  <a:pos x="0" y="10"/>
                </a:cxn>
              </a:cxnLst>
              <a:rect l="0" t="0" r="r" b="b"/>
              <a:pathLst>
                <a:path w="84" h="26">
                  <a:moveTo>
                    <a:pt x="0" y="10"/>
                  </a:moveTo>
                  <a:lnTo>
                    <a:pt x="0" y="10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20" y="26"/>
                  </a:lnTo>
                  <a:lnTo>
                    <a:pt x="26" y="24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84" y="16"/>
                  </a:lnTo>
                  <a:lnTo>
                    <a:pt x="84" y="16"/>
                  </a:lnTo>
                  <a:lnTo>
                    <a:pt x="74" y="10"/>
                  </a:lnTo>
                  <a:lnTo>
                    <a:pt x="64" y="6"/>
                  </a:lnTo>
                  <a:lnTo>
                    <a:pt x="54" y="2"/>
                  </a:lnTo>
                  <a:lnTo>
                    <a:pt x="42" y="0"/>
                  </a:lnTo>
                  <a:lnTo>
                    <a:pt x="32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sp>
        <p:nvSpPr>
          <p:cNvPr id="831" name="文本占位符 59"/>
          <p:cNvSpPr>
            <a:spLocks noGrp="1"/>
          </p:cNvSpPr>
          <p:nvPr>
            <p:ph type="body" sz="quarter" idx="12" hasCustomPrompt="1"/>
          </p:nvPr>
        </p:nvSpPr>
        <p:spPr>
          <a:xfrm>
            <a:off x="7077468" y="2002511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3" name="文本占位符 59"/>
          <p:cNvSpPr>
            <a:spLocks noGrp="1"/>
          </p:cNvSpPr>
          <p:nvPr>
            <p:ph type="body" sz="quarter" idx="16" hasCustomPrompt="1"/>
          </p:nvPr>
        </p:nvSpPr>
        <p:spPr>
          <a:xfrm>
            <a:off x="8177562" y="2210260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4" name="文本占位符 59"/>
          <p:cNvSpPr>
            <a:spLocks noGrp="1"/>
          </p:cNvSpPr>
          <p:nvPr>
            <p:ph type="body" sz="quarter" idx="17" hasCustomPrompt="1"/>
          </p:nvPr>
        </p:nvSpPr>
        <p:spPr>
          <a:xfrm>
            <a:off x="7077468" y="3046599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5" name="文本占位符 59"/>
          <p:cNvSpPr>
            <a:spLocks noGrp="1"/>
          </p:cNvSpPr>
          <p:nvPr>
            <p:ph type="body" sz="quarter" idx="18" hasCustomPrompt="1"/>
          </p:nvPr>
        </p:nvSpPr>
        <p:spPr>
          <a:xfrm>
            <a:off x="8177562" y="3254348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9" name="文本占位符 59"/>
          <p:cNvSpPr>
            <a:spLocks noGrp="1"/>
          </p:cNvSpPr>
          <p:nvPr>
            <p:ph type="body" sz="quarter" idx="19" hasCustomPrompt="1"/>
          </p:nvPr>
        </p:nvSpPr>
        <p:spPr>
          <a:xfrm>
            <a:off x="7077468" y="4086152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0" name="文本占位符 59"/>
          <p:cNvSpPr>
            <a:spLocks noGrp="1"/>
          </p:cNvSpPr>
          <p:nvPr>
            <p:ph type="body" sz="quarter" idx="20" hasCustomPrompt="1"/>
          </p:nvPr>
        </p:nvSpPr>
        <p:spPr>
          <a:xfrm>
            <a:off x="8177562" y="4293901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41" name="文本占位符 59"/>
          <p:cNvSpPr>
            <a:spLocks noGrp="1"/>
          </p:cNvSpPr>
          <p:nvPr>
            <p:ph type="body" sz="quarter" idx="21" hasCustomPrompt="1"/>
          </p:nvPr>
        </p:nvSpPr>
        <p:spPr>
          <a:xfrm>
            <a:off x="7077468" y="5133970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2" name="文本占位符 59"/>
          <p:cNvSpPr>
            <a:spLocks noGrp="1"/>
          </p:cNvSpPr>
          <p:nvPr>
            <p:ph type="body" sz="quarter" idx="22" hasCustomPrompt="1"/>
          </p:nvPr>
        </p:nvSpPr>
        <p:spPr>
          <a:xfrm>
            <a:off x="8177562" y="5341719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6535053" y="0"/>
            <a:ext cx="5656948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solidFill>
                <a:schemeClr val="bg1">
                  <a:lumMod val="95000"/>
                </a:schemeClr>
              </a:solidFill>
              <a:latin typeface="Century Gothic"/>
              <a:ea typeface="微软雅黑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6535053" y="741784"/>
            <a:ext cx="5656948" cy="89573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6535053" y="773869"/>
            <a:ext cx="5656948" cy="73409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44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  <p:grpSp>
        <p:nvGrpSpPr>
          <p:cNvPr id="428" name="组 11"/>
          <p:cNvGrpSpPr/>
          <p:nvPr userDrawn="1"/>
        </p:nvGrpSpPr>
        <p:grpSpPr>
          <a:xfrm>
            <a:off x="747404" y="773869"/>
            <a:ext cx="5066176" cy="6096520"/>
            <a:chOff x="3036888" y="576263"/>
            <a:chExt cx="1514475" cy="1612900"/>
          </a:xfrm>
          <a:solidFill>
            <a:schemeClr val="tx1"/>
          </a:solidFill>
        </p:grpSpPr>
        <p:sp>
          <p:nvSpPr>
            <p:cNvPr id="429" name="Freeform 50"/>
            <p:cNvSpPr/>
            <p:nvPr/>
          </p:nvSpPr>
          <p:spPr bwMode="auto">
            <a:xfrm>
              <a:off x="3211513" y="639763"/>
              <a:ext cx="1171575" cy="1549400"/>
            </a:xfrm>
            <a:custGeom>
              <a:avLst/>
              <a:gdLst/>
              <a:ahLst/>
              <a:cxnLst>
                <a:cxn ang="0">
                  <a:pos x="738" y="526"/>
                </a:cxn>
                <a:cxn ang="0">
                  <a:pos x="428" y="646"/>
                </a:cxn>
                <a:cxn ang="0">
                  <a:pos x="416" y="510"/>
                </a:cxn>
                <a:cxn ang="0">
                  <a:pos x="652" y="354"/>
                </a:cxn>
                <a:cxn ang="0">
                  <a:pos x="410" y="460"/>
                </a:cxn>
                <a:cxn ang="0">
                  <a:pos x="396" y="300"/>
                </a:cxn>
                <a:cxn ang="0">
                  <a:pos x="536" y="156"/>
                </a:cxn>
                <a:cxn ang="0">
                  <a:pos x="394" y="272"/>
                </a:cxn>
                <a:cxn ang="0">
                  <a:pos x="368" y="0"/>
                </a:cxn>
                <a:cxn ang="0">
                  <a:pos x="344" y="270"/>
                </a:cxn>
                <a:cxn ang="0">
                  <a:pos x="202" y="156"/>
                </a:cxn>
                <a:cxn ang="0">
                  <a:pos x="342" y="300"/>
                </a:cxn>
                <a:cxn ang="0">
                  <a:pos x="326" y="460"/>
                </a:cxn>
                <a:cxn ang="0">
                  <a:pos x="86" y="354"/>
                </a:cxn>
                <a:cxn ang="0">
                  <a:pos x="322" y="508"/>
                </a:cxn>
                <a:cxn ang="0">
                  <a:pos x="310" y="646"/>
                </a:cxn>
                <a:cxn ang="0">
                  <a:pos x="0" y="526"/>
                </a:cxn>
                <a:cxn ang="0">
                  <a:pos x="300" y="742"/>
                </a:cxn>
                <a:cxn ang="0">
                  <a:pos x="278" y="976"/>
                </a:cxn>
                <a:cxn ang="0">
                  <a:pos x="458" y="976"/>
                </a:cxn>
                <a:cxn ang="0">
                  <a:pos x="436" y="744"/>
                </a:cxn>
                <a:cxn ang="0">
                  <a:pos x="738" y="526"/>
                </a:cxn>
              </a:cxnLst>
              <a:rect l="0" t="0" r="r" b="b"/>
              <a:pathLst>
                <a:path w="738" h="976">
                  <a:moveTo>
                    <a:pt x="738" y="526"/>
                  </a:moveTo>
                  <a:lnTo>
                    <a:pt x="428" y="646"/>
                  </a:lnTo>
                  <a:lnTo>
                    <a:pt x="416" y="510"/>
                  </a:lnTo>
                  <a:lnTo>
                    <a:pt x="652" y="354"/>
                  </a:lnTo>
                  <a:lnTo>
                    <a:pt x="410" y="460"/>
                  </a:lnTo>
                  <a:lnTo>
                    <a:pt x="396" y="300"/>
                  </a:lnTo>
                  <a:lnTo>
                    <a:pt x="536" y="156"/>
                  </a:lnTo>
                  <a:lnTo>
                    <a:pt x="394" y="272"/>
                  </a:lnTo>
                  <a:lnTo>
                    <a:pt x="368" y="0"/>
                  </a:lnTo>
                  <a:lnTo>
                    <a:pt x="344" y="270"/>
                  </a:lnTo>
                  <a:lnTo>
                    <a:pt x="202" y="156"/>
                  </a:lnTo>
                  <a:lnTo>
                    <a:pt x="342" y="300"/>
                  </a:lnTo>
                  <a:lnTo>
                    <a:pt x="326" y="460"/>
                  </a:lnTo>
                  <a:lnTo>
                    <a:pt x="86" y="354"/>
                  </a:lnTo>
                  <a:lnTo>
                    <a:pt x="322" y="508"/>
                  </a:lnTo>
                  <a:lnTo>
                    <a:pt x="310" y="646"/>
                  </a:lnTo>
                  <a:lnTo>
                    <a:pt x="0" y="526"/>
                  </a:lnTo>
                  <a:lnTo>
                    <a:pt x="300" y="742"/>
                  </a:lnTo>
                  <a:lnTo>
                    <a:pt x="278" y="976"/>
                  </a:lnTo>
                  <a:lnTo>
                    <a:pt x="458" y="976"/>
                  </a:lnTo>
                  <a:lnTo>
                    <a:pt x="436" y="744"/>
                  </a:lnTo>
                  <a:lnTo>
                    <a:pt x="738" y="5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0" name="Freeform 51"/>
            <p:cNvSpPr/>
            <p:nvPr/>
          </p:nvSpPr>
          <p:spPr bwMode="auto">
            <a:xfrm>
              <a:off x="3262313" y="1776413"/>
              <a:ext cx="63500" cy="47625"/>
            </a:xfrm>
            <a:custGeom>
              <a:avLst/>
              <a:gdLst/>
              <a:ahLst/>
              <a:cxnLst>
                <a:cxn ang="0">
                  <a:pos x="22" y="30"/>
                </a:cxn>
                <a:cxn ang="0">
                  <a:pos x="22" y="30"/>
                </a:cxn>
                <a:cxn ang="0">
                  <a:pos x="34" y="28"/>
                </a:cxn>
                <a:cxn ang="0">
                  <a:pos x="34" y="28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0"/>
                </a:cxn>
                <a:cxn ang="0">
                  <a:pos x="40" y="0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28"/>
                </a:cxn>
                <a:cxn ang="0">
                  <a:pos x="22" y="30"/>
                </a:cxn>
                <a:cxn ang="0">
                  <a:pos x="22" y="30"/>
                </a:cxn>
              </a:cxnLst>
              <a:rect l="0" t="0" r="r" b="b"/>
              <a:pathLst>
                <a:path w="40" h="30">
                  <a:moveTo>
                    <a:pt x="22" y="30"/>
                  </a:moveTo>
                  <a:lnTo>
                    <a:pt x="22" y="30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28"/>
                  </a:lnTo>
                  <a:lnTo>
                    <a:pt x="22" y="30"/>
                  </a:lnTo>
                  <a:lnTo>
                    <a:pt x="2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1" name="Freeform 52"/>
            <p:cNvSpPr/>
            <p:nvPr/>
          </p:nvSpPr>
          <p:spPr bwMode="auto">
            <a:xfrm>
              <a:off x="3325813" y="1744663"/>
              <a:ext cx="44450" cy="762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0" y="12"/>
                </a:cxn>
                <a:cxn ang="0">
                  <a:pos x="8" y="14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12" y="48"/>
                </a:cxn>
                <a:cxn ang="0">
                  <a:pos x="18" y="46"/>
                </a:cxn>
                <a:cxn ang="0">
                  <a:pos x="20" y="44"/>
                </a:cxn>
                <a:cxn ang="0">
                  <a:pos x="20" y="44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4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28" h="48">
                  <a:moveTo>
                    <a:pt x="28" y="0"/>
                  </a:moveTo>
                  <a:lnTo>
                    <a:pt x="28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0" y="12"/>
                  </a:lnTo>
                  <a:lnTo>
                    <a:pt x="8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2" y="48"/>
                  </a:lnTo>
                  <a:lnTo>
                    <a:pt x="18" y="46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4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2" name="Freeform 53"/>
            <p:cNvSpPr/>
            <p:nvPr/>
          </p:nvSpPr>
          <p:spPr bwMode="auto">
            <a:xfrm>
              <a:off x="3370263" y="1712913"/>
              <a:ext cx="41275" cy="101600"/>
            </a:xfrm>
            <a:custGeom>
              <a:avLst/>
              <a:gdLst/>
              <a:ahLst/>
              <a:cxnLst>
                <a:cxn ang="0">
                  <a:pos x="20" y="34"/>
                </a:cxn>
                <a:cxn ang="0">
                  <a:pos x="20" y="34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6" y="16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10" y="60"/>
                </a:cxn>
                <a:cxn ang="0">
                  <a:pos x="16" y="56"/>
                </a:cxn>
                <a:cxn ang="0">
                  <a:pos x="18" y="52"/>
                </a:cxn>
                <a:cxn ang="0">
                  <a:pos x="18" y="52"/>
                </a:cxn>
                <a:cxn ang="0">
                  <a:pos x="20" y="34"/>
                </a:cxn>
                <a:cxn ang="0">
                  <a:pos x="20" y="34"/>
                </a:cxn>
              </a:cxnLst>
              <a:rect l="0" t="0" r="r" b="b"/>
              <a:pathLst>
                <a:path w="26" h="64">
                  <a:moveTo>
                    <a:pt x="20" y="34"/>
                  </a:moveTo>
                  <a:lnTo>
                    <a:pt x="20" y="34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6" y="16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10" y="60"/>
                  </a:lnTo>
                  <a:lnTo>
                    <a:pt x="16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0" y="34"/>
                  </a:lnTo>
                  <a:lnTo>
                    <a:pt x="2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3" name="Freeform 54"/>
            <p:cNvSpPr/>
            <p:nvPr/>
          </p:nvSpPr>
          <p:spPr bwMode="auto">
            <a:xfrm>
              <a:off x="3408363" y="1687513"/>
              <a:ext cx="44450" cy="1047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8" y="18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8" y="60"/>
                </a:cxn>
                <a:cxn ang="0">
                  <a:pos x="14" y="52"/>
                </a:cxn>
                <a:cxn ang="0">
                  <a:pos x="20" y="46"/>
                </a:cxn>
                <a:cxn ang="0">
                  <a:pos x="24" y="36"/>
                </a:cxn>
                <a:cxn ang="0">
                  <a:pos x="26" y="28"/>
                </a:cxn>
                <a:cxn ang="0">
                  <a:pos x="28" y="18"/>
                </a:cxn>
                <a:cxn ang="0">
                  <a:pos x="28" y="10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28" h="66">
                  <a:moveTo>
                    <a:pt x="10" y="12"/>
                  </a:moveTo>
                  <a:lnTo>
                    <a:pt x="10" y="12"/>
                  </a:lnTo>
                  <a:lnTo>
                    <a:pt x="8" y="18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8" y="60"/>
                  </a:lnTo>
                  <a:lnTo>
                    <a:pt x="14" y="52"/>
                  </a:lnTo>
                  <a:lnTo>
                    <a:pt x="20" y="46"/>
                  </a:lnTo>
                  <a:lnTo>
                    <a:pt x="24" y="36"/>
                  </a:lnTo>
                  <a:lnTo>
                    <a:pt x="26" y="28"/>
                  </a:lnTo>
                  <a:lnTo>
                    <a:pt x="28" y="18"/>
                  </a:lnTo>
                  <a:lnTo>
                    <a:pt x="28" y="1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4" name="Freeform 55"/>
            <p:cNvSpPr/>
            <p:nvPr/>
          </p:nvSpPr>
          <p:spPr bwMode="auto">
            <a:xfrm>
              <a:off x="3255963" y="1763713"/>
              <a:ext cx="63500" cy="508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4" y="2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40" h="32">
                  <a:moveTo>
                    <a:pt x="14" y="0"/>
                  </a:move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4" y="2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5" name="Freeform 56"/>
            <p:cNvSpPr/>
            <p:nvPr/>
          </p:nvSpPr>
          <p:spPr bwMode="auto">
            <a:xfrm>
              <a:off x="3275013" y="1725613"/>
              <a:ext cx="85725" cy="31750"/>
            </a:xfrm>
            <a:custGeom>
              <a:avLst/>
              <a:gdLst/>
              <a:ahLst/>
              <a:cxnLst>
                <a:cxn ang="0">
                  <a:pos x="54" y="4"/>
                </a:cxn>
                <a:cxn ang="0">
                  <a:pos x="54" y="4"/>
                </a:cxn>
                <a:cxn ang="0">
                  <a:pos x="50" y="4"/>
                </a:cxn>
                <a:cxn ang="0">
                  <a:pos x="44" y="4"/>
                </a:cxn>
                <a:cxn ang="0">
                  <a:pos x="44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6" y="20"/>
                </a:cxn>
                <a:cxn ang="0">
                  <a:pos x="38" y="18"/>
                </a:cxn>
                <a:cxn ang="0">
                  <a:pos x="42" y="14"/>
                </a:cxn>
                <a:cxn ang="0">
                  <a:pos x="42" y="14"/>
                </a:cxn>
                <a:cxn ang="0">
                  <a:pos x="54" y="4"/>
                </a:cxn>
                <a:cxn ang="0">
                  <a:pos x="54" y="4"/>
                </a:cxn>
              </a:cxnLst>
              <a:rect l="0" t="0" r="r" b="b"/>
              <a:pathLst>
                <a:path w="54" h="20">
                  <a:moveTo>
                    <a:pt x="54" y="4"/>
                  </a:moveTo>
                  <a:lnTo>
                    <a:pt x="54" y="4"/>
                  </a:lnTo>
                  <a:lnTo>
                    <a:pt x="5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6" y="20"/>
                  </a:lnTo>
                  <a:lnTo>
                    <a:pt x="38" y="18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54" y="4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6" name="Freeform 57"/>
            <p:cNvSpPr/>
            <p:nvPr/>
          </p:nvSpPr>
          <p:spPr bwMode="auto">
            <a:xfrm>
              <a:off x="3294063" y="1690688"/>
              <a:ext cx="10795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0" y="20"/>
                </a:cxn>
                <a:cxn ang="0">
                  <a:pos x="40" y="20"/>
                </a:cxn>
                <a:cxn ang="0">
                  <a:pos x="46" y="20"/>
                </a:cxn>
                <a:cxn ang="0">
                  <a:pos x="52" y="18"/>
                </a:cxn>
                <a:cxn ang="0">
                  <a:pos x="52" y="18"/>
                </a:cxn>
                <a:cxn ang="0">
                  <a:pos x="68" y="6"/>
                </a:cxn>
                <a:cxn ang="0">
                  <a:pos x="68" y="6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8" h="20">
                  <a:moveTo>
                    <a:pt x="0" y="14"/>
                  </a:moveTo>
                  <a:lnTo>
                    <a:pt x="0" y="14"/>
                  </a:lnTo>
                  <a:lnTo>
                    <a:pt x="40" y="20"/>
                  </a:lnTo>
                  <a:lnTo>
                    <a:pt x="40" y="20"/>
                  </a:lnTo>
                  <a:lnTo>
                    <a:pt x="46" y="20"/>
                  </a:lnTo>
                  <a:lnTo>
                    <a:pt x="52" y="18"/>
                  </a:lnTo>
                  <a:lnTo>
                    <a:pt x="52" y="1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7" name="Freeform 58"/>
            <p:cNvSpPr/>
            <p:nvPr/>
          </p:nvSpPr>
          <p:spPr bwMode="auto">
            <a:xfrm>
              <a:off x="3322638" y="1658938"/>
              <a:ext cx="11430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4" y="18"/>
                </a:cxn>
                <a:cxn ang="0">
                  <a:pos x="44" y="18"/>
                </a:cxn>
                <a:cxn ang="0">
                  <a:pos x="50" y="20"/>
                </a:cxn>
                <a:cxn ang="0">
                  <a:pos x="56" y="20"/>
                </a:cxn>
                <a:cxn ang="0">
                  <a:pos x="56" y="20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64" y="4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0"/>
                </a:cxn>
                <a:cxn ang="0">
                  <a:pos x="26" y="2"/>
                </a:cxn>
                <a:cxn ang="0">
                  <a:pos x="18" y="4"/>
                </a:cxn>
                <a:cxn ang="0">
                  <a:pos x="8" y="8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72" h="20">
                  <a:moveTo>
                    <a:pt x="0" y="14"/>
                  </a:moveTo>
                  <a:lnTo>
                    <a:pt x="0" y="14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50" y="20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64" y="4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0"/>
                  </a:lnTo>
                  <a:lnTo>
                    <a:pt x="26" y="2"/>
                  </a:lnTo>
                  <a:lnTo>
                    <a:pt x="18" y="4"/>
                  </a:lnTo>
                  <a:lnTo>
                    <a:pt x="8" y="8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8" name="Freeform 59"/>
            <p:cNvSpPr/>
            <p:nvPr/>
          </p:nvSpPr>
          <p:spPr bwMode="auto">
            <a:xfrm>
              <a:off x="3036888" y="1573213"/>
              <a:ext cx="79375" cy="381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50" y="0"/>
                </a:cxn>
                <a:cxn ang="0">
                  <a:pos x="50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50" h="24">
                  <a:moveTo>
                    <a:pt x="0" y="6"/>
                  </a:moveTo>
                  <a:lnTo>
                    <a:pt x="0" y="6"/>
                  </a:lnTo>
                  <a:lnTo>
                    <a:pt x="10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9" name="Freeform 60"/>
            <p:cNvSpPr/>
            <p:nvPr/>
          </p:nvSpPr>
          <p:spPr bwMode="auto">
            <a:xfrm>
              <a:off x="3094038" y="1566863"/>
              <a:ext cx="76200" cy="571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46" y="6"/>
                </a:cxn>
                <a:cxn ang="0">
                  <a:pos x="48" y="0"/>
                </a:cxn>
                <a:cxn ang="0">
                  <a:pos x="48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8" y="2"/>
                </a:cxn>
                <a:cxn ang="0">
                  <a:pos x="24" y="4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34"/>
                </a:cxn>
                <a:cxn ang="0">
                  <a:pos x="16" y="36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8" y="24"/>
                </a:cxn>
                <a:cxn ang="0">
                  <a:pos x="28" y="24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8" h="36">
                  <a:moveTo>
                    <a:pt x="42" y="8"/>
                  </a:moveTo>
                  <a:lnTo>
                    <a:pt x="42" y="8"/>
                  </a:lnTo>
                  <a:lnTo>
                    <a:pt x="46" y="6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8" y="2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34"/>
                  </a:lnTo>
                  <a:lnTo>
                    <a:pt x="16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0" name="Freeform 61"/>
            <p:cNvSpPr/>
            <p:nvPr/>
          </p:nvSpPr>
          <p:spPr bwMode="auto">
            <a:xfrm>
              <a:off x="3135313" y="1563688"/>
              <a:ext cx="85725" cy="66675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30" y="4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2" y="42"/>
                </a:cxn>
                <a:cxn ang="0">
                  <a:pos x="18" y="42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54" h="42">
                  <a:moveTo>
                    <a:pt x="54" y="0"/>
                  </a:moveTo>
                  <a:lnTo>
                    <a:pt x="54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30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2" y="42"/>
                  </a:lnTo>
                  <a:lnTo>
                    <a:pt x="18" y="42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1" name="Freeform 62"/>
            <p:cNvSpPr/>
            <p:nvPr/>
          </p:nvSpPr>
          <p:spPr bwMode="auto">
            <a:xfrm>
              <a:off x="3179763" y="1557338"/>
              <a:ext cx="85725" cy="73025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10" y="44"/>
                </a:cxn>
                <a:cxn ang="0">
                  <a:pos x="18" y="42"/>
                </a:cxn>
                <a:cxn ang="0">
                  <a:pos x="28" y="36"/>
                </a:cxn>
                <a:cxn ang="0">
                  <a:pos x="36" y="32"/>
                </a:cxn>
                <a:cxn ang="0">
                  <a:pos x="42" y="26"/>
                </a:cxn>
                <a:cxn ang="0">
                  <a:pos x="48" y="18"/>
                </a:cxn>
                <a:cxn ang="0">
                  <a:pos x="52" y="10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54" h="46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10" y="44"/>
                  </a:lnTo>
                  <a:lnTo>
                    <a:pt x="18" y="42"/>
                  </a:lnTo>
                  <a:lnTo>
                    <a:pt x="28" y="36"/>
                  </a:lnTo>
                  <a:lnTo>
                    <a:pt x="36" y="32"/>
                  </a:lnTo>
                  <a:lnTo>
                    <a:pt x="42" y="26"/>
                  </a:lnTo>
                  <a:lnTo>
                    <a:pt x="48" y="18"/>
                  </a:lnTo>
                  <a:lnTo>
                    <a:pt x="52" y="1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2" name="Freeform 63"/>
            <p:cNvSpPr/>
            <p:nvPr/>
          </p:nvSpPr>
          <p:spPr bwMode="auto">
            <a:xfrm>
              <a:off x="3036888" y="1535113"/>
              <a:ext cx="76200" cy="38100"/>
            </a:xfrm>
            <a:custGeom>
              <a:avLst/>
              <a:gdLst/>
              <a:ahLst/>
              <a:cxnLst>
                <a:cxn ang="0">
                  <a:pos x="28" y="2"/>
                </a:cxn>
                <a:cxn ang="0">
                  <a:pos x="28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18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28" y="2"/>
                </a:cxn>
                <a:cxn ang="0">
                  <a:pos x="28" y="2"/>
                </a:cxn>
              </a:cxnLst>
              <a:rect l="0" t="0" r="r" b="b"/>
              <a:pathLst>
                <a:path w="48" h="24">
                  <a:moveTo>
                    <a:pt x="28" y="2"/>
                  </a:moveTo>
                  <a:lnTo>
                    <a:pt x="28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18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28" y="2"/>
                  </a:lnTo>
                  <a:lnTo>
                    <a:pt x="2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3" name="Freeform 64"/>
            <p:cNvSpPr/>
            <p:nvPr/>
          </p:nvSpPr>
          <p:spPr bwMode="auto">
            <a:xfrm>
              <a:off x="3084513" y="1512888"/>
              <a:ext cx="82550" cy="47625"/>
            </a:xfrm>
            <a:custGeom>
              <a:avLst/>
              <a:gdLst/>
              <a:ahLst/>
              <a:cxnLst>
                <a:cxn ang="0">
                  <a:pos x="38" y="28"/>
                </a:cxn>
                <a:cxn ang="0">
                  <a:pos x="38" y="28"/>
                </a:cxn>
                <a:cxn ang="0">
                  <a:pos x="52" y="26"/>
                </a:cxn>
                <a:cxn ang="0">
                  <a:pos x="52" y="26"/>
                </a:cxn>
                <a:cxn ang="0">
                  <a:pos x="48" y="22"/>
                </a:cxn>
                <a:cxn ang="0">
                  <a:pos x="44" y="20"/>
                </a:cxn>
                <a:cxn ang="0">
                  <a:pos x="44" y="2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8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30"/>
                </a:cxn>
                <a:cxn ang="0">
                  <a:pos x="32" y="30"/>
                </a:cxn>
                <a:cxn ang="0">
                  <a:pos x="38" y="28"/>
                </a:cxn>
                <a:cxn ang="0">
                  <a:pos x="38" y="28"/>
                </a:cxn>
              </a:cxnLst>
              <a:rect l="0" t="0" r="r" b="b"/>
              <a:pathLst>
                <a:path w="52" h="30">
                  <a:moveTo>
                    <a:pt x="38" y="28"/>
                  </a:moveTo>
                  <a:lnTo>
                    <a:pt x="38" y="28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48" y="22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8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30"/>
                  </a:lnTo>
                  <a:lnTo>
                    <a:pt x="32" y="30"/>
                  </a:lnTo>
                  <a:lnTo>
                    <a:pt x="38" y="28"/>
                  </a:lnTo>
                  <a:lnTo>
                    <a:pt x="3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4" name="Freeform 65"/>
            <p:cNvSpPr/>
            <p:nvPr/>
          </p:nvSpPr>
          <p:spPr bwMode="auto">
            <a:xfrm>
              <a:off x="3119438" y="1493838"/>
              <a:ext cx="101600" cy="57150"/>
            </a:xfrm>
            <a:custGeom>
              <a:avLst/>
              <a:gdLst/>
              <a:ahLst/>
              <a:cxnLst>
                <a:cxn ang="0">
                  <a:pos x="44" y="36"/>
                </a:cxn>
                <a:cxn ang="0">
                  <a:pos x="44" y="36"/>
                </a:cxn>
                <a:cxn ang="0">
                  <a:pos x="64" y="32"/>
                </a:cxn>
                <a:cxn ang="0">
                  <a:pos x="64" y="32"/>
                </a:cxn>
                <a:cxn ang="0">
                  <a:pos x="36" y="12"/>
                </a:cxn>
                <a:cxn ang="0">
                  <a:pos x="36" y="12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34" y="32"/>
                </a:cxn>
                <a:cxn ang="0">
                  <a:pos x="34" y="32"/>
                </a:cxn>
                <a:cxn ang="0">
                  <a:pos x="38" y="36"/>
                </a:cxn>
                <a:cxn ang="0">
                  <a:pos x="44" y="36"/>
                </a:cxn>
                <a:cxn ang="0">
                  <a:pos x="44" y="36"/>
                </a:cxn>
              </a:cxnLst>
              <a:rect l="0" t="0" r="r" b="b"/>
              <a:pathLst>
                <a:path w="64" h="36">
                  <a:moveTo>
                    <a:pt x="44" y="36"/>
                  </a:moveTo>
                  <a:lnTo>
                    <a:pt x="44" y="36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34" y="32"/>
                  </a:lnTo>
                  <a:lnTo>
                    <a:pt x="34" y="32"/>
                  </a:lnTo>
                  <a:lnTo>
                    <a:pt x="38" y="36"/>
                  </a:lnTo>
                  <a:lnTo>
                    <a:pt x="44" y="36"/>
                  </a:lnTo>
                  <a:lnTo>
                    <a:pt x="44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5" name="Freeform 66"/>
            <p:cNvSpPr/>
            <p:nvPr/>
          </p:nvSpPr>
          <p:spPr bwMode="auto">
            <a:xfrm>
              <a:off x="3160713" y="1490663"/>
              <a:ext cx="104775" cy="53975"/>
            </a:xfrm>
            <a:custGeom>
              <a:avLst/>
              <a:gdLst/>
              <a:ahLst/>
              <a:cxnLst>
                <a:cxn ang="0">
                  <a:pos x="66" y="30"/>
                </a:cxn>
                <a:cxn ang="0">
                  <a:pos x="66" y="30"/>
                </a:cxn>
                <a:cxn ang="0">
                  <a:pos x="60" y="22"/>
                </a:cxn>
                <a:cxn ang="0">
                  <a:pos x="54" y="16"/>
                </a:cxn>
                <a:cxn ang="0">
                  <a:pos x="46" y="10"/>
                </a:cxn>
                <a:cxn ang="0">
                  <a:pos x="38" y="6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30"/>
                </a:cxn>
                <a:cxn ang="0">
                  <a:pos x="46" y="34"/>
                </a:cxn>
                <a:cxn ang="0">
                  <a:pos x="46" y="34"/>
                </a:cxn>
                <a:cxn ang="0">
                  <a:pos x="66" y="30"/>
                </a:cxn>
                <a:cxn ang="0">
                  <a:pos x="66" y="30"/>
                </a:cxn>
              </a:cxnLst>
              <a:rect l="0" t="0" r="r" b="b"/>
              <a:pathLst>
                <a:path w="66" h="34">
                  <a:moveTo>
                    <a:pt x="66" y="30"/>
                  </a:moveTo>
                  <a:lnTo>
                    <a:pt x="66" y="30"/>
                  </a:lnTo>
                  <a:lnTo>
                    <a:pt x="60" y="22"/>
                  </a:lnTo>
                  <a:lnTo>
                    <a:pt x="54" y="16"/>
                  </a:lnTo>
                  <a:lnTo>
                    <a:pt x="46" y="10"/>
                  </a:lnTo>
                  <a:lnTo>
                    <a:pt x="38" y="6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30"/>
                  </a:lnTo>
                  <a:lnTo>
                    <a:pt x="46" y="34"/>
                  </a:lnTo>
                  <a:lnTo>
                    <a:pt x="46" y="34"/>
                  </a:lnTo>
                  <a:lnTo>
                    <a:pt x="66" y="30"/>
                  </a:lnTo>
                  <a:lnTo>
                    <a:pt x="6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6" name="Freeform 67"/>
            <p:cNvSpPr/>
            <p:nvPr/>
          </p:nvSpPr>
          <p:spPr bwMode="auto">
            <a:xfrm>
              <a:off x="3268663" y="1338263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7" name="Freeform 68"/>
            <p:cNvSpPr/>
            <p:nvPr/>
          </p:nvSpPr>
          <p:spPr bwMode="auto">
            <a:xfrm>
              <a:off x="3297238" y="1360488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8" name="Freeform 69"/>
            <p:cNvSpPr/>
            <p:nvPr/>
          </p:nvSpPr>
          <p:spPr bwMode="auto">
            <a:xfrm>
              <a:off x="3316288" y="1382713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9" name="Freeform 70"/>
            <p:cNvSpPr/>
            <p:nvPr/>
          </p:nvSpPr>
          <p:spPr bwMode="auto">
            <a:xfrm>
              <a:off x="3328988" y="1408113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8"/>
                </a:cxn>
                <a:cxn ang="0">
                  <a:pos x="0" y="38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0" name="Freeform 71"/>
            <p:cNvSpPr/>
            <p:nvPr/>
          </p:nvSpPr>
          <p:spPr bwMode="auto">
            <a:xfrm>
              <a:off x="3255963" y="1341438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1" name="Freeform 72"/>
            <p:cNvSpPr/>
            <p:nvPr/>
          </p:nvSpPr>
          <p:spPr bwMode="auto">
            <a:xfrm>
              <a:off x="3252788" y="13858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4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4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2" name="Freeform 73"/>
            <p:cNvSpPr/>
            <p:nvPr/>
          </p:nvSpPr>
          <p:spPr bwMode="auto">
            <a:xfrm>
              <a:off x="3252788" y="14176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3" name="Freeform 74"/>
            <p:cNvSpPr/>
            <p:nvPr/>
          </p:nvSpPr>
          <p:spPr bwMode="auto">
            <a:xfrm>
              <a:off x="3259138" y="1446213"/>
              <a:ext cx="66675" cy="47625"/>
            </a:xfrm>
            <a:custGeom>
              <a:avLst/>
              <a:gdLst/>
              <a:ahLst/>
              <a:cxnLst>
                <a:cxn ang="0">
                  <a:pos x="42" y="30"/>
                </a:cxn>
                <a:cxn ang="0">
                  <a:pos x="42" y="30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30"/>
                </a:cxn>
                <a:cxn ang="0">
                  <a:pos x="42" y="30"/>
                </a:cxn>
              </a:cxnLst>
              <a:rect l="0" t="0" r="r" b="b"/>
              <a:pathLst>
                <a:path w="42" h="30">
                  <a:moveTo>
                    <a:pt x="42" y="30"/>
                  </a:moveTo>
                  <a:lnTo>
                    <a:pt x="42" y="30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30"/>
                  </a:lnTo>
                  <a:lnTo>
                    <a:pt x="4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4" name="Freeform 75"/>
            <p:cNvSpPr/>
            <p:nvPr/>
          </p:nvSpPr>
          <p:spPr bwMode="auto">
            <a:xfrm>
              <a:off x="3132138" y="130333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5" name="Freeform 76"/>
            <p:cNvSpPr/>
            <p:nvPr/>
          </p:nvSpPr>
          <p:spPr bwMode="auto">
            <a:xfrm>
              <a:off x="3160713" y="1325563"/>
              <a:ext cx="28575" cy="63500"/>
            </a:xfrm>
            <a:custGeom>
              <a:avLst/>
              <a:gdLst/>
              <a:ahLst/>
              <a:cxnLst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</a:cxnLst>
              <a:rect l="0" t="0" r="r" b="b"/>
              <a:pathLst>
                <a:path w="18" h="40">
                  <a:moveTo>
                    <a:pt x="4" y="30"/>
                  </a:move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6" name="Freeform 77"/>
            <p:cNvSpPr/>
            <p:nvPr/>
          </p:nvSpPr>
          <p:spPr bwMode="auto">
            <a:xfrm>
              <a:off x="3179763" y="1347788"/>
              <a:ext cx="28575" cy="76200"/>
            </a:xfrm>
            <a:custGeom>
              <a:avLst/>
              <a:gdLst/>
              <a:ahLst/>
              <a:cxnLst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</a:cxnLst>
              <a:rect l="0" t="0" r="r" b="b"/>
              <a:pathLst>
                <a:path w="18" h="48">
                  <a:moveTo>
                    <a:pt x="0" y="34"/>
                  </a:move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7" name="Freeform 78"/>
            <p:cNvSpPr/>
            <p:nvPr/>
          </p:nvSpPr>
          <p:spPr bwMode="auto">
            <a:xfrm>
              <a:off x="3192463" y="1373188"/>
              <a:ext cx="28575" cy="793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18" h="50">
                  <a:moveTo>
                    <a:pt x="14" y="0"/>
                  </a:move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8" name="Freeform 79"/>
            <p:cNvSpPr/>
            <p:nvPr/>
          </p:nvSpPr>
          <p:spPr bwMode="auto">
            <a:xfrm>
              <a:off x="3119438" y="1306513"/>
              <a:ext cx="28575" cy="50800"/>
            </a:xfrm>
            <a:custGeom>
              <a:avLst/>
              <a:gdLst/>
              <a:ahLst/>
              <a:cxnLst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</a:cxnLst>
              <a:rect l="0" t="0" r="r" b="b"/>
              <a:pathLst>
                <a:path w="18" h="32">
                  <a:moveTo>
                    <a:pt x="18" y="32"/>
                  </a:move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9" name="Freeform 80"/>
            <p:cNvSpPr/>
            <p:nvPr/>
          </p:nvSpPr>
          <p:spPr bwMode="auto">
            <a:xfrm>
              <a:off x="3116263" y="135096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0" name="Freeform 81"/>
            <p:cNvSpPr/>
            <p:nvPr/>
          </p:nvSpPr>
          <p:spPr bwMode="auto">
            <a:xfrm>
              <a:off x="3116263" y="1382713"/>
              <a:ext cx="60325" cy="44450"/>
            </a:xfrm>
            <a:custGeom>
              <a:avLst/>
              <a:gdLst/>
              <a:ahLst/>
              <a:cxnLst>
                <a:cxn ang="0">
                  <a:pos x="26" y="10"/>
                </a:cxn>
                <a:cxn ang="0">
                  <a:pos x="26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6" y="10"/>
                </a:cxn>
              </a:cxnLst>
              <a:rect l="0" t="0" r="r" b="b"/>
              <a:pathLst>
                <a:path w="38" h="28">
                  <a:moveTo>
                    <a:pt x="26" y="10"/>
                  </a:moveTo>
                  <a:lnTo>
                    <a:pt x="26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1" name="Freeform 82"/>
            <p:cNvSpPr/>
            <p:nvPr/>
          </p:nvSpPr>
          <p:spPr bwMode="auto">
            <a:xfrm>
              <a:off x="3122613" y="141128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2" name="Freeform 83"/>
            <p:cNvSpPr/>
            <p:nvPr/>
          </p:nvSpPr>
          <p:spPr bwMode="auto">
            <a:xfrm>
              <a:off x="3630613" y="1160463"/>
              <a:ext cx="31750" cy="50800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32"/>
                </a:cxn>
                <a:cxn ang="0">
                  <a:pos x="14" y="32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20" h="32">
                  <a:moveTo>
                    <a:pt x="20" y="14"/>
                  </a:moveTo>
                  <a:lnTo>
                    <a:pt x="20" y="14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32"/>
                  </a:lnTo>
                  <a:lnTo>
                    <a:pt x="14" y="32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3" name="Freeform 84"/>
            <p:cNvSpPr/>
            <p:nvPr/>
          </p:nvSpPr>
          <p:spPr bwMode="auto">
            <a:xfrm>
              <a:off x="3656013" y="1182688"/>
              <a:ext cx="31750" cy="635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2"/>
                </a:cxn>
                <a:cxn ang="0">
                  <a:pos x="10" y="32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20" h="40">
                  <a:moveTo>
                    <a:pt x="8" y="0"/>
                  </a:move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4" name="Freeform 85"/>
            <p:cNvSpPr/>
            <p:nvPr/>
          </p:nvSpPr>
          <p:spPr bwMode="auto">
            <a:xfrm>
              <a:off x="3675063" y="1201738"/>
              <a:ext cx="28575" cy="76200"/>
            </a:xfrm>
            <a:custGeom>
              <a:avLst/>
              <a:gdLst/>
              <a:ahLst/>
              <a:cxnLst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8" y="10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</a:cxnLst>
              <a:rect l="0" t="0" r="r" b="b"/>
              <a:pathLst>
                <a:path w="18" h="48">
                  <a:moveTo>
                    <a:pt x="2" y="28"/>
                  </a:move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8" y="10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5" name="Freeform 86"/>
            <p:cNvSpPr/>
            <p:nvPr/>
          </p:nvSpPr>
          <p:spPr bwMode="auto">
            <a:xfrm>
              <a:off x="3690938" y="1230313"/>
              <a:ext cx="25400" cy="7937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2" y="38"/>
                </a:cxn>
                <a:cxn ang="0">
                  <a:pos x="16" y="26"/>
                </a:cxn>
                <a:cxn ang="0">
                  <a:pos x="16" y="1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</a:cxnLst>
              <a:rect l="0" t="0" r="r" b="b"/>
              <a:pathLst>
                <a:path w="16" h="50">
                  <a:moveTo>
                    <a:pt x="0" y="36"/>
                  </a:move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2" y="38"/>
                  </a:lnTo>
                  <a:lnTo>
                    <a:pt x="16" y="26"/>
                  </a:lnTo>
                  <a:lnTo>
                    <a:pt x="16" y="1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6" name="Freeform 87"/>
            <p:cNvSpPr/>
            <p:nvPr/>
          </p:nvSpPr>
          <p:spPr bwMode="auto">
            <a:xfrm>
              <a:off x="3614738" y="1163638"/>
              <a:ext cx="31750" cy="508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20" h="32">
                  <a:moveTo>
                    <a:pt x="2" y="14"/>
                  </a:moveTo>
                  <a:lnTo>
                    <a:pt x="2" y="1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7" name="Freeform 88"/>
            <p:cNvSpPr/>
            <p:nvPr/>
          </p:nvSpPr>
          <p:spPr bwMode="auto">
            <a:xfrm>
              <a:off x="3611563" y="12080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8" name="Freeform 89"/>
            <p:cNvSpPr/>
            <p:nvPr/>
          </p:nvSpPr>
          <p:spPr bwMode="auto">
            <a:xfrm>
              <a:off x="3611563" y="12398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9" name="Freeform 90"/>
            <p:cNvSpPr/>
            <p:nvPr/>
          </p:nvSpPr>
          <p:spPr bwMode="auto">
            <a:xfrm>
              <a:off x="3621088" y="1268413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6" y="16"/>
                </a:cxn>
                <a:cxn ang="0">
                  <a:pos x="36" y="16"/>
                </a:cxn>
                <a:cxn ang="0">
                  <a:pos x="32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2"/>
                </a:cxn>
                <a:cxn ang="0">
                  <a:pos x="16" y="22"/>
                </a:cxn>
                <a:cxn ang="0">
                  <a:pos x="28" y="28"/>
                </a:cxn>
                <a:cxn ang="0">
                  <a:pos x="34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2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2"/>
                  </a:lnTo>
                  <a:lnTo>
                    <a:pt x="16" y="22"/>
                  </a:lnTo>
                  <a:lnTo>
                    <a:pt x="28" y="28"/>
                  </a:lnTo>
                  <a:lnTo>
                    <a:pt x="34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0" name="Freeform 91"/>
            <p:cNvSpPr/>
            <p:nvPr/>
          </p:nvSpPr>
          <p:spPr bwMode="auto">
            <a:xfrm>
              <a:off x="3484563" y="110648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1" name="Freeform 92"/>
            <p:cNvSpPr/>
            <p:nvPr/>
          </p:nvSpPr>
          <p:spPr bwMode="auto">
            <a:xfrm>
              <a:off x="3513138" y="1128713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2" name="Freeform 93"/>
            <p:cNvSpPr/>
            <p:nvPr/>
          </p:nvSpPr>
          <p:spPr bwMode="auto">
            <a:xfrm>
              <a:off x="3532188" y="1150938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3" name="Freeform 94"/>
            <p:cNvSpPr/>
            <p:nvPr/>
          </p:nvSpPr>
          <p:spPr bwMode="auto">
            <a:xfrm>
              <a:off x="3544888" y="1176338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4" name="Freeform 95"/>
            <p:cNvSpPr/>
            <p:nvPr/>
          </p:nvSpPr>
          <p:spPr bwMode="auto">
            <a:xfrm>
              <a:off x="3471863" y="1109663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5" name="Freeform 96"/>
            <p:cNvSpPr/>
            <p:nvPr/>
          </p:nvSpPr>
          <p:spPr bwMode="auto">
            <a:xfrm>
              <a:off x="3468688" y="115411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6" name="Freeform 97"/>
            <p:cNvSpPr/>
            <p:nvPr/>
          </p:nvSpPr>
          <p:spPr bwMode="auto">
            <a:xfrm>
              <a:off x="3468688" y="1185863"/>
              <a:ext cx="60325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8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7" name="Freeform 98"/>
            <p:cNvSpPr/>
            <p:nvPr/>
          </p:nvSpPr>
          <p:spPr bwMode="auto">
            <a:xfrm>
              <a:off x="3475038" y="121443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8" name="Freeform 99"/>
            <p:cNvSpPr/>
            <p:nvPr/>
          </p:nvSpPr>
          <p:spPr bwMode="auto">
            <a:xfrm>
              <a:off x="3449638" y="1373188"/>
              <a:ext cx="349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8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20" y="22"/>
                </a:cxn>
                <a:cxn ang="0">
                  <a:pos x="20" y="2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2" h="40">
                  <a:moveTo>
                    <a:pt x="14" y="12"/>
                  </a:moveTo>
                  <a:lnTo>
                    <a:pt x="14" y="12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9" name="Freeform 100"/>
            <p:cNvSpPr/>
            <p:nvPr/>
          </p:nvSpPr>
          <p:spPr bwMode="auto">
            <a:xfrm>
              <a:off x="3468688" y="1411288"/>
              <a:ext cx="38100" cy="698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0" y="28"/>
                </a:cxn>
                <a:cxn ang="0">
                  <a:pos x="2" y="32"/>
                </a:cxn>
                <a:cxn ang="0">
                  <a:pos x="2" y="32"/>
                </a:cxn>
                <a:cxn ang="0">
                  <a:pos x="4" y="44"/>
                </a:cxn>
                <a:cxn ang="0">
                  <a:pos x="4" y="44"/>
                </a:cxn>
                <a:cxn ang="0">
                  <a:pos x="6" y="40"/>
                </a:cxn>
                <a:cxn ang="0">
                  <a:pos x="8" y="36"/>
                </a:cxn>
                <a:cxn ang="0">
                  <a:pos x="8" y="3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4" h="44">
                  <a:moveTo>
                    <a:pt x="14" y="0"/>
                  </a:moveTo>
                  <a:lnTo>
                    <a:pt x="14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8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6" y="40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0" name="Freeform 101"/>
            <p:cNvSpPr/>
            <p:nvPr/>
          </p:nvSpPr>
          <p:spPr bwMode="auto">
            <a:xfrm>
              <a:off x="3478213" y="1439863"/>
              <a:ext cx="44450" cy="82550"/>
            </a:xfrm>
            <a:custGeom>
              <a:avLst/>
              <a:gdLst/>
              <a:ahLst/>
              <a:cxnLst>
                <a:cxn ang="0">
                  <a:pos x="4" y="28"/>
                </a:cxn>
                <a:cxn ang="0">
                  <a:pos x="4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18" y="28"/>
                </a:cxn>
                <a:cxn ang="0">
                  <a:pos x="18" y="28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8" y="12"/>
                </a:cxn>
                <a:cxn ang="0">
                  <a:pos x="26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28"/>
                </a:cxn>
                <a:cxn ang="0">
                  <a:pos x="4" y="28"/>
                </a:cxn>
              </a:cxnLst>
              <a:rect l="0" t="0" r="r" b="b"/>
              <a:pathLst>
                <a:path w="28" h="52">
                  <a:moveTo>
                    <a:pt x="4" y="28"/>
                  </a:moveTo>
                  <a:lnTo>
                    <a:pt x="4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8" y="12"/>
                  </a:lnTo>
                  <a:lnTo>
                    <a:pt x="26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28"/>
                  </a:lnTo>
                  <a:lnTo>
                    <a:pt x="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1" name="Freeform 102"/>
            <p:cNvSpPr/>
            <p:nvPr/>
          </p:nvSpPr>
          <p:spPr bwMode="auto">
            <a:xfrm>
              <a:off x="3487738" y="1471613"/>
              <a:ext cx="38100" cy="8572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0" y="38"/>
                </a:cxn>
                <a:cxn ang="0">
                  <a:pos x="2" y="54"/>
                </a:cxn>
                <a:cxn ang="0">
                  <a:pos x="2" y="54"/>
                </a:cxn>
                <a:cxn ang="0">
                  <a:pos x="10" y="50"/>
                </a:cxn>
                <a:cxn ang="0">
                  <a:pos x="14" y="44"/>
                </a:cxn>
                <a:cxn ang="0">
                  <a:pos x="18" y="38"/>
                </a:cxn>
                <a:cxn ang="0">
                  <a:pos x="22" y="30"/>
                </a:cxn>
                <a:cxn ang="0">
                  <a:pos x="24" y="16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4"/>
                </a:cxn>
                <a:cxn ang="0">
                  <a:pos x="0" y="38"/>
                </a:cxn>
                <a:cxn ang="0">
                  <a:pos x="0" y="38"/>
                </a:cxn>
              </a:cxnLst>
              <a:rect l="0" t="0" r="r" b="b"/>
              <a:pathLst>
                <a:path w="24" h="54">
                  <a:moveTo>
                    <a:pt x="0" y="38"/>
                  </a:moveTo>
                  <a:lnTo>
                    <a:pt x="0" y="38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10" y="50"/>
                  </a:lnTo>
                  <a:lnTo>
                    <a:pt x="14" y="44"/>
                  </a:lnTo>
                  <a:lnTo>
                    <a:pt x="18" y="38"/>
                  </a:lnTo>
                  <a:lnTo>
                    <a:pt x="22" y="30"/>
                  </a:lnTo>
                  <a:lnTo>
                    <a:pt x="24" y="16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4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2" name="Freeform 103"/>
            <p:cNvSpPr/>
            <p:nvPr/>
          </p:nvSpPr>
          <p:spPr bwMode="auto">
            <a:xfrm>
              <a:off x="3424238" y="1376363"/>
              <a:ext cx="31750" cy="63500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20" y="40"/>
                </a:cxn>
                <a:cxn ang="0">
                  <a:pos x="20" y="4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8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20" h="40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8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3" name="Freeform 104"/>
            <p:cNvSpPr/>
            <p:nvPr/>
          </p:nvSpPr>
          <p:spPr bwMode="auto">
            <a:xfrm>
              <a:off x="3414713" y="1423988"/>
              <a:ext cx="47625" cy="60325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6" y="36"/>
                </a:cxn>
                <a:cxn ang="0">
                  <a:pos x="30" y="38"/>
                </a:cxn>
                <a:cxn ang="0">
                  <a:pos x="30" y="38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28" y="20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30" h="38">
                  <a:moveTo>
                    <a:pt x="0" y="16"/>
                  </a:moveTo>
                  <a:lnTo>
                    <a:pt x="0" y="1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6" y="36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0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4" name="Freeform 105"/>
            <p:cNvSpPr/>
            <p:nvPr/>
          </p:nvSpPr>
          <p:spPr bwMode="auto">
            <a:xfrm>
              <a:off x="3411538" y="1458913"/>
              <a:ext cx="57150" cy="66675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36" y="42"/>
                </a:cxn>
                <a:cxn ang="0">
                  <a:pos x="36" y="42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32" y="22"/>
                </a:cxn>
                <a:cxn ang="0">
                  <a:pos x="28" y="18"/>
                </a:cxn>
                <a:cxn ang="0">
                  <a:pos x="28" y="1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36" h="42">
                  <a:moveTo>
                    <a:pt x="2" y="16"/>
                  </a:moveTo>
                  <a:lnTo>
                    <a:pt x="2" y="1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2" y="22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5" name="Freeform 106"/>
            <p:cNvSpPr/>
            <p:nvPr/>
          </p:nvSpPr>
          <p:spPr bwMode="auto">
            <a:xfrm>
              <a:off x="3411538" y="1493838"/>
              <a:ext cx="63500" cy="66675"/>
            </a:xfrm>
            <a:custGeom>
              <a:avLst/>
              <a:gdLst/>
              <a:ahLst/>
              <a:cxnLst>
                <a:cxn ang="0">
                  <a:pos x="30" y="20"/>
                </a:cxn>
                <a:cxn ang="0">
                  <a:pos x="30" y="2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6"/>
                </a:cxn>
                <a:cxn ang="0">
                  <a:pos x="14" y="28"/>
                </a:cxn>
                <a:cxn ang="0">
                  <a:pos x="20" y="34"/>
                </a:cxn>
                <a:cxn ang="0">
                  <a:pos x="26" y="38"/>
                </a:cxn>
                <a:cxn ang="0">
                  <a:pos x="34" y="40"/>
                </a:cxn>
                <a:cxn ang="0">
                  <a:pos x="40" y="42"/>
                </a:cxn>
                <a:cxn ang="0">
                  <a:pos x="40" y="42"/>
                </a:cxn>
                <a:cxn ang="0">
                  <a:pos x="38" y="26"/>
                </a:cxn>
                <a:cxn ang="0">
                  <a:pos x="38" y="26"/>
                </a:cxn>
                <a:cxn ang="0">
                  <a:pos x="34" y="24"/>
                </a:cxn>
                <a:cxn ang="0">
                  <a:pos x="30" y="20"/>
                </a:cxn>
                <a:cxn ang="0">
                  <a:pos x="30" y="20"/>
                </a:cxn>
              </a:cxnLst>
              <a:rect l="0" t="0" r="r" b="b"/>
              <a:pathLst>
                <a:path w="40" h="42">
                  <a:moveTo>
                    <a:pt x="30" y="20"/>
                  </a:moveTo>
                  <a:lnTo>
                    <a:pt x="30" y="2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6"/>
                  </a:lnTo>
                  <a:lnTo>
                    <a:pt x="14" y="28"/>
                  </a:lnTo>
                  <a:lnTo>
                    <a:pt x="20" y="34"/>
                  </a:lnTo>
                  <a:lnTo>
                    <a:pt x="26" y="38"/>
                  </a:lnTo>
                  <a:lnTo>
                    <a:pt x="34" y="40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4" y="24"/>
                  </a:lnTo>
                  <a:lnTo>
                    <a:pt x="30" y="20"/>
                  </a:lnTo>
                  <a:lnTo>
                    <a:pt x="3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6" name="Freeform 107"/>
            <p:cNvSpPr/>
            <p:nvPr/>
          </p:nvSpPr>
          <p:spPr bwMode="auto">
            <a:xfrm>
              <a:off x="3595688" y="1408113"/>
              <a:ext cx="38100" cy="6985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4"/>
                </a:cxn>
                <a:cxn ang="0">
                  <a:pos x="10" y="44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4" y="20"/>
                </a:cxn>
                <a:cxn ang="0">
                  <a:pos x="24" y="20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24" h="44">
                  <a:moveTo>
                    <a:pt x="16" y="12"/>
                  </a:moveTo>
                  <a:lnTo>
                    <a:pt x="16" y="12"/>
                  </a:lnTo>
                  <a:lnTo>
                    <a:pt x="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7" name="Freeform 108"/>
            <p:cNvSpPr/>
            <p:nvPr/>
          </p:nvSpPr>
          <p:spPr bwMode="auto">
            <a:xfrm>
              <a:off x="3614738" y="1446213"/>
              <a:ext cx="41275" cy="7937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2" y="36"/>
                </a:cxn>
                <a:cxn ang="0">
                  <a:pos x="4" y="50"/>
                </a:cxn>
                <a:cxn ang="0">
                  <a:pos x="4" y="50"/>
                </a:cxn>
                <a:cxn ang="0">
                  <a:pos x="8" y="46"/>
                </a:cxn>
                <a:cxn ang="0">
                  <a:pos x="10" y="42"/>
                </a:cxn>
                <a:cxn ang="0">
                  <a:pos x="10" y="42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6" y="12"/>
                </a:cxn>
                <a:cxn ang="0">
                  <a:pos x="22" y="8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50">
                  <a:moveTo>
                    <a:pt x="16" y="0"/>
                  </a:moveTo>
                  <a:lnTo>
                    <a:pt x="16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8" y="46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2"/>
                  </a:lnTo>
                  <a:lnTo>
                    <a:pt x="22" y="8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8" name="Freeform 109"/>
            <p:cNvSpPr/>
            <p:nvPr/>
          </p:nvSpPr>
          <p:spPr bwMode="auto">
            <a:xfrm>
              <a:off x="3627438" y="1477963"/>
              <a:ext cx="47625" cy="95250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42"/>
                </a:cxn>
                <a:cxn ang="0">
                  <a:pos x="0" y="42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14"/>
                </a:cxn>
                <a:cxn ang="0">
                  <a:pos x="28" y="1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" y="32"/>
                </a:cxn>
                <a:cxn ang="0">
                  <a:pos x="2" y="32"/>
                </a:cxn>
              </a:cxnLst>
              <a:rect l="0" t="0" r="r" b="b"/>
              <a:pathLst>
                <a:path w="30" h="60">
                  <a:moveTo>
                    <a:pt x="2" y="32"/>
                  </a:moveTo>
                  <a:lnTo>
                    <a:pt x="2" y="32"/>
                  </a:lnTo>
                  <a:lnTo>
                    <a:pt x="0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14"/>
                  </a:lnTo>
                  <a:lnTo>
                    <a:pt x="28" y="1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9" name="Freeform 110"/>
            <p:cNvSpPr/>
            <p:nvPr/>
          </p:nvSpPr>
          <p:spPr bwMode="auto">
            <a:xfrm>
              <a:off x="3636963" y="1516063"/>
              <a:ext cx="44450" cy="95250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0" y="44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10" y="56"/>
                </a:cxn>
                <a:cxn ang="0">
                  <a:pos x="16" y="50"/>
                </a:cxn>
                <a:cxn ang="0">
                  <a:pos x="20" y="42"/>
                </a:cxn>
                <a:cxn ang="0">
                  <a:pos x="24" y="34"/>
                </a:cxn>
                <a:cxn ang="0">
                  <a:pos x="26" y="26"/>
                </a:cxn>
                <a:cxn ang="0">
                  <a:pos x="28" y="1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" y="38"/>
                </a:cxn>
                <a:cxn ang="0">
                  <a:pos x="0" y="44"/>
                </a:cxn>
                <a:cxn ang="0">
                  <a:pos x="0" y="44"/>
                </a:cxn>
              </a:cxnLst>
              <a:rect l="0" t="0" r="r" b="b"/>
              <a:pathLst>
                <a:path w="28" h="60">
                  <a:moveTo>
                    <a:pt x="0" y="44"/>
                  </a:moveTo>
                  <a:lnTo>
                    <a:pt x="0" y="44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10" y="56"/>
                  </a:lnTo>
                  <a:lnTo>
                    <a:pt x="16" y="50"/>
                  </a:lnTo>
                  <a:lnTo>
                    <a:pt x="20" y="42"/>
                  </a:lnTo>
                  <a:lnTo>
                    <a:pt x="24" y="34"/>
                  </a:lnTo>
                  <a:lnTo>
                    <a:pt x="26" y="26"/>
                  </a:lnTo>
                  <a:lnTo>
                    <a:pt x="28" y="1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" y="38"/>
                  </a:lnTo>
                  <a:lnTo>
                    <a:pt x="0" y="44"/>
                  </a:lnTo>
                  <a:lnTo>
                    <a:pt x="0" y="4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0" name="Freeform 111"/>
            <p:cNvSpPr/>
            <p:nvPr/>
          </p:nvSpPr>
          <p:spPr bwMode="auto">
            <a:xfrm>
              <a:off x="3567113" y="1408113"/>
              <a:ext cx="34925" cy="69850"/>
            </a:xfrm>
            <a:custGeom>
              <a:avLst/>
              <a:gdLst/>
              <a:ahLst/>
              <a:cxnLst>
                <a:cxn ang="0">
                  <a:pos x="4" y="18"/>
                </a:cxn>
                <a:cxn ang="0">
                  <a:pos x="4" y="1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2" y="44"/>
                </a:cxn>
                <a:cxn ang="0">
                  <a:pos x="22" y="4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10"/>
                </a:cxn>
                <a:cxn ang="0">
                  <a:pos x="4" y="18"/>
                </a:cxn>
                <a:cxn ang="0">
                  <a:pos x="4" y="18"/>
                </a:cxn>
              </a:cxnLst>
              <a:rect l="0" t="0" r="r" b="b"/>
              <a:pathLst>
                <a:path w="22" h="44">
                  <a:moveTo>
                    <a:pt x="4" y="18"/>
                  </a:moveTo>
                  <a:lnTo>
                    <a:pt x="4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10"/>
                  </a:lnTo>
                  <a:lnTo>
                    <a:pt x="4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1" name="Freeform 112"/>
            <p:cNvSpPr/>
            <p:nvPr/>
          </p:nvSpPr>
          <p:spPr bwMode="auto">
            <a:xfrm>
              <a:off x="3554413" y="1462088"/>
              <a:ext cx="53975" cy="666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26" y="36"/>
                </a:cxn>
                <a:cxn ang="0">
                  <a:pos x="26" y="36"/>
                </a:cxn>
                <a:cxn ang="0">
                  <a:pos x="30" y="40"/>
                </a:cxn>
                <a:cxn ang="0">
                  <a:pos x="34" y="42"/>
                </a:cxn>
                <a:cxn ang="0">
                  <a:pos x="34" y="42"/>
                </a:cxn>
                <a:cxn ang="0">
                  <a:pos x="32" y="28"/>
                </a:cxn>
                <a:cxn ang="0">
                  <a:pos x="32" y="28"/>
                </a:cxn>
                <a:cxn ang="0">
                  <a:pos x="32" y="2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0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34" h="42">
                  <a:moveTo>
                    <a:pt x="0" y="18"/>
                  </a:moveTo>
                  <a:lnTo>
                    <a:pt x="0" y="18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30" y="40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2" y="28"/>
                  </a:lnTo>
                  <a:lnTo>
                    <a:pt x="32" y="28"/>
                  </a:lnTo>
                  <a:lnTo>
                    <a:pt x="32" y="2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0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2" name="Freeform 113"/>
            <p:cNvSpPr/>
            <p:nvPr/>
          </p:nvSpPr>
          <p:spPr bwMode="auto">
            <a:xfrm>
              <a:off x="3551238" y="1500188"/>
              <a:ext cx="66675" cy="76200"/>
            </a:xfrm>
            <a:custGeom>
              <a:avLst/>
              <a:gdLst/>
              <a:ahLst/>
              <a:cxnLst>
                <a:cxn ang="0">
                  <a:pos x="2" y="20"/>
                </a:cxn>
                <a:cxn ang="0">
                  <a:pos x="2" y="20"/>
                </a:cxn>
                <a:cxn ang="0">
                  <a:pos x="16" y="30"/>
                </a:cxn>
                <a:cxn ang="0">
                  <a:pos x="16" y="30"/>
                </a:cxn>
                <a:cxn ang="0">
                  <a:pos x="42" y="48"/>
                </a:cxn>
                <a:cxn ang="0">
                  <a:pos x="42" y="48"/>
                </a:cxn>
                <a:cxn ang="0">
                  <a:pos x="38" y="30"/>
                </a:cxn>
                <a:cxn ang="0">
                  <a:pos x="38" y="30"/>
                </a:cxn>
                <a:cxn ang="0">
                  <a:pos x="36" y="24"/>
                </a:cxn>
                <a:cxn ang="0">
                  <a:pos x="32" y="22"/>
                </a:cxn>
                <a:cxn ang="0">
                  <a:pos x="32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</a:cxnLst>
              <a:rect l="0" t="0" r="r" b="b"/>
              <a:pathLst>
                <a:path w="42" h="48">
                  <a:moveTo>
                    <a:pt x="2" y="20"/>
                  </a:moveTo>
                  <a:lnTo>
                    <a:pt x="2" y="20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42" y="48"/>
                  </a:lnTo>
                  <a:lnTo>
                    <a:pt x="42" y="48"/>
                  </a:lnTo>
                  <a:lnTo>
                    <a:pt x="38" y="30"/>
                  </a:lnTo>
                  <a:lnTo>
                    <a:pt x="38" y="30"/>
                  </a:lnTo>
                  <a:lnTo>
                    <a:pt x="36" y="24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3" name="Freeform 114"/>
            <p:cNvSpPr/>
            <p:nvPr/>
          </p:nvSpPr>
          <p:spPr bwMode="auto">
            <a:xfrm>
              <a:off x="3554413" y="1541463"/>
              <a:ext cx="69850" cy="73025"/>
            </a:xfrm>
            <a:custGeom>
              <a:avLst/>
              <a:gdLst/>
              <a:ahLst/>
              <a:cxnLst>
                <a:cxn ang="0">
                  <a:pos x="30" y="22"/>
                </a:cxn>
                <a:cxn ang="0">
                  <a:pos x="30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6"/>
                </a:cxn>
                <a:cxn ang="0">
                  <a:pos x="10" y="24"/>
                </a:cxn>
                <a:cxn ang="0">
                  <a:pos x="14" y="30"/>
                </a:cxn>
                <a:cxn ang="0">
                  <a:pos x="20" y="36"/>
                </a:cxn>
                <a:cxn ang="0">
                  <a:pos x="28" y="42"/>
                </a:cxn>
                <a:cxn ang="0">
                  <a:pos x="36" y="44"/>
                </a:cxn>
                <a:cxn ang="0">
                  <a:pos x="44" y="46"/>
                </a:cxn>
                <a:cxn ang="0">
                  <a:pos x="44" y="46"/>
                </a:cxn>
                <a:cxn ang="0">
                  <a:pos x="40" y="30"/>
                </a:cxn>
                <a:cxn ang="0">
                  <a:pos x="40" y="30"/>
                </a:cxn>
                <a:cxn ang="0">
                  <a:pos x="36" y="26"/>
                </a:cxn>
                <a:cxn ang="0">
                  <a:pos x="30" y="22"/>
                </a:cxn>
                <a:cxn ang="0">
                  <a:pos x="30" y="22"/>
                </a:cxn>
              </a:cxnLst>
              <a:rect l="0" t="0" r="r" b="b"/>
              <a:pathLst>
                <a:path w="44" h="46">
                  <a:moveTo>
                    <a:pt x="30" y="22"/>
                  </a:moveTo>
                  <a:lnTo>
                    <a:pt x="30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6"/>
                  </a:lnTo>
                  <a:lnTo>
                    <a:pt x="10" y="24"/>
                  </a:lnTo>
                  <a:lnTo>
                    <a:pt x="14" y="30"/>
                  </a:lnTo>
                  <a:lnTo>
                    <a:pt x="20" y="36"/>
                  </a:lnTo>
                  <a:lnTo>
                    <a:pt x="28" y="42"/>
                  </a:lnTo>
                  <a:lnTo>
                    <a:pt x="36" y="44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6" y="26"/>
                  </a:lnTo>
                  <a:lnTo>
                    <a:pt x="30" y="22"/>
                  </a:lnTo>
                  <a:lnTo>
                    <a:pt x="3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4" name="Freeform 115"/>
            <p:cNvSpPr/>
            <p:nvPr/>
          </p:nvSpPr>
          <p:spPr bwMode="auto">
            <a:xfrm>
              <a:off x="3675063" y="884238"/>
              <a:ext cx="28575" cy="38100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18" h="24">
                  <a:moveTo>
                    <a:pt x="16" y="10"/>
                  </a:moveTo>
                  <a:lnTo>
                    <a:pt x="16" y="1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5" name="Freeform 116"/>
            <p:cNvSpPr/>
            <p:nvPr/>
          </p:nvSpPr>
          <p:spPr bwMode="auto">
            <a:xfrm>
              <a:off x="3697288" y="903288"/>
              <a:ext cx="25400" cy="4762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16" h="30">
                  <a:moveTo>
                    <a:pt x="6" y="30"/>
                  </a:move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6" name="Freeform 117"/>
            <p:cNvSpPr/>
            <p:nvPr/>
          </p:nvSpPr>
          <p:spPr bwMode="auto">
            <a:xfrm>
              <a:off x="3713163" y="915988"/>
              <a:ext cx="222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4" y="40"/>
                </a:cxn>
                <a:cxn ang="0">
                  <a:pos x="4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14" h="40">
                  <a:moveTo>
                    <a:pt x="14" y="12"/>
                  </a:moveTo>
                  <a:lnTo>
                    <a:pt x="14" y="12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7" name="Freeform 118"/>
            <p:cNvSpPr/>
            <p:nvPr/>
          </p:nvSpPr>
          <p:spPr bwMode="auto">
            <a:xfrm>
              <a:off x="3722688" y="938213"/>
              <a:ext cx="22225" cy="63500"/>
            </a:xfrm>
            <a:custGeom>
              <a:avLst/>
              <a:gdLst/>
              <a:ahLst/>
              <a:cxnLst>
                <a:cxn ang="0">
                  <a:pos x="6" y="40"/>
                </a:cxn>
                <a:cxn ang="0">
                  <a:pos x="6" y="40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</a:cxnLst>
              <a:rect l="0" t="0" r="r" b="b"/>
              <a:pathLst>
                <a:path w="14" h="40">
                  <a:moveTo>
                    <a:pt x="6" y="40"/>
                  </a:moveTo>
                  <a:lnTo>
                    <a:pt x="6" y="40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8" name="Freeform 119"/>
            <p:cNvSpPr/>
            <p:nvPr/>
          </p:nvSpPr>
          <p:spPr bwMode="auto">
            <a:xfrm>
              <a:off x="3662363" y="8842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9" name="Freeform 120"/>
            <p:cNvSpPr/>
            <p:nvPr/>
          </p:nvSpPr>
          <p:spPr bwMode="auto">
            <a:xfrm>
              <a:off x="3659188" y="922338"/>
              <a:ext cx="412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6" h="20">
                  <a:moveTo>
                    <a:pt x="10" y="14"/>
                  </a:moveTo>
                  <a:lnTo>
                    <a:pt x="10" y="1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6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0" name="Freeform 121"/>
            <p:cNvSpPr/>
            <p:nvPr/>
          </p:nvSpPr>
          <p:spPr bwMode="auto">
            <a:xfrm>
              <a:off x="3662363" y="947738"/>
              <a:ext cx="47625" cy="34925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22"/>
                </a:cxn>
                <a:cxn ang="0">
                  <a:pos x="30" y="2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4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30" h="22">
                  <a:moveTo>
                    <a:pt x="2" y="10"/>
                  </a:moveTo>
                  <a:lnTo>
                    <a:pt x="2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4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1" name="Freeform 122"/>
            <p:cNvSpPr/>
            <p:nvPr/>
          </p:nvSpPr>
          <p:spPr bwMode="auto">
            <a:xfrm>
              <a:off x="3668713" y="969963"/>
              <a:ext cx="53975" cy="38100"/>
            </a:xfrm>
            <a:custGeom>
              <a:avLst/>
              <a:gdLst/>
              <a:ahLst/>
              <a:cxnLst>
                <a:cxn ang="0">
                  <a:pos x="34" y="24"/>
                </a:cxn>
                <a:cxn ang="0">
                  <a:pos x="34" y="24"/>
                </a:cxn>
                <a:cxn ang="0">
                  <a:pos x="28" y="14"/>
                </a:cxn>
                <a:cxn ang="0">
                  <a:pos x="28" y="14"/>
                </a:cxn>
                <a:cxn ang="0">
                  <a:pos x="26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2" y="18"/>
                </a:cxn>
                <a:cxn ang="0">
                  <a:pos x="22" y="22"/>
                </a:cxn>
                <a:cxn ang="0">
                  <a:pos x="34" y="24"/>
                </a:cxn>
                <a:cxn ang="0">
                  <a:pos x="34" y="24"/>
                </a:cxn>
              </a:cxnLst>
              <a:rect l="0" t="0" r="r" b="b"/>
              <a:pathLst>
                <a:path w="34" h="24">
                  <a:moveTo>
                    <a:pt x="34" y="24"/>
                  </a:moveTo>
                  <a:lnTo>
                    <a:pt x="34" y="2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6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2" y="18"/>
                  </a:lnTo>
                  <a:lnTo>
                    <a:pt x="22" y="22"/>
                  </a:lnTo>
                  <a:lnTo>
                    <a:pt x="34" y="24"/>
                  </a:lnTo>
                  <a:lnTo>
                    <a:pt x="3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2" name="Freeform 123"/>
            <p:cNvSpPr/>
            <p:nvPr/>
          </p:nvSpPr>
          <p:spPr bwMode="auto">
            <a:xfrm>
              <a:off x="3729038" y="576263"/>
              <a:ext cx="1905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16">
                  <a:moveTo>
                    <a:pt x="0" y="0"/>
                  </a:moveTo>
                  <a:lnTo>
                    <a:pt x="0" y="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3" name="Freeform 124"/>
            <p:cNvSpPr/>
            <p:nvPr/>
          </p:nvSpPr>
          <p:spPr bwMode="auto">
            <a:xfrm>
              <a:off x="3744913" y="588963"/>
              <a:ext cx="12700" cy="285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8">
                  <a:moveTo>
                    <a:pt x="2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6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4" name="Freeform 125"/>
            <p:cNvSpPr/>
            <p:nvPr/>
          </p:nvSpPr>
          <p:spPr bwMode="auto">
            <a:xfrm>
              <a:off x="3751263" y="598488"/>
              <a:ext cx="15875" cy="38100"/>
            </a:xfrm>
            <a:custGeom>
              <a:avLst/>
              <a:gdLst/>
              <a:ahLst/>
              <a:cxnLst>
                <a:cxn ang="0">
                  <a:pos x="10" y="6"/>
                </a:cxn>
                <a:cxn ang="0">
                  <a:pos x="10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6"/>
                </a:cxn>
                <a:cxn ang="0">
                  <a:pos x="10" y="6"/>
                </a:cxn>
              </a:cxnLst>
              <a:rect l="0" t="0" r="r" b="b"/>
              <a:pathLst>
                <a:path w="10" h="24">
                  <a:moveTo>
                    <a:pt x="10" y="6"/>
                  </a:moveTo>
                  <a:lnTo>
                    <a:pt x="10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6"/>
                  </a:lnTo>
                  <a:lnTo>
                    <a:pt x="1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5" name="Freeform 126"/>
            <p:cNvSpPr/>
            <p:nvPr/>
          </p:nvSpPr>
          <p:spPr bwMode="auto">
            <a:xfrm>
              <a:off x="3760788" y="611188"/>
              <a:ext cx="12700" cy="381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18"/>
                </a:cxn>
                <a:cxn ang="0">
                  <a:pos x="8" y="12"/>
                </a:cxn>
                <a:cxn ang="0">
                  <a:pos x="8" y="6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24">
                  <a:moveTo>
                    <a:pt x="6" y="0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18"/>
                  </a:lnTo>
                  <a:lnTo>
                    <a:pt x="8" y="12"/>
                  </a:lnTo>
                  <a:lnTo>
                    <a:pt x="8" y="6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6" name="Freeform 127"/>
            <p:cNvSpPr/>
            <p:nvPr/>
          </p:nvSpPr>
          <p:spPr bwMode="auto">
            <a:xfrm>
              <a:off x="3722688" y="579438"/>
              <a:ext cx="15875" cy="254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0" y="16"/>
                </a:cxn>
                <a:cxn ang="0">
                  <a:pos x="10" y="1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0" h="16">
                  <a:moveTo>
                    <a:pt x="2" y="8"/>
                  </a:move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7" name="Freeform 128"/>
            <p:cNvSpPr/>
            <p:nvPr/>
          </p:nvSpPr>
          <p:spPr bwMode="auto">
            <a:xfrm>
              <a:off x="3722688" y="601663"/>
              <a:ext cx="22225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4" h="12">
                  <a:moveTo>
                    <a:pt x="0" y="6"/>
                  </a:moveTo>
                  <a:lnTo>
                    <a:pt x="0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8" name="Freeform 129"/>
            <p:cNvSpPr/>
            <p:nvPr/>
          </p:nvSpPr>
          <p:spPr bwMode="auto">
            <a:xfrm>
              <a:off x="3722688" y="614363"/>
              <a:ext cx="28575" cy="2222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18" h="14">
                  <a:moveTo>
                    <a:pt x="16" y="8"/>
                  </a:moveTo>
                  <a:lnTo>
                    <a:pt x="16" y="8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9" name="Freeform 130"/>
            <p:cNvSpPr/>
            <p:nvPr/>
          </p:nvSpPr>
          <p:spPr bwMode="auto">
            <a:xfrm>
              <a:off x="3725863" y="630238"/>
              <a:ext cx="3175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20" h="14">
                  <a:moveTo>
                    <a:pt x="14" y="6"/>
                  </a:move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0" name="Freeform 131"/>
            <p:cNvSpPr/>
            <p:nvPr/>
          </p:nvSpPr>
          <p:spPr bwMode="auto">
            <a:xfrm>
              <a:off x="3627438" y="681038"/>
              <a:ext cx="19050" cy="190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1" name="Freeform 132"/>
            <p:cNvSpPr/>
            <p:nvPr/>
          </p:nvSpPr>
          <p:spPr bwMode="auto">
            <a:xfrm>
              <a:off x="3649663" y="684213"/>
              <a:ext cx="9525" cy="28575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6" y="6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6"/>
                </a:cxn>
                <a:cxn ang="0">
                  <a:pos x="6" y="6"/>
                </a:cxn>
              </a:cxnLst>
              <a:rect l="0" t="0" r="r" b="b"/>
              <a:pathLst>
                <a:path w="6" h="18">
                  <a:moveTo>
                    <a:pt x="6" y="6"/>
                  </a:moveTo>
                  <a:lnTo>
                    <a:pt x="6" y="6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6"/>
                  </a:lnTo>
                  <a:lnTo>
                    <a:pt x="6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2" name="Freeform 133"/>
            <p:cNvSpPr/>
            <p:nvPr/>
          </p:nvSpPr>
          <p:spPr bwMode="auto">
            <a:xfrm>
              <a:off x="3662363" y="687388"/>
              <a:ext cx="9525" cy="34925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6" h="22">
                  <a:moveTo>
                    <a:pt x="2" y="18"/>
                  </a:move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3" name="Freeform 134"/>
            <p:cNvSpPr/>
            <p:nvPr/>
          </p:nvSpPr>
          <p:spPr bwMode="auto">
            <a:xfrm>
              <a:off x="3675063" y="696913"/>
              <a:ext cx="12700" cy="3810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0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8" h="24">
                  <a:moveTo>
                    <a:pt x="0" y="14"/>
                  </a:move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0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4" name="Freeform 135"/>
            <p:cNvSpPr/>
            <p:nvPr/>
          </p:nvSpPr>
          <p:spPr bwMode="auto">
            <a:xfrm>
              <a:off x="3624263" y="681038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5" name="Freeform 136"/>
            <p:cNvSpPr/>
            <p:nvPr/>
          </p:nvSpPr>
          <p:spPr bwMode="auto">
            <a:xfrm>
              <a:off x="3627438" y="703263"/>
              <a:ext cx="28575" cy="1270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8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6" name="Freeform 137"/>
            <p:cNvSpPr/>
            <p:nvPr/>
          </p:nvSpPr>
          <p:spPr bwMode="auto">
            <a:xfrm>
              <a:off x="3633788" y="7191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7" name="Freeform 138"/>
            <p:cNvSpPr/>
            <p:nvPr/>
          </p:nvSpPr>
          <p:spPr bwMode="auto">
            <a:xfrm>
              <a:off x="3640138" y="731838"/>
              <a:ext cx="38100" cy="9525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4"/>
                </a:cxn>
                <a:cxn ang="0">
                  <a:pos x="12" y="6"/>
                </a:cxn>
                <a:cxn ang="0">
                  <a:pos x="18" y="6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24" h="6">
                  <a:moveTo>
                    <a:pt x="24" y="4"/>
                  </a:moveTo>
                  <a:lnTo>
                    <a:pt x="24" y="4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4"/>
                  </a:lnTo>
                  <a:lnTo>
                    <a:pt x="12" y="6"/>
                  </a:lnTo>
                  <a:lnTo>
                    <a:pt x="18" y="6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8" name="Freeform 139"/>
            <p:cNvSpPr/>
            <p:nvPr/>
          </p:nvSpPr>
          <p:spPr bwMode="auto">
            <a:xfrm>
              <a:off x="3582988" y="731838"/>
              <a:ext cx="19050" cy="19050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12" h="12">
                  <a:moveTo>
                    <a:pt x="12" y="2"/>
                  </a:moveTo>
                  <a:lnTo>
                    <a:pt x="12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9" name="Freeform 140"/>
            <p:cNvSpPr/>
            <p:nvPr/>
          </p:nvSpPr>
          <p:spPr bwMode="auto">
            <a:xfrm>
              <a:off x="3605213" y="735013"/>
              <a:ext cx="9525" cy="28575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8"/>
                </a:cxn>
                <a:cxn ang="0">
                  <a:pos x="6" y="8"/>
                </a:cxn>
              </a:cxnLst>
              <a:rect l="0" t="0" r="r" b="b"/>
              <a:pathLst>
                <a:path w="6" h="18">
                  <a:moveTo>
                    <a:pt x="6" y="8"/>
                  </a:moveTo>
                  <a:lnTo>
                    <a:pt x="6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8"/>
                  </a:lnTo>
                  <a:lnTo>
                    <a:pt x="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0" name="Freeform 141"/>
            <p:cNvSpPr/>
            <p:nvPr/>
          </p:nvSpPr>
          <p:spPr bwMode="auto">
            <a:xfrm>
              <a:off x="3617913" y="741363"/>
              <a:ext cx="9525" cy="349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" h="22">
                  <a:moveTo>
                    <a:pt x="0" y="14"/>
                  </a:move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1" name="Freeform 142"/>
            <p:cNvSpPr/>
            <p:nvPr/>
          </p:nvSpPr>
          <p:spPr bwMode="auto">
            <a:xfrm>
              <a:off x="3630613" y="747713"/>
              <a:ext cx="12700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2"/>
                </a:cxn>
                <a:cxn ang="0">
                  <a:pos x="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24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2"/>
                  </a:lnTo>
                  <a:lnTo>
                    <a:pt x="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2" name="Freeform 143"/>
            <p:cNvSpPr/>
            <p:nvPr/>
          </p:nvSpPr>
          <p:spPr bwMode="auto">
            <a:xfrm>
              <a:off x="3579813" y="735013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3" name="Freeform 144"/>
            <p:cNvSpPr/>
            <p:nvPr/>
          </p:nvSpPr>
          <p:spPr bwMode="auto">
            <a:xfrm>
              <a:off x="3582988" y="757238"/>
              <a:ext cx="28575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6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4" name="Freeform 145"/>
            <p:cNvSpPr/>
            <p:nvPr/>
          </p:nvSpPr>
          <p:spPr bwMode="auto">
            <a:xfrm>
              <a:off x="3589338" y="7699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5" name="Freeform 146"/>
            <p:cNvSpPr/>
            <p:nvPr/>
          </p:nvSpPr>
          <p:spPr bwMode="auto">
            <a:xfrm>
              <a:off x="3598863" y="782638"/>
              <a:ext cx="34925" cy="127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10" y="6"/>
                </a:cxn>
                <a:cxn ang="0">
                  <a:pos x="16" y="8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8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10" y="6"/>
                  </a:lnTo>
                  <a:lnTo>
                    <a:pt x="16" y="8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6" name="Freeform 147"/>
            <p:cNvSpPr/>
            <p:nvPr/>
          </p:nvSpPr>
          <p:spPr bwMode="auto">
            <a:xfrm>
              <a:off x="3716338" y="661988"/>
              <a:ext cx="19050" cy="31750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12" h="20">
                  <a:moveTo>
                    <a:pt x="8" y="20"/>
                  </a:moveTo>
                  <a:lnTo>
                    <a:pt x="8" y="2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7" name="Freeform 148"/>
            <p:cNvSpPr/>
            <p:nvPr/>
          </p:nvSpPr>
          <p:spPr bwMode="auto">
            <a:xfrm>
              <a:off x="3732213" y="677863"/>
              <a:ext cx="15875" cy="34925"/>
            </a:xfrm>
            <a:custGeom>
              <a:avLst/>
              <a:gdLst/>
              <a:ahLst/>
              <a:cxnLst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</a:cxnLst>
              <a:rect l="0" t="0" r="r" b="b"/>
              <a:pathLst>
                <a:path w="10" h="22">
                  <a:moveTo>
                    <a:pt x="6" y="18"/>
                  </a:move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8" name="Freeform 149"/>
            <p:cNvSpPr/>
            <p:nvPr/>
          </p:nvSpPr>
          <p:spPr bwMode="auto">
            <a:xfrm>
              <a:off x="3741738" y="687388"/>
              <a:ext cx="19050" cy="44450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12" h="28">
                  <a:moveTo>
                    <a:pt x="12" y="8"/>
                  </a:move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9" name="Freeform 150"/>
            <p:cNvSpPr/>
            <p:nvPr/>
          </p:nvSpPr>
          <p:spPr bwMode="auto">
            <a:xfrm>
              <a:off x="3751263" y="703263"/>
              <a:ext cx="15875" cy="4762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0" h="30">
                  <a:moveTo>
                    <a:pt x="8" y="0"/>
                  </a:move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0" name="Freeform 151"/>
            <p:cNvSpPr/>
            <p:nvPr/>
          </p:nvSpPr>
          <p:spPr bwMode="auto">
            <a:xfrm>
              <a:off x="3706813" y="665163"/>
              <a:ext cx="19050" cy="28575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8">
                  <a:moveTo>
                    <a:pt x="2" y="8"/>
                  </a:moveTo>
                  <a:lnTo>
                    <a:pt x="2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1" name="Freeform 152"/>
            <p:cNvSpPr/>
            <p:nvPr/>
          </p:nvSpPr>
          <p:spPr bwMode="auto">
            <a:xfrm>
              <a:off x="3706813" y="690563"/>
              <a:ext cx="25400" cy="254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2" name="Freeform 153"/>
            <p:cNvSpPr/>
            <p:nvPr/>
          </p:nvSpPr>
          <p:spPr bwMode="auto">
            <a:xfrm>
              <a:off x="3706813" y="709613"/>
              <a:ext cx="34925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22" y="16"/>
                </a:cxn>
                <a:cxn ang="0">
                  <a:pos x="22" y="16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2" h="16">
                  <a:moveTo>
                    <a:pt x="0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3" name="Freeform 154"/>
            <p:cNvSpPr/>
            <p:nvPr/>
          </p:nvSpPr>
          <p:spPr bwMode="auto">
            <a:xfrm>
              <a:off x="3709988" y="725488"/>
              <a:ext cx="38100" cy="2857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24" h="18">
                  <a:moveTo>
                    <a:pt x="16" y="8"/>
                  </a:move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4" name="Freeform 155"/>
            <p:cNvSpPr/>
            <p:nvPr/>
          </p:nvSpPr>
          <p:spPr bwMode="auto">
            <a:xfrm>
              <a:off x="3614738" y="817563"/>
              <a:ext cx="158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10" h="20">
                  <a:moveTo>
                    <a:pt x="10" y="14"/>
                  </a:moveTo>
                  <a:lnTo>
                    <a:pt x="10" y="1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5" name="Freeform 156"/>
            <p:cNvSpPr/>
            <p:nvPr/>
          </p:nvSpPr>
          <p:spPr bwMode="auto">
            <a:xfrm>
              <a:off x="3611563" y="842963"/>
              <a:ext cx="25400" cy="285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6" y="4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16" h="18">
                  <a:moveTo>
                    <a:pt x="10" y="12"/>
                  </a:moveTo>
                  <a:lnTo>
                    <a:pt x="10" y="1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6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6" name="Freeform 157"/>
            <p:cNvSpPr/>
            <p:nvPr/>
          </p:nvSpPr>
          <p:spPr bwMode="auto">
            <a:xfrm>
              <a:off x="3605213" y="862013"/>
              <a:ext cx="31750" cy="31750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20" y="0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0" y="4"/>
                </a:cxn>
                <a:cxn ang="0">
                  <a:pos x="20" y="0"/>
                </a:cxn>
                <a:cxn ang="0">
                  <a:pos x="20" y="0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lnTo>
                    <a:pt x="20" y="0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0" y="4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7" name="Freeform 158"/>
            <p:cNvSpPr/>
            <p:nvPr/>
          </p:nvSpPr>
          <p:spPr bwMode="auto">
            <a:xfrm>
              <a:off x="3602038" y="877888"/>
              <a:ext cx="34925" cy="3492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8" y="20"/>
                </a:cxn>
                <a:cxn ang="0">
                  <a:pos x="14" y="14"/>
                </a:cxn>
                <a:cxn ang="0">
                  <a:pos x="18" y="8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22">
                  <a:moveTo>
                    <a:pt x="22" y="0"/>
                  </a:moveTo>
                  <a:lnTo>
                    <a:pt x="22" y="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8" y="20"/>
                  </a:lnTo>
                  <a:lnTo>
                    <a:pt x="14" y="14"/>
                  </a:lnTo>
                  <a:lnTo>
                    <a:pt x="18" y="8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8" name="Freeform 159"/>
            <p:cNvSpPr/>
            <p:nvPr/>
          </p:nvSpPr>
          <p:spPr bwMode="auto">
            <a:xfrm>
              <a:off x="3602038" y="817563"/>
              <a:ext cx="19050" cy="317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20">
                  <a:moveTo>
                    <a:pt x="12" y="0"/>
                  </a:moveTo>
                  <a:lnTo>
                    <a:pt x="12" y="0"/>
                  </a:lnTo>
                  <a:lnTo>
                    <a:pt x="4" y="6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9" name="Freeform 160"/>
            <p:cNvSpPr/>
            <p:nvPr/>
          </p:nvSpPr>
          <p:spPr bwMode="auto">
            <a:xfrm>
              <a:off x="3589338" y="836613"/>
              <a:ext cx="19050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2" h="22">
                  <a:moveTo>
                    <a:pt x="0" y="6"/>
                  </a:moveTo>
                  <a:lnTo>
                    <a:pt x="0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0" name="Freeform 161"/>
            <p:cNvSpPr/>
            <p:nvPr/>
          </p:nvSpPr>
          <p:spPr bwMode="auto">
            <a:xfrm>
              <a:off x="3582988" y="849313"/>
              <a:ext cx="19050" cy="412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26">
                  <a:moveTo>
                    <a:pt x="12" y="18"/>
                  </a:moveTo>
                  <a:lnTo>
                    <a:pt x="12" y="18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1" name="Freeform 162"/>
            <p:cNvSpPr/>
            <p:nvPr/>
          </p:nvSpPr>
          <p:spPr bwMode="auto">
            <a:xfrm>
              <a:off x="3579813" y="865188"/>
              <a:ext cx="19050" cy="44450"/>
            </a:xfrm>
            <a:custGeom>
              <a:avLst/>
              <a:gdLst/>
              <a:ahLst/>
              <a:cxnLst>
                <a:cxn ang="0">
                  <a:pos x="10" y="28"/>
                </a:cxn>
                <a:cxn ang="0">
                  <a:pos x="10" y="28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6"/>
                </a:cxn>
                <a:cxn ang="0">
                  <a:pos x="4" y="22"/>
                </a:cxn>
                <a:cxn ang="0">
                  <a:pos x="10" y="28"/>
                </a:cxn>
                <a:cxn ang="0">
                  <a:pos x="10" y="28"/>
                </a:cxn>
              </a:cxnLst>
              <a:rect l="0" t="0" r="r" b="b"/>
              <a:pathLst>
                <a:path w="12" h="28">
                  <a:moveTo>
                    <a:pt x="10" y="28"/>
                  </a:moveTo>
                  <a:lnTo>
                    <a:pt x="10" y="28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6"/>
                  </a:lnTo>
                  <a:lnTo>
                    <a:pt x="4" y="22"/>
                  </a:lnTo>
                  <a:lnTo>
                    <a:pt x="10" y="28"/>
                  </a:lnTo>
                  <a:lnTo>
                    <a:pt x="1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2" name="Freeform 163"/>
            <p:cNvSpPr/>
            <p:nvPr/>
          </p:nvSpPr>
          <p:spPr bwMode="auto">
            <a:xfrm>
              <a:off x="3376613" y="1071563"/>
              <a:ext cx="28575" cy="41275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26">
                  <a:moveTo>
                    <a:pt x="18" y="12"/>
                  </a:moveTo>
                  <a:lnTo>
                    <a:pt x="18" y="12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3" name="Freeform 164"/>
            <p:cNvSpPr/>
            <p:nvPr/>
          </p:nvSpPr>
          <p:spPr bwMode="auto">
            <a:xfrm>
              <a:off x="3402013" y="1090613"/>
              <a:ext cx="22225" cy="53975"/>
            </a:xfrm>
            <a:custGeom>
              <a:avLst/>
              <a:gdLst/>
              <a:ahLst/>
              <a:cxnLst>
                <a:cxn ang="0">
                  <a:pos x="6" y="34"/>
                </a:cxn>
                <a:cxn ang="0">
                  <a:pos x="6" y="34"/>
                </a:cxn>
                <a:cxn ang="0">
                  <a:pos x="8" y="28"/>
                </a:cxn>
                <a:cxn ang="0">
                  <a:pos x="8" y="28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6" y="34"/>
                </a:cxn>
                <a:cxn ang="0">
                  <a:pos x="6" y="34"/>
                </a:cxn>
              </a:cxnLst>
              <a:rect l="0" t="0" r="r" b="b"/>
              <a:pathLst>
                <a:path w="14" h="34">
                  <a:moveTo>
                    <a:pt x="6" y="34"/>
                  </a:moveTo>
                  <a:lnTo>
                    <a:pt x="6" y="34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6" y="34"/>
                  </a:lnTo>
                  <a:lnTo>
                    <a:pt x="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4" name="Freeform 165"/>
            <p:cNvSpPr/>
            <p:nvPr/>
          </p:nvSpPr>
          <p:spPr bwMode="auto">
            <a:xfrm>
              <a:off x="3414713" y="1106488"/>
              <a:ext cx="25400" cy="6350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16" h="40">
                  <a:moveTo>
                    <a:pt x="16" y="12"/>
                  </a:moveTo>
                  <a:lnTo>
                    <a:pt x="16" y="12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5" name="Freeform 166"/>
            <p:cNvSpPr/>
            <p:nvPr/>
          </p:nvSpPr>
          <p:spPr bwMode="auto">
            <a:xfrm>
              <a:off x="3427413" y="1128713"/>
              <a:ext cx="22225" cy="66675"/>
            </a:xfrm>
            <a:custGeom>
              <a:avLst/>
              <a:gdLst/>
              <a:ahLst/>
              <a:cxnLst>
                <a:cxn ang="0">
                  <a:pos x="4" y="42"/>
                </a:cxn>
                <a:cxn ang="0">
                  <a:pos x="4" y="42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8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" y="42"/>
                </a:cxn>
                <a:cxn ang="0">
                  <a:pos x="4" y="42"/>
                </a:cxn>
              </a:cxnLst>
              <a:rect l="0" t="0" r="r" b="b"/>
              <a:pathLst>
                <a:path w="14" h="42">
                  <a:moveTo>
                    <a:pt x="4" y="42"/>
                  </a:moveTo>
                  <a:lnTo>
                    <a:pt x="4" y="42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8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" y="42"/>
                  </a:lnTo>
                  <a:lnTo>
                    <a:pt x="4" y="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6" name="Freeform 167"/>
            <p:cNvSpPr/>
            <p:nvPr/>
          </p:nvSpPr>
          <p:spPr bwMode="auto">
            <a:xfrm>
              <a:off x="3363913" y="10747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7" name="Freeform 168"/>
            <p:cNvSpPr/>
            <p:nvPr/>
          </p:nvSpPr>
          <p:spPr bwMode="auto">
            <a:xfrm>
              <a:off x="3363913" y="1112838"/>
              <a:ext cx="38100" cy="34925"/>
            </a:xfrm>
            <a:custGeom>
              <a:avLst/>
              <a:gdLst/>
              <a:ahLst/>
              <a:cxnLst>
                <a:cxn ang="0">
                  <a:pos x="8" y="14"/>
                </a:cxn>
                <a:cxn ang="0">
                  <a:pos x="8" y="14"/>
                </a:cxn>
                <a:cxn ang="0">
                  <a:pos x="18" y="18"/>
                </a:cxn>
                <a:cxn ang="0">
                  <a:pos x="18" y="18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0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8" y="14"/>
                </a:cxn>
                <a:cxn ang="0">
                  <a:pos x="8" y="14"/>
                </a:cxn>
              </a:cxnLst>
              <a:rect l="0" t="0" r="r" b="b"/>
              <a:pathLst>
                <a:path w="24" h="22">
                  <a:moveTo>
                    <a:pt x="8" y="14"/>
                  </a:moveTo>
                  <a:lnTo>
                    <a:pt x="8" y="14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0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8" name="Freeform 169"/>
            <p:cNvSpPr/>
            <p:nvPr/>
          </p:nvSpPr>
          <p:spPr bwMode="auto">
            <a:xfrm>
              <a:off x="3363913" y="1138238"/>
              <a:ext cx="50800" cy="38100"/>
            </a:xfrm>
            <a:custGeom>
              <a:avLst/>
              <a:gdLst/>
              <a:ahLst/>
              <a:cxnLst>
                <a:cxn ang="0">
                  <a:pos x="4" y="12"/>
                </a:cxn>
                <a:cxn ang="0">
                  <a:pos x="4" y="1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32" y="24"/>
                </a:cxn>
                <a:cxn ang="0">
                  <a:pos x="32" y="2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4" y="12"/>
                </a:cxn>
                <a:cxn ang="0">
                  <a:pos x="4" y="12"/>
                </a:cxn>
              </a:cxnLst>
              <a:rect l="0" t="0" r="r" b="b"/>
              <a:pathLst>
                <a:path w="32" h="24">
                  <a:moveTo>
                    <a:pt x="4" y="12"/>
                  </a:moveTo>
                  <a:lnTo>
                    <a:pt x="4" y="1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4" y="12"/>
                  </a:lnTo>
                  <a:lnTo>
                    <a:pt x="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9" name="Freeform 170"/>
            <p:cNvSpPr/>
            <p:nvPr/>
          </p:nvSpPr>
          <p:spPr bwMode="auto">
            <a:xfrm>
              <a:off x="3370263" y="1163638"/>
              <a:ext cx="53975" cy="34925"/>
            </a:xfrm>
            <a:custGeom>
              <a:avLst/>
              <a:gdLst/>
              <a:ahLst/>
              <a:cxnLst>
                <a:cxn ang="0">
                  <a:pos x="34" y="22"/>
                </a:cxn>
                <a:cxn ang="0">
                  <a:pos x="34" y="2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8"/>
                </a:cxn>
                <a:cxn ang="0">
                  <a:pos x="14" y="16"/>
                </a:cxn>
                <a:cxn ang="0">
                  <a:pos x="24" y="22"/>
                </a:cxn>
                <a:cxn ang="0">
                  <a:pos x="34" y="22"/>
                </a:cxn>
                <a:cxn ang="0">
                  <a:pos x="34" y="22"/>
                </a:cxn>
              </a:cxnLst>
              <a:rect l="0" t="0" r="r" b="b"/>
              <a:pathLst>
                <a:path w="34" h="22">
                  <a:moveTo>
                    <a:pt x="34" y="22"/>
                  </a:moveTo>
                  <a:lnTo>
                    <a:pt x="34" y="2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8"/>
                  </a:lnTo>
                  <a:lnTo>
                    <a:pt x="14" y="16"/>
                  </a:lnTo>
                  <a:lnTo>
                    <a:pt x="24" y="22"/>
                  </a:lnTo>
                  <a:lnTo>
                    <a:pt x="34" y="22"/>
                  </a:lnTo>
                  <a:lnTo>
                    <a:pt x="34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0" name="Freeform 171"/>
            <p:cNvSpPr/>
            <p:nvPr/>
          </p:nvSpPr>
          <p:spPr bwMode="auto">
            <a:xfrm>
              <a:off x="3214688" y="1169988"/>
              <a:ext cx="41275" cy="1905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6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12">
                  <a:moveTo>
                    <a:pt x="16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6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1" name="Freeform 172"/>
            <p:cNvSpPr/>
            <p:nvPr/>
          </p:nvSpPr>
          <p:spPr bwMode="auto">
            <a:xfrm>
              <a:off x="3243263" y="1157288"/>
              <a:ext cx="41275" cy="31750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6" y="2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26" h="20">
                  <a:moveTo>
                    <a:pt x="18" y="20"/>
                  </a:moveTo>
                  <a:lnTo>
                    <a:pt x="18" y="20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6" y="2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2" name="Freeform 173"/>
            <p:cNvSpPr/>
            <p:nvPr/>
          </p:nvSpPr>
          <p:spPr bwMode="auto">
            <a:xfrm>
              <a:off x="32654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3" name="Freeform 174"/>
            <p:cNvSpPr/>
            <p:nvPr/>
          </p:nvSpPr>
          <p:spPr bwMode="auto">
            <a:xfrm>
              <a:off x="32908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26" y="14"/>
                </a:cxn>
                <a:cxn ang="0">
                  <a:pos x="18" y="8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6" y="14"/>
                  </a:lnTo>
                  <a:lnTo>
                    <a:pt x="18" y="8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4" name="Freeform 175"/>
            <p:cNvSpPr/>
            <p:nvPr/>
          </p:nvSpPr>
          <p:spPr bwMode="auto">
            <a:xfrm>
              <a:off x="3214688" y="1192213"/>
              <a:ext cx="41275" cy="1905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26" h="12">
                  <a:moveTo>
                    <a:pt x="8" y="8"/>
                  </a:moveTo>
                  <a:lnTo>
                    <a:pt x="8" y="8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5" name="Freeform 176"/>
            <p:cNvSpPr/>
            <p:nvPr/>
          </p:nvSpPr>
          <p:spPr bwMode="auto">
            <a:xfrm>
              <a:off x="3240088" y="1195388"/>
              <a:ext cx="44450" cy="285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6"/>
                </a:cxn>
                <a:cxn ang="0">
                  <a:pos x="8" y="18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8" h="18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6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6" name="Freeform 177"/>
            <p:cNvSpPr/>
            <p:nvPr/>
          </p:nvSpPr>
          <p:spPr bwMode="auto">
            <a:xfrm>
              <a:off x="3259138" y="1198563"/>
              <a:ext cx="53975" cy="34925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0"/>
                </a:cxn>
                <a:cxn ang="0">
                  <a:pos x="8" y="22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0" y="0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34" h="22">
                  <a:moveTo>
                    <a:pt x="18" y="2"/>
                  </a:moveTo>
                  <a:lnTo>
                    <a:pt x="18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0"/>
                  </a:lnTo>
                  <a:lnTo>
                    <a:pt x="8" y="2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0" y="0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7" name="Freeform 178"/>
            <p:cNvSpPr/>
            <p:nvPr/>
          </p:nvSpPr>
          <p:spPr bwMode="auto">
            <a:xfrm>
              <a:off x="3281363" y="1198563"/>
              <a:ext cx="5397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2" y="22"/>
                </a:cxn>
                <a:cxn ang="0">
                  <a:pos x="20" y="18"/>
                </a:cxn>
                <a:cxn ang="0">
                  <a:pos x="28" y="1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4" h="22">
                  <a:moveTo>
                    <a:pt x="0" y="22"/>
                  </a:moveTo>
                  <a:lnTo>
                    <a:pt x="0" y="22"/>
                  </a:lnTo>
                  <a:lnTo>
                    <a:pt x="12" y="22"/>
                  </a:lnTo>
                  <a:lnTo>
                    <a:pt x="20" y="18"/>
                  </a:lnTo>
                  <a:lnTo>
                    <a:pt x="28" y="1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8" name="Freeform 179"/>
            <p:cNvSpPr/>
            <p:nvPr/>
          </p:nvSpPr>
          <p:spPr bwMode="auto">
            <a:xfrm>
              <a:off x="3484563" y="785813"/>
              <a:ext cx="22225" cy="31750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20">
                  <a:moveTo>
                    <a:pt x="14" y="8"/>
                  </a:moveTo>
                  <a:lnTo>
                    <a:pt x="14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9" name="Freeform 180"/>
            <p:cNvSpPr/>
            <p:nvPr/>
          </p:nvSpPr>
          <p:spPr bwMode="auto">
            <a:xfrm>
              <a:off x="3503613" y="801688"/>
              <a:ext cx="15875" cy="349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0" h="22">
                  <a:moveTo>
                    <a:pt x="4" y="0"/>
                  </a:move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0" name="Freeform 181"/>
            <p:cNvSpPr/>
            <p:nvPr/>
          </p:nvSpPr>
          <p:spPr bwMode="auto">
            <a:xfrm>
              <a:off x="3513138" y="81121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1" name="Freeform 182"/>
            <p:cNvSpPr/>
            <p:nvPr/>
          </p:nvSpPr>
          <p:spPr bwMode="auto">
            <a:xfrm>
              <a:off x="3522663" y="827088"/>
              <a:ext cx="15875" cy="47625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lnTo>
                    <a:pt x="6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2" name="Freeform 183"/>
            <p:cNvSpPr/>
            <p:nvPr/>
          </p:nvSpPr>
          <p:spPr bwMode="auto">
            <a:xfrm>
              <a:off x="3478213" y="788988"/>
              <a:ext cx="15875" cy="285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10" h="18">
                  <a:moveTo>
                    <a:pt x="10" y="18"/>
                  </a:moveTo>
                  <a:lnTo>
                    <a:pt x="10" y="18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3" name="Freeform 184"/>
            <p:cNvSpPr/>
            <p:nvPr/>
          </p:nvSpPr>
          <p:spPr bwMode="auto">
            <a:xfrm>
              <a:off x="3475038" y="814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4" name="Freeform 185"/>
            <p:cNvSpPr/>
            <p:nvPr/>
          </p:nvSpPr>
          <p:spPr bwMode="auto">
            <a:xfrm>
              <a:off x="3475038" y="833438"/>
              <a:ext cx="3810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5" name="Freeform 186"/>
            <p:cNvSpPr/>
            <p:nvPr/>
          </p:nvSpPr>
          <p:spPr bwMode="auto">
            <a:xfrm>
              <a:off x="3481388" y="849313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6" name="Freeform 187"/>
            <p:cNvSpPr/>
            <p:nvPr/>
          </p:nvSpPr>
          <p:spPr bwMode="auto">
            <a:xfrm>
              <a:off x="3344863" y="992188"/>
              <a:ext cx="31750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0" h="12">
                  <a:moveTo>
                    <a:pt x="10" y="0"/>
                  </a:move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7" name="Freeform 188"/>
            <p:cNvSpPr/>
            <p:nvPr/>
          </p:nvSpPr>
          <p:spPr bwMode="auto">
            <a:xfrm>
              <a:off x="3360738" y="979488"/>
              <a:ext cx="34925" cy="15875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14" y="10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22" h="10">
                  <a:moveTo>
                    <a:pt x="16" y="10"/>
                  </a:moveTo>
                  <a:lnTo>
                    <a:pt x="1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4" y="10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8" name="Freeform 189"/>
            <p:cNvSpPr/>
            <p:nvPr/>
          </p:nvSpPr>
          <p:spPr bwMode="auto">
            <a:xfrm>
              <a:off x="3373438" y="96996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8" y="12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8" y="12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9" name="Freeform 190"/>
            <p:cNvSpPr/>
            <p:nvPr/>
          </p:nvSpPr>
          <p:spPr bwMode="auto">
            <a:xfrm>
              <a:off x="3389313" y="96361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2" y="4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2" y="4"/>
                  </a:lnTo>
                  <a:lnTo>
                    <a:pt x="14" y="0"/>
                  </a:lnTo>
                  <a:lnTo>
                    <a:pt x="8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0" name="Freeform 191"/>
            <p:cNvSpPr/>
            <p:nvPr/>
          </p:nvSpPr>
          <p:spPr bwMode="auto">
            <a:xfrm>
              <a:off x="3344863" y="1004888"/>
              <a:ext cx="31750" cy="15875"/>
            </a:xfrm>
            <a:custGeom>
              <a:avLst/>
              <a:gdLst/>
              <a:ahLst/>
              <a:cxnLst>
                <a:cxn ang="0">
                  <a:pos x="10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0" y="8"/>
                </a:cxn>
                <a:cxn ang="0">
                  <a:pos x="10" y="8"/>
                </a:cxn>
              </a:cxnLst>
              <a:rect l="0" t="0" r="r" b="b"/>
              <a:pathLst>
                <a:path w="20" h="10">
                  <a:moveTo>
                    <a:pt x="10" y="8"/>
                  </a:move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10" y="8"/>
                  </a:lnTo>
                  <a:lnTo>
                    <a:pt x="1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1" name="Freeform 192"/>
            <p:cNvSpPr/>
            <p:nvPr/>
          </p:nvSpPr>
          <p:spPr bwMode="auto">
            <a:xfrm>
              <a:off x="3370263" y="995363"/>
              <a:ext cx="28575" cy="285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8" h="18">
                  <a:moveTo>
                    <a:pt x="8" y="4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2" name="Freeform 193"/>
            <p:cNvSpPr/>
            <p:nvPr/>
          </p:nvSpPr>
          <p:spPr bwMode="auto">
            <a:xfrm>
              <a:off x="3389313" y="989013"/>
              <a:ext cx="28575" cy="34925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4" y="22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18" h="22">
                  <a:moveTo>
                    <a:pt x="8" y="6"/>
                  </a:move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3" name="Freeform 194"/>
            <p:cNvSpPr/>
            <p:nvPr/>
          </p:nvSpPr>
          <p:spPr bwMode="auto">
            <a:xfrm>
              <a:off x="3408363" y="985838"/>
              <a:ext cx="28575" cy="34925"/>
            </a:xfrm>
            <a:custGeom>
              <a:avLst/>
              <a:gdLst/>
              <a:ahLst/>
              <a:cxnLst>
                <a:cxn ang="0">
                  <a:pos x="10" y="2"/>
                </a:cxn>
                <a:cxn ang="0">
                  <a:pos x="10" y="2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18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2"/>
                </a:cxn>
                <a:cxn ang="0">
                  <a:pos x="10" y="2"/>
                </a:cxn>
              </a:cxnLst>
              <a:rect l="0" t="0" r="r" b="b"/>
              <a:pathLst>
                <a:path w="18" h="22">
                  <a:moveTo>
                    <a:pt x="10" y="2"/>
                  </a:moveTo>
                  <a:lnTo>
                    <a:pt x="10" y="2"/>
                  </a:lnTo>
                  <a:lnTo>
                    <a:pt x="8" y="6"/>
                  </a:ln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18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4" name="Freeform 195"/>
            <p:cNvSpPr/>
            <p:nvPr/>
          </p:nvSpPr>
          <p:spPr bwMode="auto">
            <a:xfrm>
              <a:off x="3297238" y="1039813"/>
              <a:ext cx="19050" cy="31750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12" h="20">
                  <a:moveTo>
                    <a:pt x="10" y="10"/>
                  </a:moveTo>
                  <a:lnTo>
                    <a:pt x="10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5" name="Freeform 196"/>
            <p:cNvSpPr/>
            <p:nvPr/>
          </p:nvSpPr>
          <p:spPr bwMode="auto">
            <a:xfrm>
              <a:off x="3309938" y="1055688"/>
              <a:ext cx="19050" cy="38100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12" h="24">
                  <a:moveTo>
                    <a:pt x="2" y="18"/>
                  </a:moveTo>
                  <a:lnTo>
                    <a:pt x="2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6" name="Freeform 197"/>
            <p:cNvSpPr/>
            <p:nvPr/>
          </p:nvSpPr>
          <p:spPr bwMode="auto">
            <a:xfrm>
              <a:off x="3319463" y="1068388"/>
              <a:ext cx="19050" cy="44450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0" y="2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</a:cxnLst>
              <a:rect l="0" t="0" r="r" b="b"/>
              <a:pathLst>
                <a:path w="12" h="28">
                  <a:moveTo>
                    <a:pt x="0" y="20"/>
                  </a:moveTo>
                  <a:lnTo>
                    <a:pt x="0" y="2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7" name="Freeform 198"/>
            <p:cNvSpPr/>
            <p:nvPr/>
          </p:nvSpPr>
          <p:spPr bwMode="auto">
            <a:xfrm>
              <a:off x="3325813" y="108426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8" name="Freeform 199"/>
            <p:cNvSpPr/>
            <p:nvPr/>
          </p:nvSpPr>
          <p:spPr bwMode="auto">
            <a:xfrm>
              <a:off x="3284538" y="1042988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9" name="Freeform 200"/>
            <p:cNvSpPr/>
            <p:nvPr/>
          </p:nvSpPr>
          <p:spPr bwMode="auto">
            <a:xfrm>
              <a:off x="3281363" y="1068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0" name="Freeform 201"/>
            <p:cNvSpPr/>
            <p:nvPr/>
          </p:nvSpPr>
          <p:spPr bwMode="auto">
            <a:xfrm>
              <a:off x="3281363" y="1084263"/>
              <a:ext cx="34925" cy="31750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8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22" h="20">
                  <a:moveTo>
                    <a:pt x="2" y="10"/>
                  </a:moveTo>
                  <a:lnTo>
                    <a:pt x="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8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1" name="Freeform 202"/>
            <p:cNvSpPr/>
            <p:nvPr/>
          </p:nvSpPr>
          <p:spPr bwMode="auto">
            <a:xfrm>
              <a:off x="3284538" y="1103313"/>
              <a:ext cx="38100" cy="285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16" y="18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4" h="18">
                  <a:moveTo>
                    <a:pt x="22" y="10"/>
                  </a:move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16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2" name="Freeform 203"/>
            <p:cNvSpPr/>
            <p:nvPr/>
          </p:nvSpPr>
          <p:spPr bwMode="auto">
            <a:xfrm>
              <a:off x="3694113" y="763588"/>
              <a:ext cx="25400" cy="38100"/>
            </a:xfrm>
            <a:custGeom>
              <a:avLst/>
              <a:gdLst/>
              <a:ahLst/>
              <a:cxnLst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</a:cxnLst>
              <a:rect l="0" t="0" r="r" b="b"/>
              <a:pathLst>
                <a:path w="16" h="24">
                  <a:moveTo>
                    <a:pt x="12" y="24"/>
                  </a:move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3" name="Freeform 204"/>
            <p:cNvSpPr/>
            <p:nvPr/>
          </p:nvSpPr>
          <p:spPr bwMode="auto">
            <a:xfrm>
              <a:off x="3716338" y="779463"/>
              <a:ext cx="22225" cy="47625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30">
                  <a:moveTo>
                    <a:pt x="14" y="8"/>
                  </a:moveTo>
                  <a:lnTo>
                    <a:pt x="14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4" name="Freeform 205"/>
            <p:cNvSpPr/>
            <p:nvPr/>
          </p:nvSpPr>
          <p:spPr bwMode="auto">
            <a:xfrm>
              <a:off x="3729038" y="795338"/>
              <a:ext cx="22225" cy="5715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14" h="36">
                  <a:moveTo>
                    <a:pt x="14" y="10"/>
                  </a:moveTo>
                  <a:lnTo>
                    <a:pt x="14" y="10"/>
                  </a:lnTo>
                  <a:lnTo>
                    <a:pt x="14" y="8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grpSp>
          <p:nvGrpSpPr>
            <p:cNvPr id="585" name="Group 407"/>
            <p:cNvGrpSpPr/>
            <p:nvPr/>
          </p:nvGrpSpPr>
          <p:grpSpPr bwMode="auto">
            <a:xfrm>
              <a:off x="3290888" y="576263"/>
              <a:ext cx="1260475" cy="1409700"/>
              <a:chOff x="2073" y="363"/>
              <a:chExt cx="794" cy="888"/>
            </a:xfrm>
            <a:grpFill/>
          </p:grpSpPr>
          <p:sp>
            <p:nvSpPr>
              <p:cNvPr id="631" name="Freeform 207"/>
              <p:cNvSpPr/>
              <p:nvPr/>
            </p:nvSpPr>
            <p:spPr bwMode="auto">
              <a:xfrm>
                <a:off x="2357" y="513"/>
                <a:ext cx="12" cy="3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0" y="2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4" y="38"/>
                  </a:cxn>
                  <a:cxn ang="0">
                    <a:pos x="4" y="38"/>
                  </a:cxn>
                  <a:cxn ang="0">
                    <a:pos x="10" y="30"/>
                  </a:cxn>
                  <a:cxn ang="0">
                    <a:pos x="12" y="20"/>
                  </a:cxn>
                  <a:cxn ang="0">
                    <a:pos x="12" y="10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38">
                    <a:moveTo>
                      <a:pt x="10" y="0"/>
                    </a:moveTo>
                    <a:lnTo>
                      <a:pt x="10" y="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2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10" y="30"/>
                    </a:lnTo>
                    <a:lnTo>
                      <a:pt x="12" y="20"/>
                    </a:lnTo>
                    <a:lnTo>
                      <a:pt x="12" y="10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2" name="Freeform 208"/>
              <p:cNvSpPr/>
              <p:nvPr/>
            </p:nvSpPr>
            <p:spPr bwMode="auto">
              <a:xfrm>
                <a:off x="2321" y="481"/>
                <a:ext cx="14" cy="26"/>
              </a:xfrm>
              <a:custGeom>
                <a:avLst/>
                <a:gdLst/>
                <a:ahLst/>
                <a:cxnLst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6"/>
                  </a:cxn>
                  <a:cxn ang="0">
                    <a:pos x="2" y="12"/>
                  </a:cxn>
                  <a:cxn ang="0">
                    <a:pos x="2" y="12"/>
                  </a:cxn>
                </a:cxnLst>
                <a:rect l="0" t="0" r="r" b="b"/>
                <a:pathLst>
                  <a:path w="14" h="26">
                    <a:moveTo>
                      <a:pt x="2" y="12"/>
                    </a:move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6"/>
                    </a:lnTo>
                    <a:lnTo>
                      <a:pt x="2" y="12"/>
                    </a:lnTo>
                    <a:lnTo>
                      <a:pt x="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3" name="Freeform 209"/>
              <p:cNvSpPr/>
              <p:nvPr/>
            </p:nvSpPr>
            <p:spPr bwMode="auto">
              <a:xfrm>
                <a:off x="2319" y="503"/>
                <a:ext cx="24" cy="20"/>
              </a:xfrm>
              <a:custGeom>
                <a:avLst/>
                <a:gdLst/>
                <a:ahLst/>
                <a:cxnLst>
                  <a:cxn ang="0">
                    <a:pos x="18" y="8"/>
                  </a:cxn>
                  <a:cxn ang="0">
                    <a:pos x="18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0" y="10"/>
                  </a:cxn>
                  <a:cxn ang="0">
                    <a:pos x="18" y="8"/>
                  </a:cxn>
                  <a:cxn ang="0">
                    <a:pos x="18" y="8"/>
                  </a:cxn>
                </a:cxnLst>
                <a:rect l="0" t="0" r="r" b="b"/>
                <a:pathLst>
                  <a:path w="24" h="20">
                    <a:moveTo>
                      <a:pt x="18" y="8"/>
                    </a:moveTo>
                    <a:lnTo>
                      <a:pt x="18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0" y="10"/>
                    </a:lnTo>
                    <a:lnTo>
                      <a:pt x="18" y="8"/>
                    </a:lnTo>
                    <a:lnTo>
                      <a:pt x="1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4" name="Freeform 210"/>
              <p:cNvSpPr/>
              <p:nvPr/>
            </p:nvSpPr>
            <p:spPr bwMode="auto">
              <a:xfrm>
                <a:off x="2319" y="519"/>
                <a:ext cx="30" cy="22"/>
              </a:xfrm>
              <a:custGeom>
                <a:avLst/>
                <a:gdLst/>
                <a:ahLst/>
                <a:cxnLst>
                  <a:cxn ang="0">
                    <a:pos x="20" y="8"/>
                  </a:cxn>
                  <a:cxn ang="0">
                    <a:pos x="20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2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30" y="22"/>
                  </a:cxn>
                  <a:cxn ang="0">
                    <a:pos x="30" y="22"/>
                  </a:cxn>
                  <a:cxn ang="0">
                    <a:pos x="26" y="12"/>
                  </a:cxn>
                  <a:cxn ang="0">
                    <a:pos x="26" y="12"/>
                  </a:cxn>
                  <a:cxn ang="0">
                    <a:pos x="24" y="8"/>
                  </a:cxn>
                  <a:cxn ang="0">
                    <a:pos x="20" y="8"/>
                  </a:cxn>
                  <a:cxn ang="0">
                    <a:pos x="20" y="8"/>
                  </a:cxn>
                </a:cxnLst>
                <a:rect l="0" t="0" r="r" b="b"/>
                <a:pathLst>
                  <a:path w="30" h="22">
                    <a:moveTo>
                      <a:pt x="20" y="8"/>
                    </a:moveTo>
                    <a:lnTo>
                      <a:pt x="2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2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4" y="8"/>
                    </a:lnTo>
                    <a:lnTo>
                      <a:pt x="20" y="8"/>
                    </a:lnTo>
                    <a:lnTo>
                      <a:pt x="2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5" name="Freeform 211"/>
              <p:cNvSpPr/>
              <p:nvPr/>
            </p:nvSpPr>
            <p:spPr bwMode="auto">
              <a:xfrm>
                <a:off x="2323" y="533"/>
                <a:ext cx="32" cy="2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10"/>
                  </a:cxn>
                  <a:cxn ang="0">
                    <a:pos x="22" y="8"/>
                  </a:cxn>
                  <a:cxn ang="0">
                    <a:pos x="2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12" y="16"/>
                  </a:cxn>
                  <a:cxn ang="0">
                    <a:pos x="22" y="20"/>
                  </a:cxn>
                  <a:cxn ang="0">
                    <a:pos x="32" y="22"/>
                  </a:cxn>
                  <a:cxn ang="0">
                    <a:pos x="32" y="22"/>
                  </a:cxn>
                  <a:cxn ang="0">
                    <a:pos x="28" y="12"/>
                  </a:cxn>
                  <a:cxn ang="0">
                    <a:pos x="28" y="12"/>
                  </a:cxn>
                </a:cxnLst>
                <a:rect l="0" t="0" r="r" b="b"/>
                <a:pathLst>
                  <a:path w="32" h="22">
                    <a:moveTo>
                      <a:pt x="28" y="12"/>
                    </a:moveTo>
                    <a:lnTo>
                      <a:pt x="28" y="12"/>
                    </a:lnTo>
                    <a:lnTo>
                      <a:pt x="24" y="10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12" y="16"/>
                    </a:lnTo>
                    <a:lnTo>
                      <a:pt x="22" y="20"/>
                    </a:lnTo>
                    <a:lnTo>
                      <a:pt x="32" y="22"/>
                    </a:lnTo>
                    <a:lnTo>
                      <a:pt x="32" y="22"/>
                    </a:lnTo>
                    <a:lnTo>
                      <a:pt x="28" y="12"/>
                    </a:lnTo>
                    <a:lnTo>
                      <a:pt x="2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6" name="Freeform 212"/>
              <p:cNvSpPr/>
              <p:nvPr/>
            </p:nvSpPr>
            <p:spPr bwMode="auto">
              <a:xfrm>
                <a:off x="2177" y="629"/>
                <a:ext cx="24" cy="1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24" h="18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7" name="Freeform 213"/>
              <p:cNvSpPr/>
              <p:nvPr/>
            </p:nvSpPr>
            <p:spPr bwMode="auto">
              <a:xfrm>
                <a:off x="2187" y="617"/>
                <a:ext cx="32" cy="12"/>
              </a:xfrm>
              <a:custGeom>
                <a:avLst/>
                <a:gdLst/>
                <a:ahLst/>
                <a:cxnLst>
                  <a:cxn ang="0">
                    <a:pos x="32" y="6"/>
                  </a:cxn>
                  <a:cxn ang="0">
                    <a:pos x="32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22" y="12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32" y="6"/>
                  </a:cxn>
                  <a:cxn ang="0">
                    <a:pos x="32" y="6"/>
                  </a:cxn>
                </a:cxnLst>
                <a:rect l="0" t="0" r="r" b="b"/>
                <a:pathLst>
                  <a:path w="32" h="12">
                    <a:moveTo>
                      <a:pt x="32" y="6"/>
                    </a:moveTo>
                    <a:lnTo>
                      <a:pt x="32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22" y="12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32" y="6"/>
                    </a:lnTo>
                    <a:lnTo>
                      <a:pt x="32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8" name="Freeform 214"/>
              <p:cNvSpPr/>
              <p:nvPr/>
            </p:nvSpPr>
            <p:spPr bwMode="auto">
              <a:xfrm>
                <a:off x="2195" y="605"/>
                <a:ext cx="40" cy="14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4" y="14"/>
                  </a:cxn>
                  <a:cxn ang="0">
                    <a:pos x="24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40" h="14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9" name="Freeform 215"/>
              <p:cNvSpPr/>
              <p:nvPr/>
            </p:nvSpPr>
            <p:spPr bwMode="auto">
              <a:xfrm>
                <a:off x="2207" y="597"/>
                <a:ext cx="42" cy="12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8" y="12"/>
                  </a:cxn>
                  <a:cxn ang="0">
                    <a:pos x="32" y="12"/>
                  </a:cxn>
                  <a:cxn ang="0">
                    <a:pos x="32" y="12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32" y="2"/>
                  </a:cxn>
                  <a:cxn ang="0">
                    <a:pos x="22" y="0"/>
                  </a:cxn>
                  <a:cxn ang="0">
                    <a:pos x="10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2" h="12">
                    <a:moveTo>
                      <a:pt x="0" y="6"/>
                    </a:moveTo>
                    <a:lnTo>
                      <a:pt x="0" y="6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8" y="12"/>
                    </a:lnTo>
                    <a:lnTo>
                      <a:pt x="32" y="12"/>
                    </a:lnTo>
                    <a:lnTo>
                      <a:pt x="32" y="12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32" y="2"/>
                    </a:lnTo>
                    <a:lnTo>
                      <a:pt x="22" y="0"/>
                    </a:lnTo>
                    <a:lnTo>
                      <a:pt x="10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0" name="Freeform 216"/>
              <p:cNvSpPr/>
              <p:nvPr/>
            </p:nvSpPr>
            <p:spPr bwMode="auto">
              <a:xfrm>
                <a:off x="2179" y="637"/>
                <a:ext cx="24" cy="16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14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24" h="16">
                    <a:moveTo>
                      <a:pt x="12" y="14"/>
                    </a:moveTo>
                    <a:lnTo>
                      <a:pt x="12" y="1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14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1" name="Freeform 217"/>
              <p:cNvSpPr/>
              <p:nvPr/>
            </p:nvSpPr>
            <p:spPr bwMode="auto">
              <a:xfrm>
                <a:off x="2203" y="627"/>
                <a:ext cx="18" cy="26"/>
              </a:xfrm>
              <a:custGeom>
                <a:avLst/>
                <a:gdLst/>
                <a:ahLst/>
                <a:cxnLst>
                  <a:cxn ang="0">
                    <a:pos x="10" y="24"/>
                  </a:cxn>
                  <a:cxn ang="0">
                    <a:pos x="10" y="2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8" y="26"/>
                  </a:cxn>
                  <a:cxn ang="0">
                    <a:pos x="10" y="24"/>
                  </a:cxn>
                  <a:cxn ang="0">
                    <a:pos x="10" y="24"/>
                  </a:cxn>
                </a:cxnLst>
                <a:rect l="0" t="0" r="r" b="b"/>
                <a:pathLst>
                  <a:path w="18" h="26">
                    <a:moveTo>
                      <a:pt x="10" y="24"/>
                    </a:moveTo>
                    <a:lnTo>
                      <a:pt x="10" y="2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8" y="26"/>
                    </a:lnTo>
                    <a:lnTo>
                      <a:pt x="10" y="24"/>
                    </a:lnTo>
                    <a:lnTo>
                      <a:pt x="1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2" name="Freeform 218"/>
              <p:cNvSpPr/>
              <p:nvPr/>
            </p:nvSpPr>
            <p:spPr bwMode="auto">
              <a:xfrm>
                <a:off x="2217" y="617"/>
                <a:ext cx="20" cy="34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8" y="34"/>
                  </a:cxn>
                  <a:cxn ang="0">
                    <a:pos x="10" y="32"/>
                  </a:cxn>
                  <a:cxn ang="0">
                    <a:pos x="12" y="30"/>
                  </a:cxn>
                  <a:cxn ang="0">
                    <a:pos x="12" y="3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0" h="34">
                    <a:moveTo>
                      <a:pt x="20" y="0"/>
                    </a:moveTo>
                    <a:lnTo>
                      <a:pt x="20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8" y="34"/>
                    </a:lnTo>
                    <a:lnTo>
                      <a:pt x="10" y="32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3" name="Freeform 219"/>
              <p:cNvSpPr/>
              <p:nvPr/>
            </p:nvSpPr>
            <p:spPr bwMode="auto">
              <a:xfrm>
                <a:off x="2233" y="609"/>
                <a:ext cx="18" cy="36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10" y="6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30"/>
                  </a:cxn>
                  <a:cxn ang="0">
                    <a:pos x="16" y="22"/>
                  </a:cxn>
                  <a:cxn ang="0">
                    <a:pos x="18" y="1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6"/>
                  </a:cxn>
                  <a:cxn ang="0">
                    <a:pos x="10" y="6"/>
                  </a:cxn>
                </a:cxnLst>
                <a:rect l="0" t="0" r="r" b="b"/>
                <a:pathLst>
                  <a:path w="18" h="36">
                    <a:moveTo>
                      <a:pt x="10" y="6"/>
                    </a:moveTo>
                    <a:lnTo>
                      <a:pt x="10" y="6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30"/>
                    </a:lnTo>
                    <a:lnTo>
                      <a:pt x="16" y="22"/>
                    </a:lnTo>
                    <a:lnTo>
                      <a:pt x="18" y="1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6"/>
                    </a:lnTo>
                    <a:lnTo>
                      <a:pt x="1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4" name="Freeform 220"/>
              <p:cNvSpPr/>
              <p:nvPr/>
            </p:nvSpPr>
            <p:spPr bwMode="auto">
              <a:xfrm>
                <a:off x="2137" y="567"/>
                <a:ext cx="24" cy="10"/>
              </a:xfrm>
              <a:custGeom>
                <a:avLst/>
                <a:gdLst/>
                <a:ahLst/>
                <a:cxnLst>
                  <a:cxn ang="0">
                    <a:pos x="14" y="2"/>
                  </a:cxn>
                  <a:cxn ang="0">
                    <a:pos x="14" y="2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4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14" y="2"/>
                  </a:cxn>
                  <a:cxn ang="0">
                    <a:pos x="14" y="2"/>
                  </a:cxn>
                </a:cxnLst>
                <a:rect l="0" t="0" r="r" b="b"/>
                <a:pathLst>
                  <a:path w="24" h="10">
                    <a:moveTo>
                      <a:pt x="14" y="2"/>
                    </a:moveTo>
                    <a:lnTo>
                      <a:pt x="14" y="2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4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14" y="2"/>
                    </a:lnTo>
                    <a:lnTo>
                      <a:pt x="1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5" name="Freeform 221"/>
              <p:cNvSpPr/>
              <p:nvPr/>
            </p:nvSpPr>
            <p:spPr bwMode="auto">
              <a:xfrm>
                <a:off x="2153" y="561"/>
                <a:ext cx="26" cy="16"/>
              </a:xfrm>
              <a:custGeom>
                <a:avLst/>
                <a:gdLst/>
                <a:ahLst/>
                <a:cxnLst>
                  <a:cxn ang="0">
                    <a:pos x="18" y="16"/>
                  </a:cxn>
                  <a:cxn ang="0">
                    <a:pos x="18" y="16"/>
                  </a:cxn>
                  <a:cxn ang="0">
                    <a:pos x="26" y="16"/>
                  </a:cxn>
                  <a:cxn ang="0">
                    <a:pos x="26" y="16"/>
                  </a:cxn>
                  <a:cxn ang="0">
                    <a:pos x="22" y="12"/>
                  </a:cxn>
                  <a:cxn ang="0">
                    <a:pos x="22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4" y="16"/>
                  </a:cxn>
                  <a:cxn ang="0">
                    <a:pos x="18" y="16"/>
                  </a:cxn>
                  <a:cxn ang="0">
                    <a:pos x="18" y="16"/>
                  </a:cxn>
                </a:cxnLst>
                <a:rect l="0" t="0" r="r" b="b"/>
                <a:pathLst>
                  <a:path w="26" h="16">
                    <a:moveTo>
                      <a:pt x="18" y="16"/>
                    </a:moveTo>
                    <a:lnTo>
                      <a:pt x="18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2" y="12"/>
                    </a:lnTo>
                    <a:lnTo>
                      <a:pt x="22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8" y="16"/>
                    </a:lnTo>
                    <a:lnTo>
                      <a:pt x="18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6" name="Freeform 222"/>
              <p:cNvSpPr/>
              <p:nvPr/>
            </p:nvSpPr>
            <p:spPr bwMode="auto">
              <a:xfrm>
                <a:off x="2165" y="557"/>
                <a:ext cx="30" cy="20"/>
              </a:xfrm>
              <a:custGeom>
                <a:avLst/>
                <a:gdLst/>
                <a:ahLst/>
                <a:cxnLst>
                  <a:cxn ang="0">
                    <a:pos x="20" y="20"/>
                  </a:cxn>
                  <a:cxn ang="0">
                    <a:pos x="20" y="20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0" y="2"/>
                  </a:cxn>
                  <a:cxn ang="0">
                    <a:pos x="10" y="2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0" y="20"/>
                  </a:cxn>
                </a:cxnLst>
                <a:rect l="0" t="0" r="r" b="b"/>
                <a:pathLst>
                  <a:path w="30" h="20">
                    <a:moveTo>
                      <a:pt x="20" y="20"/>
                    </a:moveTo>
                    <a:lnTo>
                      <a:pt x="20" y="20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0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7" name="Freeform 223"/>
              <p:cNvSpPr/>
              <p:nvPr/>
            </p:nvSpPr>
            <p:spPr bwMode="auto">
              <a:xfrm>
                <a:off x="2179" y="557"/>
                <a:ext cx="30" cy="18"/>
              </a:xfrm>
              <a:custGeom>
                <a:avLst/>
                <a:gdLst/>
                <a:ahLst/>
                <a:cxnLst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24" y="10"/>
                  </a:cxn>
                  <a:cxn ang="0">
                    <a:pos x="18" y="4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4" y="14"/>
                  </a:cxn>
                  <a:cxn ang="0">
                    <a:pos x="14" y="14"/>
                  </a:cxn>
                  <a:cxn ang="0">
                    <a:pos x="20" y="18"/>
                  </a:cxn>
                  <a:cxn ang="0">
                    <a:pos x="20" y="18"/>
                  </a:cxn>
                </a:cxnLst>
                <a:rect l="0" t="0" r="r" b="b"/>
                <a:pathLst>
                  <a:path w="30" h="18">
                    <a:moveTo>
                      <a:pt x="20" y="18"/>
                    </a:moveTo>
                    <a:lnTo>
                      <a:pt x="20" y="18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24" y="10"/>
                    </a:lnTo>
                    <a:lnTo>
                      <a:pt x="18" y="4"/>
                    </a:ln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20" y="18"/>
                    </a:lnTo>
                    <a:lnTo>
                      <a:pt x="2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8" name="Freeform 224"/>
              <p:cNvSpPr/>
              <p:nvPr/>
            </p:nvSpPr>
            <p:spPr bwMode="auto">
              <a:xfrm>
                <a:off x="2137" y="581"/>
                <a:ext cx="24" cy="10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8" y="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24" h="10">
                    <a:moveTo>
                      <a:pt x="8" y="6"/>
                    </a:moveTo>
                    <a:lnTo>
                      <a:pt x="8" y="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6"/>
                    </a:lnTo>
                    <a:lnTo>
                      <a:pt x="8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9" name="Freeform 225"/>
              <p:cNvSpPr/>
              <p:nvPr/>
            </p:nvSpPr>
            <p:spPr bwMode="auto">
              <a:xfrm>
                <a:off x="2153" y="581"/>
                <a:ext cx="26" cy="16"/>
              </a:xfrm>
              <a:custGeom>
                <a:avLst/>
                <a:gdLst/>
                <a:ahLst/>
                <a:cxnLst>
                  <a:cxn ang="0">
                    <a:pos x="10" y="16"/>
                  </a:cxn>
                  <a:cxn ang="0">
                    <a:pos x="1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14"/>
                  </a:cxn>
                  <a:cxn ang="0">
                    <a:pos x="10" y="16"/>
                  </a:cxn>
                  <a:cxn ang="0">
                    <a:pos x="10" y="16"/>
                  </a:cxn>
                </a:cxnLst>
                <a:rect l="0" t="0" r="r" b="b"/>
                <a:pathLst>
                  <a:path w="26" h="16">
                    <a:moveTo>
                      <a:pt x="10" y="16"/>
                    </a:moveTo>
                    <a:lnTo>
                      <a:pt x="1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14"/>
                    </a:lnTo>
                    <a:lnTo>
                      <a:pt x="10" y="16"/>
                    </a:lnTo>
                    <a:lnTo>
                      <a:pt x="1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0" name="Freeform 226"/>
              <p:cNvSpPr/>
              <p:nvPr/>
            </p:nvSpPr>
            <p:spPr bwMode="auto">
              <a:xfrm>
                <a:off x="2165" y="581"/>
                <a:ext cx="30" cy="18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6" y="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18"/>
                  </a:cxn>
                  <a:cxn ang="0">
                    <a:pos x="8" y="18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30" h="18">
                    <a:moveTo>
                      <a:pt x="18" y="12"/>
                    </a:moveTo>
                    <a:lnTo>
                      <a:pt x="18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" y="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18"/>
                    </a:lnTo>
                    <a:lnTo>
                      <a:pt x="8" y="18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1" name="Freeform 227"/>
              <p:cNvSpPr/>
              <p:nvPr/>
            </p:nvSpPr>
            <p:spPr bwMode="auto">
              <a:xfrm>
                <a:off x="2179" y="581"/>
                <a:ext cx="30" cy="2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0" y="18"/>
                  </a:cxn>
                  <a:cxn ang="0">
                    <a:pos x="18" y="14"/>
                  </a:cxn>
                  <a:cxn ang="0">
                    <a:pos x="24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30" h="20">
                    <a:moveTo>
                      <a:pt x="20" y="0"/>
                    </a:moveTo>
                    <a:lnTo>
                      <a:pt x="20" y="0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0" y="18"/>
                    </a:lnTo>
                    <a:lnTo>
                      <a:pt x="18" y="14"/>
                    </a:lnTo>
                    <a:lnTo>
                      <a:pt x="24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2" name="Freeform 228"/>
              <p:cNvSpPr/>
              <p:nvPr/>
            </p:nvSpPr>
            <p:spPr bwMode="auto">
              <a:xfrm>
                <a:off x="2237" y="681"/>
                <a:ext cx="28" cy="16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4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28" h="16">
                    <a:moveTo>
                      <a:pt x="12" y="0"/>
                    </a:moveTo>
                    <a:lnTo>
                      <a:pt x="12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4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3" name="Freeform 229"/>
              <p:cNvSpPr/>
              <p:nvPr/>
            </p:nvSpPr>
            <p:spPr bwMode="auto">
              <a:xfrm>
                <a:off x="2253" y="673"/>
                <a:ext cx="3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8" y="16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26" y="10"/>
                  </a:cxn>
                  <a:cxn ang="0">
                    <a:pos x="26" y="10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30" h="16">
                    <a:moveTo>
                      <a:pt x="0" y="6"/>
                    </a:moveTo>
                    <a:lnTo>
                      <a:pt x="0" y="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8" y="16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4" name="Freeform 230"/>
              <p:cNvSpPr/>
              <p:nvPr/>
            </p:nvSpPr>
            <p:spPr bwMode="auto">
              <a:xfrm>
                <a:off x="2265" y="665"/>
                <a:ext cx="38" cy="20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20"/>
                  </a:cxn>
                  <a:cxn ang="0">
                    <a:pos x="26" y="20"/>
                  </a:cxn>
                  <a:cxn ang="0">
                    <a:pos x="26" y="20"/>
                  </a:cxn>
                  <a:cxn ang="0">
                    <a:pos x="38" y="16"/>
                  </a:cxn>
                  <a:cxn ang="0">
                    <a:pos x="38" y="16"/>
                  </a:cxn>
                  <a:cxn ang="0">
                    <a:pos x="20" y="6"/>
                  </a:cxn>
                  <a:cxn ang="0">
                    <a:pos x="20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6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38" h="20">
                    <a:moveTo>
                      <a:pt x="0" y="4"/>
                    </a:moveTo>
                    <a:lnTo>
                      <a:pt x="0" y="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20"/>
                    </a:lnTo>
                    <a:lnTo>
                      <a:pt x="26" y="20"/>
                    </a:lnTo>
                    <a:lnTo>
                      <a:pt x="26" y="20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20" y="6"/>
                    </a:lnTo>
                    <a:lnTo>
                      <a:pt x="20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5" name="Freeform 231"/>
              <p:cNvSpPr/>
              <p:nvPr/>
            </p:nvSpPr>
            <p:spPr bwMode="auto">
              <a:xfrm>
                <a:off x="2279" y="663"/>
                <a:ext cx="38" cy="1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4" y="16"/>
                  </a:cxn>
                  <a:cxn ang="0">
                    <a:pos x="28" y="18"/>
                  </a:cxn>
                  <a:cxn ang="0">
                    <a:pos x="28" y="18"/>
                  </a:cxn>
                  <a:cxn ang="0">
                    <a:pos x="38" y="14"/>
                  </a:cxn>
                  <a:cxn ang="0">
                    <a:pos x="38" y="14"/>
                  </a:cxn>
                  <a:cxn ang="0">
                    <a:pos x="32" y="6"/>
                  </a:cxn>
                  <a:cxn ang="0">
                    <a:pos x="22" y="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8" h="18">
                    <a:moveTo>
                      <a:pt x="0" y="0"/>
                    </a:moveTo>
                    <a:lnTo>
                      <a:pt x="0" y="0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4" y="16"/>
                    </a:lnTo>
                    <a:lnTo>
                      <a:pt x="28" y="18"/>
                    </a:lnTo>
                    <a:lnTo>
                      <a:pt x="28" y="18"/>
                    </a:lnTo>
                    <a:lnTo>
                      <a:pt x="38" y="14"/>
                    </a:lnTo>
                    <a:lnTo>
                      <a:pt x="38" y="14"/>
                    </a:lnTo>
                    <a:lnTo>
                      <a:pt x="32" y="6"/>
                    </a:lnTo>
                    <a:lnTo>
                      <a:pt x="22" y="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6" name="Freeform 232"/>
              <p:cNvSpPr/>
              <p:nvPr/>
            </p:nvSpPr>
            <p:spPr bwMode="auto">
              <a:xfrm>
                <a:off x="2237" y="695"/>
                <a:ext cx="28" cy="14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20" y="12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0" y="12"/>
                  </a:cxn>
                </a:cxnLst>
                <a:rect l="0" t="0" r="r" b="b"/>
                <a:pathLst>
                  <a:path w="28" h="14">
                    <a:moveTo>
                      <a:pt x="20" y="12"/>
                    </a:moveTo>
                    <a:lnTo>
                      <a:pt x="20" y="12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7" name="Freeform 233"/>
              <p:cNvSpPr/>
              <p:nvPr/>
            </p:nvSpPr>
            <p:spPr bwMode="auto">
              <a:xfrm>
                <a:off x="2259" y="691"/>
                <a:ext cx="26" cy="22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4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6" y="2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26" h="22">
                    <a:moveTo>
                      <a:pt x="10" y="22"/>
                    </a:moveTo>
                    <a:lnTo>
                      <a:pt x="10" y="22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4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6" y="2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8" name="Freeform 234"/>
              <p:cNvSpPr/>
              <p:nvPr/>
            </p:nvSpPr>
            <p:spPr bwMode="auto">
              <a:xfrm>
                <a:off x="2273" y="687"/>
                <a:ext cx="30" cy="28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8"/>
                  </a:cxn>
                  <a:cxn ang="0">
                    <a:pos x="10" y="28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30" h="28">
                    <a:moveTo>
                      <a:pt x="12" y="26"/>
                    </a:moveTo>
                    <a:lnTo>
                      <a:pt x="12" y="26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8"/>
                    </a:lnTo>
                    <a:lnTo>
                      <a:pt x="10" y="28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9" name="Freeform 235"/>
              <p:cNvSpPr/>
              <p:nvPr/>
            </p:nvSpPr>
            <p:spPr bwMode="auto">
              <a:xfrm>
                <a:off x="2289" y="685"/>
                <a:ext cx="30" cy="28"/>
              </a:xfrm>
              <a:custGeom>
                <a:avLst/>
                <a:gdLst/>
                <a:ahLst/>
                <a:cxnLst>
                  <a:cxn ang="0">
                    <a:pos x="14" y="8"/>
                  </a:cxn>
                  <a:cxn ang="0">
                    <a:pos x="14" y="8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12" y="24"/>
                  </a:cxn>
                  <a:cxn ang="0">
                    <a:pos x="20" y="18"/>
                  </a:cxn>
                  <a:cxn ang="0">
                    <a:pos x="26" y="10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</a:cxnLst>
                <a:rect l="0" t="0" r="r" b="b"/>
                <a:pathLst>
                  <a:path w="30" h="28">
                    <a:moveTo>
                      <a:pt x="14" y="8"/>
                    </a:moveTo>
                    <a:lnTo>
                      <a:pt x="14" y="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2" y="24"/>
                    </a:lnTo>
                    <a:lnTo>
                      <a:pt x="20" y="18"/>
                    </a:lnTo>
                    <a:lnTo>
                      <a:pt x="26" y="1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0" name="Freeform 236"/>
              <p:cNvSpPr/>
              <p:nvPr/>
            </p:nvSpPr>
            <p:spPr bwMode="auto">
              <a:xfrm>
                <a:off x="2073" y="813"/>
                <a:ext cx="24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18">
                    <a:moveTo>
                      <a:pt x="8" y="0"/>
                    </a:moveTo>
                    <a:lnTo>
                      <a:pt x="8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1" name="Freeform 237"/>
              <p:cNvSpPr/>
              <p:nvPr/>
            </p:nvSpPr>
            <p:spPr bwMode="auto">
              <a:xfrm>
                <a:off x="2083" y="801"/>
                <a:ext cx="30" cy="14"/>
              </a:xfrm>
              <a:custGeom>
                <a:avLst/>
                <a:gdLst/>
                <a:ahLst/>
                <a:cxnLst>
                  <a:cxn ang="0">
                    <a:pos x="24" y="10"/>
                  </a:cxn>
                  <a:cxn ang="0">
                    <a:pos x="24" y="10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4" y="10"/>
                  </a:cxn>
                  <a:cxn ang="0">
                    <a:pos x="24" y="10"/>
                  </a:cxn>
                </a:cxnLst>
                <a:rect l="0" t="0" r="r" b="b"/>
                <a:pathLst>
                  <a:path w="30" h="14">
                    <a:moveTo>
                      <a:pt x="24" y="10"/>
                    </a:moveTo>
                    <a:lnTo>
                      <a:pt x="24" y="10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4" y="10"/>
                    </a:lnTo>
                    <a:lnTo>
                      <a:pt x="2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2" name="Freeform 238"/>
              <p:cNvSpPr/>
              <p:nvPr/>
            </p:nvSpPr>
            <p:spPr bwMode="auto">
              <a:xfrm>
                <a:off x="2091" y="789"/>
                <a:ext cx="38" cy="14"/>
              </a:xfrm>
              <a:custGeom>
                <a:avLst/>
                <a:gdLst/>
                <a:ahLst/>
                <a:cxnLst>
                  <a:cxn ang="0">
                    <a:pos x="30" y="14"/>
                  </a:cxn>
                  <a:cxn ang="0">
                    <a:pos x="30" y="14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20" y="4"/>
                  </a:cxn>
                  <a:cxn ang="0">
                    <a:pos x="20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</a:cxnLst>
                <a:rect l="0" t="0" r="r" b="b"/>
                <a:pathLst>
                  <a:path w="38" h="14">
                    <a:moveTo>
                      <a:pt x="30" y="14"/>
                    </a:moveTo>
                    <a:lnTo>
                      <a:pt x="30" y="14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3" name="Freeform 239"/>
              <p:cNvSpPr/>
              <p:nvPr/>
            </p:nvSpPr>
            <p:spPr bwMode="auto">
              <a:xfrm>
                <a:off x="2103" y="781"/>
                <a:ext cx="40" cy="1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2"/>
                  </a:cxn>
                  <a:cxn ang="0">
                    <a:pos x="24" y="12"/>
                  </a:cxn>
                  <a:cxn ang="0">
                    <a:pos x="28" y="12"/>
                  </a:cxn>
                  <a:cxn ang="0">
                    <a:pos x="32" y="14"/>
                  </a:cxn>
                  <a:cxn ang="0">
                    <a:pos x="32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32" y="2"/>
                  </a:cxn>
                  <a:cxn ang="0">
                    <a:pos x="20" y="0"/>
                  </a:cxn>
                  <a:cxn ang="0">
                    <a:pos x="10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0" h="14">
                    <a:moveTo>
                      <a:pt x="0" y="6"/>
                    </a:moveTo>
                    <a:lnTo>
                      <a:pt x="0" y="6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8" y="12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32" y="2"/>
                    </a:lnTo>
                    <a:lnTo>
                      <a:pt x="20" y="0"/>
                    </a:lnTo>
                    <a:lnTo>
                      <a:pt x="10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4" name="Freeform 240"/>
              <p:cNvSpPr/>
              <p:nvPr/>
            </p:nvSpPr>
            <p:spPr bwMode="auto">
              <a:xfrm>
                <a:off x="2075" y="821"/>
                <a:ext cx="24" cy="16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4" h="16">
                    <a:moveTo>
                      <a:pt x="0" y="14"/>
                    </a:moveTo>
                    <a:lnTo>
                      <a:pt x="0" y="14"/>
                    </a:lnTo>
                    <a:lnTo>
                      <a:pt x="6" y="1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5" name="Freeform 241"/>
              <p:cNvSpPr/>
              <p:nvPr/>
            </p:nvSpPr>
            <p:spPr bwMode="auto">
              <a:xfrm>
                <a:off x="2097" y="811"/>
                <a:ext cx="20" cy="26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8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20" h="26">
                    <a:moveTo>
                      <a:pt x="12" y="26"/>
                    </a:moveTo>
                    <a:lnTo>
                      <a:pt x="12" y="26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8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6" name="Freeform 242"/>
              <p:cNvSpPr/>
              <p:nvPr/>
            </p:nvSpPr>
            <p:spPr bwMode="auto">
              <a:xfrm>
                <a:off x="2113" y="803"/>
                <a:ext cx="20" cy="32"/>
              </a:xfrm>
              <a:custGeom>
                <a:avLst/>
                <a:gdLst/>
                <a:ahLst/>
                <a:cxnLst>
                  <a:cxn ang="0">
                    <a:pos x="12" y="28"/>
                  </a:cxn>
                  <a:cxn ang="0">
                    <a:pos x="12" y="28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6" y="32"/>
                  </a:cxn>
                  <a:cxn ang="0">
                    <a:pos x="10" y="30"/>
                  </a:cxn>
                  <a:cxn ang="0">
                    <a:pos x="12" y="28"/>
                  </a:cxn>
                  <a:cxn ang="0">
                    <a:pos x="12" y="28"/>
                  </a:cxn>
                </a:cxnLst>
                <a:rect l="0" t="0" r="r" b="b"/>
                <a:pathLst>
                  <a:path w="20" h="32">
                    <a:moveTo>
                      <a:pt x="12" y="28"/>
                    </a:moveTo>
                    <a:lnTo>
                      <a:pt x="12" y="28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6" y="32"/>
                    </a:lnTo>
                    <a:lnTo>
                      <a:pt x="10" y="30"/>
                    </a:lnTo>
                    <a:lnTo>
                      <a:pt x="12" y="28"/>
                    </a:lnTo>
                    <a:lnTo>
                      <a:pt x="1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7" name="Freeform 243"/>
              <p:cNvSpPr/>
              <p:nvPr/>
            </p:nvSpPr>
            <p:spPr bwMode="auto">
              <a:xfrm>
                <a:off x="2129" y="795"/>
                <a:ext cx="18" cy="3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8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28"/>
                  </a:cxn>
                  <a:cxn ang="0">
                    <a:pos x="14" y="20"/>
                  </a:cxn>
                  <a:cxn ang="0">
                    <a:pos x="18" y="10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36">
                    <a:moveTo>
                      <a:pt x="18" y="0"/>
                    </a:moveTo>
                    <a:lnTo>
                      <a:pt x="18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8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28"/>
                    </a:lnTo>
                    <a:lnTo>
                      <a:pt x="14" y="20"/>
                    </a:lnTo>
                    <a:lnTo>
                      <a:pt x="18" y="10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8" name="Freeform 244"/>
              <p:cNvSpPr/>
              <p:nvPr/>
            </p:nvSpPr>
            <p:spPr bwMode="auto">
              <a:xfrm>
                <a:off x="2143" y="1217"/>
                <a:ext cx="48" cy="34"/>
              </a:xfrm>
              <a:custGeom>
                <a:avLst/>
                <a:gdLst/>
                <a:ahLst/>
                <a:cxnLst>
                  <a:cxn ang="0">
                    <a:pos x="28" y="34"/>
                  </a:cxn>
                  <a:cxn ang="0">
                    <a:pos x="28" y="34"/>
                  </a:cxn>
                  <a:cxn ang="0">
                    <a:pos x="42" y="34"/>
                  </a:cxn>
                  <a:cxn ang="0">
                    <a:pos x="42" y="34"/>
                  </a:cxn>
                  <a:cxn ang="0">
                    <a:pos x="42" y="30"/>
                  </a:cxn>
                  <a:cxn ang="0">
                    <a:pos x="42" y="3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14" y="34"/>
                  </a:cxn>
                  <a:cxn ang="0">
                    <a:pos x="28" y="34"/>
                  </a:cxn>
                  <a:cxn ang="0">
                    <a:pos x="28" y="34"/>
                  </a:cxn>
                </a:cxnLst>
                <a:rect l="0" t="0" r="r" b="b"/>
                <a:pathLst>
                  <a:path w="48" h="34">
                    <a:moveTo>
                      <a:pt x="28" y="34"/>
                    </a:moveTo>
                    <a:lnTo>
                      <a:pt x="28" y="34"/>
                    </a:lnTo>
                    <a:lnTo>
                      <a:pt x="42" y="34"/>
                    </a:lnTo>
                    <a:lnTo>
                      <a:pt x="42" y="34"/>
                    </a:lnTo>
                    <a:lnTo>
                      <a:pt x="42" y="30"/>
                    </a:lnTo>
                    <a:lnTo>
                      <a:pt x="42" y="3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14" y="34"/>
                    </a:lnTo>
                    <a:lnTo>
                      <a:pt x="28" y="34"/>
                    </a:lnTo>
                    <a:lnTo>
                      <a:pt x="2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9" name="Freeform 245"/>
              <p:cNvSpPr/>
              <p:nvPr/>
            </p:nvSpPr>
            <p:spPr bwMode="auto">
              <a:xfrm>
                <a:off x="2193" y="1193"/>
                <a:ext cx="32" cy="56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8" y="10"/>
                  </a:cxn>
                  <a:cxn ang="0">
                    <a:pos x="18" y="10"/>
                  </a:cxn>
                  <a:cxn ang="0">
                    <a:pos x="12" y="14"/>
                  </a:cxn>
                  <a:cxn ang="0">
                    <a:pos x="8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12" y="56"/>
                  </a:cxn>
                  <a:cxn ang="0">
                    <a:pos x="20" y="56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56">
                    <a:moveTo>
                      <a:pt x="32" y="0"/>
                    </a:moveTo>
                    <a:lnTo>
                      <a:pt x="32" y="0"/>
                    </a:lnTo>
                    <a:lnTo>
                      <a:pt x="18" y="10"/>
                    </a:lnTo>
                    <a:lnTo>
                      <a:pt x="18" y="10"/>
                    </a:lnTo>
                    <a:lnTo>
                      <a:pt x="12" y="14"/>
                    </a:lnTo>
                    <a:lnTo>
                      <a:pt x="8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12" y="56"/>
                    </a:lnTo>
                    <a:lnTo>
                      <a:pt x="20" y="56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0" name="Freeform 246"/>
              <p:cNvSpPr/>
              <p:nvPr/>
            </p:nvSpPr>
            <p:spPr bwMode="auto">
              <a:xfrm>
                <a:off x="2225" y="1171"/>
                <a:ext cx="32" cy="74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10" y="16"/>
                  </a:cxn>
                  <a:cxn ang="0">
                    <a:pos x="8" y="18"/>
                  </a:cxn>
                  <a:cxn ang="0">
                    <a:pos x="8" y="26"/>
                  </a:cxn>
                  <a:cxn ang="0">
                    <a:pos x="8" y="26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12" y="70"/>
                  </a:cxn>
                  <a:cxn ang="0">
                    <a:pos x="18" y="66"/>
                  </a:cxn>
                  <a:cxn ang="0">
                    <a:pos x="22" y="62"/>
                  </a:cxn>
                  <a:cxn ang="0">
                    <a:pos x="22" y="62"/>
                  </a:cxn>
                  <a:cxn ang="0">
                    <a:pos x="26" y="40"/>
                  </a:cxn>
                  <a:cxn ang="0">
                    <a:pos x="26" y="4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32" h="74">
                    <a:moveTo>
                      <a:pt x="12" y="14"/>
                    </a:moveTo>
                    <a:lnTo>
                      <a:pt x="12" y="14"/>
                    </a:lnTo>
                    <a:lnTo>
                      <a:pt x="10" y="16"/>
                    </a:lnTo>
                    <a:lnTo>
                      <a:pt x="8" y="18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2" y="70"/>
                    </a:lnTo>
                    <a:lnTo>
                      <a:pt x="18" y="66"/>
                    </a:lnTo>
                    <a:lnTo>
                      <a:pt x="22" y="62"/>
                    </a:lnTo>
                    <a:lnTo>
                      <a:pt x="22" y="62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1" name="Freeform 247"/>
              <p:cNvSpPr/>
              <p:nvPr/>
            </p:nvSpPr>
            <p:spPr bwMode="auto">
              <a:xfrm>
                <a:off x="2255" y="1151"/>
                <a:ext cx="32" cy="7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6"/>
                  </a:cxn>
                  <a:cxn ang="0">
                    <a:pos x="8" y="20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8" y="72"/>
                  </a:cxn>
                  <a:cxn ang="0">
                    <a:pos x="16" y="64"/>
                  </a:cxn>
                  <a:cxn ang="0">
                    <a:pos x="22" y="54"/>
                  </a:cxn>
                  <a:cxn ang="0">
                    <a:pos x="28" y="44"/>
                  </a:cxn>
                  <a:cxn ang="0">
                    <a:pos x="30" y="34"/>
                  </a:cxn>
                  <a:cxn ang="0">
                    <a:pos x="32" y="22"/>
                  </a:cxn>
                  <a:cxn ang="0">
                    <a:pos x="32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32" h="78">
                    <a:moveTo>
                      <a:pt x="10" y="14"/>
                    </a:moveTo>
                    <a:lnTo>
                      <a:pt x="10" y="14"/>
                    </a:lnTo>
                    <a:lnTo>
                      <a:pt x="10" y="16"/>
                    </a:lnTo>
                    <a:lnTo>
                      <a:pt x="8" y="20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" y="72"/>
                    </a:lnTo>
                    <a:lnTo>
                      <a:pt x="16" y="64"/>
                    </a:lnTo>
                    <a:lnTo>
                      <a:pt x="22" y="54"/>
                    </a:lnTo>
                    <a:lnTo>
                      <a:pt x="28" y="44"/>
                    </a:lnTo>
                    <a:lnTo>
                      <a:pt x="30" y="34"/>
                    </a:lnTo>
                    <a:lnTo>
                      <a:pt x="32" y="22"/>
                    </a:lnTo>
                    <a:lnTo>
                      <a:pt x="32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2" name="Freeform 248"/>
              <p:cNvSpPr/>
              <p:nvPr/>
            </p:nvSpPr>
            <p:spPr bwMode="auto">
              <a:xfrm>
                <a:off x="2139" y="1205"/>
                <a:ext cx="48" cy="40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28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48" y="4"/>
                  </a:cxn>
                  <a:cxn ang="0">
                    <a:pos x="48" y="4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40">
                    <a:moveTo>
                      <a:pt x="16" y="2"/>
                    </a:moveTo>
                    <a:lnTo>
                      <a:pt x="16" y="2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28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48" y="4"/>
                    </a:lnTo>
                    <a:lnTo>
                      <a:pt x="48" y="4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3" name="Freeform 249"/>
              <p:cNvSpPr/>
              <p:nvPr/>
            </p:nvSpPr>
            <p:spPr bwMode="auto">
              <a:xfrm>
                <a:off x="2155" y="1177"/>
                <a:ext cx="64" cy="26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28" y="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4"/>
                  </a:cxn>
                  <a:cxn ang="0">
                    <a:pos x="4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38" y="26"/>
                  </a:cxn>
                  <a:cxn ang="0">
                    <a:pos x="38" y="26"/>
                  </a:cxn>
                  <a:cxn ang="0">
                    <a:pos x="42" y="26"/>
                  </a:cxn>
                  <a:cxn ang="0">
                    <a:pos x="44" y="22"/>
                  </a:cxn>
                  <a:cxn ang="0">
                    <a:pos x="50" y="18"/>
                  </a:cxn>
                  <a:cxn ang="0">
                    <a:pos x="50" y="1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8" y="6"/>
                  </a:cxn>
                  <a:cxn ang="0">
                    <a:pos x="52" y="6"/>
                  </a:cxn>
                  <a:cxn ang="0">
                    <a:pos x="52" y="6"/>
                  </a:cxn>
                  <a:cxn ang="0">
                    <a:pos x="28" y="2"/>
                  </a:cxn>
                  <a:cxn ang="0">
                    <a:pos x="28" y="2"/>
                  </a:cxn>
                </a:cxnLst>
                <a:rect l="0" t="0" r="r" b="b"/>
                <a:pathLst>
                  <a:path w="64" h="26">
                    <a:moveTo>
                      <a:pt x="28" y="2"/>
                    </a:moveTo>
                    <a:lnTo>
                      <a:pt x="28" y="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4"/>
                    </a:lnTo>
                    <a:lnTo>
                      <a:pt x="4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42" y="26"/>
                    </a:lnTo>
                    <a:lnTo>
                      <a:pt x="44" y="22"/>
                    </a:lnTo>
                    <a:lnTo>
                      <a:pt x="50" y="18"/>
                    </a:lnTo>
                    <a:lnTo>
                      <a:pt x="50" y="1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8" y="6"/>
                    </a:lnTo>
                    <a:lnTo>
                      <a:pt x="52" y="6"/>
                    </a:lnTo>
                    <a:lnTo>
                      <a:pt x="52" y="6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4" name="Freeform 250"/>
              <p:cNvSpPr/>
              <p:nvPr/>
            </p:nvSpPr>
            <p:spPr bwMode="auto">
              <a:xfrm>
                <a:off x="2169" y="1153"/>
                <a:ext cx="80" cy="24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56" y="24"/>
                  </a:cxn>
                  <a:cxn ang="0">
                    <a:pos x="58" y="24"/>
                  </a:cxn>
                  <a:cxn ang="0">
                    <a:pos x="62" y="22"/>
                  </a:cxn>
                  <a:cxn ang="0">
                    <a:pos x="62" y="22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40" y="2"/>
                  </a:cxn>
                  <a:cxn ang="0">
                    <a:pos x="4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8" y="6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80" h="24">
                    <a:moveTo>
                      <a:pt x="0" y="16"/>
                    </a:moveTo>
                    <a:lnTo>
                      <a:pt x="0" y="16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56" y="24"/>
                    </a:lnTo>
                    <a:lnTo>
                      <a:pt x="58" y="24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8" y="6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5" name="Freeform 251"/>
              <p:cNvSpPr/>
              <p:nvPr/>
            </p:nvSpPr>
            <p:spPr bwMode="auto">
              <a:xfrm>
                <a:off x="2191" y="1129"/>
                <a:ext cx="86" cy="26"/>
              </a:xfrm>
              <a:custGeom>
                <a:avLst/>
                <a:gdLst/>
                <a:ahLst/>
                <a:cxnLst>
                  <a:cxn ang="0">
                    <a:pos x="66" y="24"/>
                  </a:cxn>
                  <a:cxn ang="0">
                    <a:pos x="66" y="24"/>
                  </a:cxn>
                  <a:cxn ang="0">
                    <a:pos x="86" y="10"/>
                  </a:cxn>
                  <a:cxn ang="0">
                    <a:pos x="86" y="10"/>
                  </a:cxn>
                  <a:cxn ang="0">
                    <a:pos x="74" y="4"/>
                  </a:cxn>
                  <a:cxn ang="0">
                    <a:pos x="64" y="2"/>
                  </a:cxn>
                  <a:cxn ang="0">
                    <a:pos x="54" y="0"/>
                  </a:cxn>
                  <a:cxn ang="0">
                    <a:pos x="42" y="0"/>
                  </a:cxn>
                  <a:cxn ang="0">
                    <a:pos x="32" y="2"/>
                  </a:cxn>
                  <a:cxn ang="0">
                    <a:pos x="20" y="6"/>
                  </a:cxn>
                  <a:cxn ang="0">
                    <a:pos x="10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50" y="22"/>
                  </a:cxn>
                  <a:cxn ang="0">
                    <a:pos x="50" y="22"/>
                  </a:cxn>
                  <a:cxn ang="0">
                    <a:pos x="60" y="24"/>
                  </a:cxn>
                  <a:cxn ang="0">
                    <a:pos x="64" y="26"/>
                  </a:cxn>
                  <a:cxn ang="0">
                    <a:pos x="66" y="24"/>
                  </a:cxn>
                  <a:cxn ang="0">
                    <a:pos x="66" y="24"/>
                  </a:cxn>
                </a:cxnLst>
                <a:rect l="0" t="0" r="r" b="b"/>
                <a:pathLst>
                  <a:path w="86" h="26">
                    <a:moveTo>
                      <a:pt x="66" y="24"/>
                    </a:moveTo>
                    <a:lnTo>
                      <a:pt x="66" y="24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74" y="4"/>
                    </a:lnTo>
                    <a:lnTo>
                      <a:pt x="64" y="2"/>
                    </a:lnTo>
                    <a:lnTo>
                      <a:pt x="54" y="0"/>
                    </a:lnTo>
                    <a:lnTo>
                      <a:pt x="42" y="0"/>
                    </a:lnTo>
                    <a:lnTo>
                      <a:pt x="32" y="2"/>
                    </a:lnTo>
                    <a:lnTo>
                      <a:pt x="20" y="6"/>
                    </a:lnTo>
                    <a:lnTo>
                      <a:pt x="10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50" y="22"/>
                    </a:lnTo>
                    <a:lnTo>
                      <a:pt x="50" y="22"/>
                    </a:lnTo>
                    <a:lnTo>
                      <a:pt x="60" y="24"/>
                    </a:lnTo>
                    <a:lnTo>
                      <a:pt x="64" y="26"/>
                    </a:lnTo>
                    <a:lnTo>
                      <a:pt x="66" y="24"/>
                    </a:lnTo>
                    <a:lnTo>
                      <a:pt x="6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6" name="Freeform 252"/>
              <p:cNvSpPr/>
              <p:nvPr/>
            </p:nvSpPr>
            <p:spPr bwMode="auto">
              <a:xfrm>
                <a:off x="2685" y="1119"/>
                <a:ext cx="40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30" y="28"/>
                  </a:cxn>
                  <a:cxn ang="0">
                    <a:pos x="40" y="30"/>
                  </a:cxn>
                  <a:cxn ang="0">
                    <a:pos x="4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40" h="30">
                    <a:moveTo>
                      <a:pt x="6" y="26"/>
                    </a:moveTo>
                    <a:lnTo>
                      <a:pt x="6" y="2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30" y="28"/>
                    </a:lnTo>
                    <a:lnTo>
                      <a:pt x="40" y="30"/>
                    </a:lnTo>
                    <a:lnTo>
                      <a:pt x="4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7" name="Freeform 253"/>
              <p:cNvSpPr/>
              <p:nvPr/>
            </p:nvSpPr>
            <p:spPr bwMode="auto">
              <a:xfrm>
                <a:off x="2657" y="1099"/>
                <a:ext cx="28" cy="48"/>
              </a:xfrm>
              <a:custGeom>
                <a:avLst/>
                <a:gdLst/>
                <a:ahLst/>
                <a:cxnLst>
                  <a:cxn ang="0">
                    <a:pos x="12" y="8"/>
                  </a:cxn>
                  <a:cxn ang="0">
                    <a:pos x="1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30"/>
                  </a:cxn>
                  <a:cxn ang="0">
                    <a:pos x="6" y="30"/>
                  </a:cxn>
                  <a:cxn ang="0">
                    <a:pos x="8" y="44"/>
                  </a:cxn>
                  <a:cxn ang="0">
                    <a:pos x="8" y="44"/>
                  </a:cxn>
                  <a:cxn ang="0">
                    <a:pos x="10" y="46"/>
                  </a:cxn>
                  <a:cxn ang="0">
                    <a:pos x="16" y="48"/>
                  </a:cxn>
                  <a:cxn ang="0">
                    <a:pos x="28" y="48"/>
                  </a:cxn>
                  <a:cxn ang="0">
                    <a:pos x="28" y="48"/>
                  </a:cxn>
                  <a:cxn ang="0">
                    <a:pos x="22" y="16"/>
                  </a:cxn>
                  <a:cxn ang="0">
                    <a:pos x="22" y="16"/>
                  </a:cxn>
                  <a:cxn ang="0">
                    <a:pos x="20" y="14"/>
                  </a:cxn>
                  <a:cxn ang="0">
                    <a:pos x="18" y="12"/>
                  </a:cxn>
                  <a:cxn ang="0">
                    <a:pos x="12" y="8"/>
                  </a:cxn>
                  <a:cxn ang="0">
                    <a:pos x="12" y="8"/>
                  </a:cxn>
                </a:cxnLst>
                <a:rect l="0" t="0" r="r" b="b"/>
                <a:pathLst>
                  <a:path w="28" h="48">
                    <a:moveTo>
                      <a:pt x="12" y="8"/>
                    </a:moveTo>
                    <a:lnTo>
                      <a:pt x="1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30"/>
                    </a:lnTo>
                    <a:lnTo>
                      <a:pt x="6" y="30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10" y="46"/>
                    </a:lnTo>
                    <a:lnTo>
                      <a:pt x="16" y="48"/>
                    </a:lnTo>
                    <a:lnTo>
                      <a:pt x="28" y="48"/>
                    </a:lnTo>
                    <a:lnTo>
                      <a:pt x="28" y="48"/>
                    </a:lnTo>
                    <a:lnTo>
                      <a:pt x="22" y="16"/>
                    </a:lnTo>
                    <a:lnTo>
                      <a:pt x="22" y="16"/>
                    </a:lnTo>
                    <a:lnTo>
                      <a:pt x="20" y="14"/>
                    </a:lnTo>
                    <a:lnTo>
                      <a:pt x="18" y="12"/>
                    </a:lnTo>
                    <a:lnTo>
                      <a:pt x="12" y="8"/>
                    </a:lnTo>
                    <a:lnTo>
                      <a:pt x="1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8" name="Freeform 254"/>
              <p:cNvSpPr/>
              <p:nvPr/>
            </p:nvSpPr>
            <p:spPr bwMode="auto">
              <a:xfrm>
                <a:off x="2631" y="1079"/>
                <a:ext cx="26" cy="64"/>
              </a:xfrm>
              <a:custGeom>
                <a:avLst/>
                <a:gdLst/>
                <a:ahLst/>
                <a:cxnLst>
                  <a:cxn ang="0">
                    <a:pos x="16" y="12"/>
                  </a:cxn>
                  <a:cxn ang="0">
                    <a:pos x="16" y="1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34"/>
                  </a:cxn>
                  <a:cxn ang="0">
                    <a:pos x="6" y="34"/>
                  </a:cxn>
                  <a:cxn ang="0">
                    <a:pos x="8" y="52"/>
                  </a:cxn>
                  <a:cxn ang="0">
                    <a:pos x="8" y="52"/>
                  </a:cxn>
                  <a:cxn ang="0">
                    <a:pos x="12" y="56"/>
                  </a:cxn>
                  <a:cxn ang="0">
                    <a:pos x="16" y="60"/>
                  </a:cxn>
                  <a:cxn ang="0">
                    <a:pos x="26" y="64"/>
                  </a:cxn>
                  <a:cxn ang="0">
                    <a:pos x="26" y="64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20" y="16"/>
                  </a:cxn>
                  <a:cxn ang="0">
                    <a:pos x="16" y="12"/>
                  </a:cxn>
                  <a:cxn ang="0">
                    <a:pos x="16" y="12"/>
                  </a:cxn>
                </a:cxnLst>
                <a:rect l="0" t="0" r="r" b="b"/>
                <a:pathLst>
                  <a:path w="26" h="64">
                    <a:moveTo>
                      <a:pt x="16" y="12"/>
                    </a:moveTo>
                    <a:lnTo>
                      <a:pt x="16" y="1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34"/>
                    </a:lnTo>
                    <a:lnTo>
                      <a:pt x="6" y="34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2" y="56"/>
                    </a:lnTo>
                    <a:lnTo>
                      <a:pt x="16" y="60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20" y="16"/>
                    </a:lnTo>
                    <a:lnTo>
                      <a:pt x="16" y="12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9" name="Freeform 255"/>
              <p:cNvSpPr/>
              <p:nvPr/>
            </p:nvSpPr>
            <p:spPr bwMode="auto">
              <a:xfrm>
                <a:off x="2605" y="1063"/>
                <a:ext cx="28" cy="66"/>
              </a:xfrm>
              <a:custGeom>
                <a:avLst/>
                <a:gdLst/>
                <a:ahLst/>
                <a:cxnLst>
                  <a:cxn ang="0">
                    <a:pos x="22" y="24"/>
                  </a:cxn>
                  <a:cxn ang="0">
                    <a:pos x="22" y="24"/>
                  </a:cxn>
                  <a:cxn ang="0">
                    <a:pos x="20" y="1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8"/>
                  </a:cxn>
                  <a:cxn ang="0">
                    <a:pos x="4" y="36"/>
                  </a:cxn>
                  <a:cxn ang="0">
                    <a:pos x="8" y="46"/>
                  </a:cxn>
                  <a:cxn ang="0">
                    <a:pos x="14" y="52"/>
                  </a:cxn>
                  <a:cxn ang="0">
                    <a:pos x="20" y="60"/>
                  </a:cxn>
                  <a:cxn ang="0">
                    <a:pos x="28" y="66"/>
                  </a:cxn>
                  <a:cxn ang="0">
                    <a:pos x="28" y="66"/>
                  </a:cxn>
                  <a:cxn ang="0">
                    <a:pos x="22" y="24"/>
                  </a:cxn>
                  <a:cxn ang="0">
                    <a:pos x="22" y="24"/>
                  </a:cxn>
                </a:cxnLst>
                <a:rect l="0" t="0" r="r" b="b"/>
                <a:pathLst>
                  <a:path w="28" h="66">
                    <a:moveTo>
                      <a:pt x="22" y="24"/>
                    </a:moveTo>
                    <a:lnTo>
                      <a:pt x="22" y="24"/>
                    </a:lnTo>
                    <a:lnTo>
                      <a:pt x="20" y="1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8"/>
                    </a:lnTo>
                    <a:lnTo>
                      <a:pt x="4" y="36"/>
                    </a:lnTo>
                    <a:lnTo>
                      <a:pt x="8" y="46"/>
                    </a:lnTo>
                    <a:lnTo>
                      <a:pt x="14" y="52"/>
                    </a:lnTo>
                    <a:lnTo>
                      <a:pt x="20" y="60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22" y="24"/>
                    </a:lnTo>
                    <a:lnTo>
                      <a:pt x="2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0" name="Freeform 256"/>
              <p:cNvSpPr/>
              <p:nvPr/>
            </p:nvSpPr>
            <p:spPr bwMode="auto">
              <a:xfrm>
                <a:off x="2689" y="1111"/>
                <a:ext cx="40" cy="3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36" y="22"/>
                  </a:cxn>
                  <a:cxn ang="0">
                    <a:pos x="34" y="12"/>
                  </a:cxn>
                  <a:cxn ang="0">
                    <a:pos x="34" y="12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40" h="32">
                    <a:moveTo>
                      <a:pt x="30" y="0"/>
                    </a:moveTo>
                    <a:lnTo>
                      <a:pt x="30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36" y="22"/>
                    </a:lnTo>
                    <a:lnTo>
                      <a:pt x="34" y="12"/>
                    </a:lnTo>
                    <a:lnTo>
                      <a:pt x="34" y="12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1" name="Freeform 257"/>
              <p:cNvSpPr/>
              <p:nvPr/>
            </p:nvSpPr>
            <p:spPr bwMode="auto">
              <a:xfrm>
                <a:off x="2663" y="1087"/>
                <a:ext cx="54" cy="20"/>
              </a:xfrm>
              <a:custGeom>
                <a:avLst/>
                <a:gdLst/>
                <a:ahLst/>
                <a:cxnLst>
                  <a:cxn ang="0">
                    <a:pos x="46" y="0"/>
                  </a:cxn>
                  <a:cxn ang="0">
                    <a:pos x="46" y="0"/>
                  </a:cxn>
                  <a:cxn ang="0">
                    <a:pos x="32" y="2"/>
                  </a:cxn>
                  <a:cxn ang="0">
                    <a:pos x="32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6" y="4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54" y="18"/>
                  </a:cxn>
                  <a:cxn ang="0">
                    <a:pos x="54" y="18"/>
                  </a:cxn>
                  <a:cxn ang="0">
                    <a:pos x="50" y="8"/>
                  </a:cxn>
                  <a:cxn ang="0">
                    <a:pos x="48" y="2"/>
                  </a:cxn>
                  <a:cxn ang="0">
                    <a:pos x="46" y="0"/>
                  </a:cxn>
                  <a:cxn ang="0">
                    <a:pos x="46" y="0"/>
                  </a:cxn>
                </a:cxnLst>
                <a:rect l="0" t="0" r="r" b="b"/>
                <a:pathLst>
                  <a:path w="54" h="20">
                    <a:moveTo>
                      <a:pt x="46" y="0"/>
                    </a:moveTo>
                    <a:lnTo>
                      <a:pt x="46" y="0"/>
                    </a:lnTo>
                    <a:lnTo>
                      <a:pt x="32" y="2"/>
                    </a:lnTo>
                    <a:lnTo>
                      <a:pt x="32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6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54" y="18"/>
                    </a:lnTo>
                    <a:lnTo>
                      <a:pt x="54" y="18"/>
                    </a:lnTo>
                    <a:lnTo>
                      <a:pt x="50" y="8"/>
                    </a:lnTo>
                    <a:lnTo>
                      <a:pt x="48" y="2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2" name="Freeform 258"/>
              <p:cNvSpPr/>
              <p:nvPr/>
            </p:nvSpPr>
            <p:spPr bwMode="auto">
              <a:xfrm>
                <a:off x="2637" y="1065"/>
                <a:ext cx="68" cy="20"/>
              </a:xfrm>
              <a:custGeom>
                <a:avLst/>
                <a:gdLst/>
                <a:ahLst/>
                <a:cxnLst>
                  <a:cxn ang="0">
                    <a:pos x="28" y="20"/>
                  </a:cxn>
                  <a:cxn ang="0">
                    <a:pos x="28" y="20"/>
                  </a:cxn>
                  <a:cxn ang="0">
                    <a:pos x="68" y="14"/>
                  </a:cxn>
                  <a:cxn ang="0">
                    <a:pos x="68" y="14"/>
                  </a:cxn>
                  <a:cxn ang="0">
                    <a:pos x="62" y="6"/>
                  </a:cxn>
                  <a:cxn ang="0">
                    <a:pos x="58" y="2"/>
                  </a:cxn>
                  <a:cxn ang="0">
                    <a:pos x="54" y="0"/>
                  </a:cxn>
                  <a:cxn ang="0">
                    <a:pos x="54" y="0"/>
                  </a:cxn>
                  <a:cxn ang="0">
                    <a:pos x="36" y="2"/>
                  </a:cxn>
                  <a:cxn ang="0">
                    <a:pos x="36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22" y="20"/>
                  </a:cxn>
                  <a:cxn ang="0">
                    <a:pos x="28" y="20"/>
                  </a:cxn>
                  <a:cxn ang="0">
                    <a:pos x="28" y="20"/>
                  </a:cxn>
                </a:cxnLst>
                <a:rect l="0" t="0" r="r" b="b"/>
                <a:pathLst>
                  <a:path w="68" h="20">
                    <a:moveTo>
                      <a:pt x="28" y="20"/>
                    </a:moveTo>
                    <a:lnTo>
                      <a:pt x="28" y="20"/>
                    </a:lnTo>
                    <a:lnTo>
                      <a:pt x="68" y="14"/>
                    </a:lnTo>
                    <a:lnTo>
                      <a:pt x="68" y="14"/>
                    </a:lnTo>
                    <a:lnTo>
                      <a:pt x="62" y="6"/>
                    </a:lnTo>
                    <a:lnTo>
                      <a:pt x="58" y="2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22" y="20"/>
                    </a:lnTo>
                    <a:lnTo>
                      <a:pt x="28" y="20"/>
                    </a:lnTo>
                    <a:lnTo>
                      <a:pt x="2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3" name="Freeform 259"/>
              <p:cNvSpPr/>
              <p:nvPr/>
            </p:nvSpPr>
            <p:spPr bwMode="auto">
              <a:xfrm>
                <a:off x="2615" y="1045"/>
                <a:ext cx="72" cy="20"/>
              </a:xfrm>
              <a:custGeom>
                <a:avLst/>
                <a:gdLst/>
                <a:ahLst/>
                <a:cxnLst>
                  <a:cxn ang="0">
                    <a:pos x="30" y="18"/>
                  </a:cxn>
                  <a:cxn ang="0">
                    <a:pos x="30" y="18"/>
                  </a:cxn>
                  <a:cxn ang="0">
                    <a:pos x="72" y="14"/>
                  </a:cxn>
                  <a:cxn ang="0">
                    <a:pos x="72" y="14"/>
                  </a:cxn>
                  <a:cxn ang="0">
                    <a:pos x="64" y="8"/>
                  </a:cxn>
                  <a:cxn ang="0">
                    <a:pos x="54" y="4"/>
                  </a:cxn>
                  <a:cxn ang="0">
                    <a:pos x="46" y="2"/>
                  </a:cxn>
                  <a:cxn ang="0">
                    <a:pos x="36" y="0"/>
                  </a:cxn>
                  <a:cxn ang="0">
                    <a:pos x="2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22" y="20"/>
                  </a:cxn>
                  <a:cxn ang="0">
                    <a:pos x="30" y="18"/>
                  </a:cxn>
                  <a:cxn ang="0">
                    <a:pos x="30" y="18"/>
                  </a:cxn>
                </a:cxnLst>
                <a:rect l="0" t="0" r="r" b="b"/>
                <a:pathLst>
                  <a:path w="72" h="20">
                    <a:moveTo>
                      <a:pt x="30" y="18"/>
                    </a:moveTo>
                    <a:lnTo>
                      <a:pt x="30" y="18"/>
                    </a:lnTo>
                    <a:lnTo>
                      <a:pt x="72" y="14"/>
                    </a:lnTo>
                    <a:lnTo>
                      <a:pt x="72" y="14"/>
                    </a:lnTo>
                    <a:lnTo>
                      <a:pt x="64" y="8"/>
                    </a:lnTo>
                    <a:lnTo>
                      <a:pt x="54" y="4"/>
                    </a:lnTo>
                    <a:lnTo>
                      <a:pt x="46" y="2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22" y="20"/>
                    </a:lnTo>
                    <a:lnTo>
                      <a:pt x="30" y="18"/>
                    </a:lnTo>
                    <a:lnTo>
                      <a:pt x="3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4" name="Freeform 260"/>
              <p:cNvSpPr/>
              <p:nvPr/>
            </p:nvSpPr>
            <p:spPr bwMode="auto">
              <a:xfrm>
                <a:off x="2817" y="991"/>
                <a:ext cx="50" cy="24"/>
              </a:xfrm>
              <a:custGeom>
                <a:avLst/>
                <a:gdLst/>
                <a:ahLst/>
                <a:cxnLst>
                  <a:cxn ang="0">
                    <a:pos x="18" y="20"/>
                  </a:cxn>
                  <a:cxn ang="0">
                    <a:pos x="18" y="20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40" y="12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8" y="20"/>
                  </a:cxn>
                  <a:cxn ang="0">
                    <a:pos x="18" y="20"/>
                  </a:cxn>
                </a:cxnLst>
                <a:rect l="0" t="0" r="r" b="b"/>
                <a:pathLst>
                  <a:path w="50" h="24">
                    <a:moveTo>
                      <a:pt x="18" y="20"/>
                    </a:moveTo>
                    <a:lnTo>
                      <a:pt x="18" y="20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40" y="12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8" y="2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5" name="Freeform 261"/>
              <p:cNvSpPr/>
              <p:nvPr/>
            </p:nvSpPr>
            <p:spPr bwMode="auto">
              <a:xfrm>
                <a:off x="2783" y="987"/>
                <a:ext cx="48" cy="36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28" y="36"/>
                  </a:cxn>
                  <a:cxn ang="0">
                    <a:pos x="28" y="36"/>
                  </a:cxn>
                  <a:cxn ang="0">
                    <a:pos x="32" y="36"/>
                  </a:cxn>
                  <a:cxn ang="0">
                    <a:pos x="38" y="34"/>
                  </a:cxn>
                  <a:cxn ang="0">
                    <a:pos x="48" y="30"/>
                  </a:cxn>
                  <a:cxn ang="0">
                    <a:pos x="48" y="3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4"/>
                  </a:cxn>
                  <a:cxn ang="0">
                    <a:pos x="22" y="2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36">
                    <a:moveTo>
                      <a:pt x="16" y="2"/>
                    </a:moveTo>
                    <a:lnTo>
                      <a:pt x="1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28" y="36"/>
                    </a:lnTo>
                    <a:lnTo>
                      <a:pt x="28" y="36"/>
                    </a:lnTo>
                    <a:lnTo>
                      <a:pt x="32" y="36"/>
                    </a:lnTo>
                    <a:lnTo>
                      <a:pt x="38" y="34"/>
                    </a:lnTo>
                    <a:lnTo>
                      <a:pt x="48" y="30"/>
                    </a:lnTo>
                    <a:lnTo>
                      <a:pt x="48" y="3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4"/>
                    </a:lnTo>
                    <a:lnTo>
                      <a:pt x="22" y="2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6" name="Freeform 262"/>
              <p:cNvSpPr/>
              <p:nvPr/>
            </p:nvSpPr>
            <p:spPr bwMode="auto">
              <a:xfrm>
                <a:off x="2751" y="985"/>
                <a:ext cx="54" cy="42"/>
              </a:xfrm>
              <a:custGeom>
                <a:avLst/>
                <a:gdLst/>
                <a:ahLst/>
                <a:cxnLst>
                  <a:cxn ang="0">
                    <a:pos x="20" y="2"/>
                  </a:cxn>
                  <a:cxn ang="0">
                    <a:pos x="2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2" y="40"/>
                  </a:cxn>
                  <a:cxn ang="0">
                    <a:pos x="32" y="40"/>
                  </a:cxn>
                  <a:cxn ang="0">
                    <a:pos x="38" y="42"/>
                  </a:cxn>
                  <a:cxn ang="0">
                    <a:pos x="42" y="42"/>
                  </a:cxn>
                  <a:cxn ang="0">
                    <a:pos x="54" y="40"/>
                  </a:cxn>
                  <a:cxn ang="0">
                    <a:pos x="54" y="40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4" y="4"/>
                  </a:cxn>
                  <a:cxn ang="0">
                    <a:pos x="20" y="2"/>
                  </a:cxn>
                  <a:cxn ang="0">
                    <a:pos x="20" y="2"/>
                  </a:cxn>
                </a:cxnLst>
                <a:rect l="0" t="0" r="r" b="b"/>
                <a:pathLst>
                  <a:path w="54" h="42">
                    <a:moveTo>
                      <a:pt x="20" y="2"/>
                    </a:moveTo>
                    <a:lnTo>
                      <a:pt x="2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38" y="42"/>
                    </a:lnTo>
                    <a:lnTo>
                      <a:pt x="42" y="42"/>
                    </a:lnTo>
                    <a:lnTo>
                      <a:pt x="54" y="40"/>
                    </a:lnTo>
                    <a:lnTo>
                      <a:pt x="54" y="40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4" y="4"/>
                    </a:lnTo>
                    <a:lnTo>
                      <a:pt x="20" y="2"/>
                    </a:lnTo>
                    <a:lnTo>
                      <a:pt x="2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7" name="Freeform 263"/>
              <p:cNvSpPr/>
              <p:nvPr/>
            </p:nvSpPr>
            <p:spPr bwMode="auto">
              <a:xfrm>
                <a:off x="2723" y="981"/>
                <a:ext cx="54" cy="46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12" y="26"/>
                  </a:cxn>
                  <a:cxn ang="0">
                    <a:pos x="20" y="32"/>
                  </a:cxn>
                  <a:cxn ang="0">
                    <a:pos x="28" y="36"/>
                  </a:cxn>
                  <a:cxn ang="0">
                    <a:pos x="36" y="42"/>
                  </a:cxn>
                  <a:cxn ang="0">
                    <a:pos x="44" y="44"/>
                  </a:cxn>
                  <a:cxn ang="0">
                    <a:pos x="54" y="46"/>
                  </a:cxn>
                  <a:cxn ang="0">
                    <a:pos x="54" y="46"/>
                  </a:cxn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8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54" h="46">
                    <a:moveTo>
                      <a:pt x="18" y="2"/>
                    </a:moveTo>
                    <a:lnTo>
                      <a:pt x="1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12" y="26"/>
                    </a:lnTo>
                    <a:lnTo>
                      <a:pt x="20" y="32"/>
                    </a:lnTo>
                    <a:lnTo>
                      <a:pt x="28" y="36"/>
                    </a:lnTo>
                    <a:lnTo>
                      <a:pt x="36" y="42"/>
                    </a:lnTo>
                    <a:lnTo>
                      <a:pt x="44" y="44"/>
                    </a:lnTo>
                    <a:lnTo>
                      <a:pt x="54" y="46"/>
                    </a:lnTo>
                    <a:lnTo>
                      <a:pt x="54" y="46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4" y="8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8" name="Freeform 264"/>
              <p:cNvSpPr/>
              <p:nvPr/>
            </p:nvSpPr>
            <p:spPr bwMode="auto">
              <a:xfrm>
                <a:off x="2819" y="967"/>
                <a:ext cx="48" cy="24"/>
              </a:xfrm>
              <a:custGeom>
                <a:avLst/>
                <a:gdLst/>
                <a:ahLst/>
                <a:cxnLst>
                  <a:cxn ang="0">
                    <a:pos x="32" y="8"/>
                  </a:cxn>
                  <a:cxn ang="0">
                    <a:pos x="32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2" y="2"/>
                  </a:cxn>
                  <a:cxn ang="0">
                    <a:pos x="22" y="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0" y="18"/>
                  </a:cxn>
                  <a:cxn ang="0">
                    <a:pos x="32" y="8"/>
                  </a:cxn>
                  <a:cxn ang="0">
                    <a:pos x="32" y="8"/>
                  </a:cxn>
                </a:cxnLst>
                <a:rect l="0" t="0" r="r" b="b"/>
                <a:pathLst>
                  <a:path w="48" h="24">
                    <a:moveTo>
                      <a:pt x="32" y="8"/>
                    </a:moveTo>
                    <a:lnTo>
                      <a:pt x="32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0" y="18"/>
                    </a:lnTo>
                    <a:lnTo>
                      <a:pt x="32" y="8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9" name="Freeform 265"/>
              <p:cNvSpPr/>
              <p:nvPr/>
            </p:nvSpPr>
            <p:spPr bwMode="auto">
              <a:xfrm>
                <a:off x="2785" y="953"/>
                <a:ext cx="52" cy="30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4" y="22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20" y="30"/>
                  </a:cxn>
                  <a:cxn ang="0">
                    <a:pos x="24" y="30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44" y="4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6" y="0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52" h="30">
                    <a:moveTo>
                      <a:pt x="8" y="20"/>
                    </a:moveTo>
                    <a:lnTo>
                      <a:pt x="8" y="20"/>
                    </a:lnTo>
                    <a:lnTo>
                      <a:pt x="4" y="22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20" y="30"/>
                    </a:lnTo>
                    <a:lnTo>
                      <a:pt x="24" y="30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44" y="4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0" name="Freeform 266"/>
              <p:cNvSpPr/>
              <p:nvPr/>
            </p:nvSpPr>
            <p:spPr bwMode="auto">
              <a:xfrm>
                <a:off x="2751" y="941"/>
                <a:ext cx="64" cy="36"/>
              </a:xfrm>
              <a:custGeom>
                <a:avLst/>
                <a:gdLst/>
                <a:ahLst/>
                <a:cxnLst>
                  <a:cxn ang="0">
                    <a:pos x="32" y="32"/>
                  </a:cxn>
                  <a:cxn ang="0">
                    <a:pos x="32" y="32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4" y="2"/>
                  </a:cxn>
                  <a:cxn ang="0">
                    <a:pos x="48" y="0"/>
                  </a:cxn>
                  <a:cxn ang="0">
                    <a:pos x="44" y="2"/>
                  </a:cxn>
                  <a:cxn ang="0">
                    <a:pos x="44" y="2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0" y="36"/>
                  </a:cxn>
                  <a:cxn ang="0">
                    <a:pos x="20" y="36"/>
                  </a:cxn>
                  <a:cxn ang="0">
                    <a:pos x="26" y="36"/>
                  </a:cxn>
                  <a:cxn ang="0">
                    <a:pos x="32" y="32"/>
                  </a:cxn>
                  <a:cxn ang="0">
                    <a:pos x="32" y="32"/>
                  </a:cxn>
                </a:cxnLst>
                <a:rect l="0" t="0" r="r" b="b"/>
                <a:pathLst>
                  <a:path w="64" h="36">
                    <a:moveTo>
                      <a:pt x="32" y="32"/>
                    </a:moveTo>
                    <a:lnTo>
                      <a:pt x="32" y="32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4" y="2"/>
                    </a:lnTo>
                    <a:lnTo>
                      <a:pt x="48" y="0"/>
                    </a:lnTo>
                    <a:lnTo>
                      <a:pt x="44" y="2"/>
                    </a:lnTo>
                    <a:lnTo>
                      <a:pt x="44" y="2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0" y="36"/>
                    </a:lnTo>
                    <a:lnTo>
                      <a:pt x="20" y="36"/>
                    </a:lnTo>
                    <a:lnTo>
                      <a:pt x="26" y="36"/>
                    </a:lnTo>
                    <a:lnTo>
                      <a:pt x="32" y="32"/>
                    </a:lnTo>
                    <a:lnTo>
                      <a:pt x="32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1" name="Freeform 267"/>
              <p:cNvSpPr/>
              <p:nvPr/>
            </p:nvSpPr>
            <p:spPr bwMode="auto">
              <a:xfrm>
                <a:off x="2725" y="939"/>
                <a:ext cx="64" cy="34"/>
              </a:xfrm>
              <a:custGeom>
                <a:avLst/>
                <a:gdLst/>
                <a:ahLst/>
                <a:cxnLst>
                  <a:cxn ang="0">
                    <a:pos x="0" y="30"/>
                  </a:cxn>
                  <a:cxn ang="0">
                    <a:pos x="0" y="30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4" y="30"/>
                  </a:cxn>
                  <a:cxn ang="0">
                    <a:pos x="30" y="26"/>
                  </a:cxn>
                  <a:cxn ang="0">
                    <a:pos x="30" y="26"/>
                  </a:cxn>
                  <a:cxn ang="0">
                    <a:pos x="64" y="0"/>
                  </a:cxn>
                  <a:cxn ang="0">
                    <a:pos x="64" y="0"/>
                  </a:cxn>
                  <a:cxn ang="0">
                    <a:pos x="54" y="0"/>
                  </a:cxn>
                  <a:cxn ang="0">
                    <a:pos x="44" y="0"/>
                  </a:cxn>
                  <a:cxn ang="0">
                    <a:pos x="36" y="2"/>
                  </a:cxn>
                  <a:cxn ang="0">
                    <a:pos x="26" y="6"/>
                  </a:cxn>
                  <a:cxn ang="0">
                    <a:pos x="18" y="10"/>
                  </a:cxn>
                  <a:cxn ang="0">
                    <a:pos x="10" y="16"/>
                  </a:cxn>
                  <a:cxn ang="0">
                    <a:pos x="4" y="22"/>
                  </a:cxn>
                  <a:cxn ang="0">
                    <a:pos x="0" y="30"/>
                  </a:cxn>
                  <a:cxn ang="0">
                    <a:pos x="0" y="30"/>
                  </a:cxn>
                </a:cxnLst>
                <a:rect l="0" t="0" r="r" b="b"/>
                <a:pathLst>
                  <a:path w="64" h="34">
                    <a:moveTo>
                      <a:pt x="0" y="30"/>
                    </a:moveTo>
                    <a:lnTo>
                      <a:pt x="0" y="30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4" y="30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54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26" y="6"/>
                    </a:lnTo>
                    <a:lnTo>
                      <a:pt x="18" y="10"/>
                    </a:lnTo>
                    <a:lnTo>
                      <a:pt x="10" y="16"/>
                    </a:lnTo>
                    <a:lnTo>
                      <a:pt x="4" y="22"/>
                    </a:lnTo>
                    <a:lnTo>
                      <a:pt x="0" y="30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2" name="Freeform 268"/>
              <p:cNvSpPr/>
              <p:nvPr/>
            </p:nvSpPr>
            <p:spPr bwMode="auto">
              <a:xfrm>
                <a:off x="2699" y="843"/>
                <a:ext cx="22" cy="32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</a:cxnLst>
                <a:rect l="0" t="0" r="r" b="b"/>
                <a:pathLst>
                  <a:path w="22" h="32">
                    <a:moveTo>
                      <a:pt x="22" y="0"/>
                    </a:move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3" name="Freeform 269"/>
              <p:cNvSpPr/>
              <p:nvPr/>
            </p:nvSpPr>
            <p:spPr bwMode="auto">
              <a:xfrm>
                <a:off x="2685" y="857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4" name="Freeform 270"/>
              <p:cNvSpPr/>
              <p:nvPr/>
            </p:nvSpPr>
            <p:spPr bwMode="auto">
              <a:xfrm>
                <a:off x="2673" y="871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5" name="Freeform 271"/>
              <p:cNvSpPr/>
              <p:nvPr/>
            </p:nvSpPr>
            <p:spPr bwMode="auto">
              <a:xfrm>
                <a:off x="2665" y="887"/>
                <a:ext cx="18" cy="50"/>
              </a:xfrm>
              <a:custGeom>
                <a:avLst/>
                <a:gdLst/>
                <a:ahLst/>
                <a:cxnLst>
                  <a:cxn ang="0">
                    <a:pos x="18" y="38"/>
                  </a:cxn>
                  <a:cxn ang="0">
                    <a:pos x="18" y="38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8"/>
                  </a:cxn>
                  <a:cxn ang="0">
                    <a:pos x="18" y="38"/>
                  </a:cxn>
                </a:cxnLst>
                <a:rect l="0" t="0" r="r" b="b"/>
                <a:pathLst>
                  <a:path w="18" h="50">
                    <a:moveTo>
                      <a:pt x="18" y="38"/>
                    </a:moveTo>
                    <a:lnTo>
                      <a:pt x="18" y="38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8"/>
                    </a:lnTo>
                    <a:lnTo>
                      <a:pt x="18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6" name="Freeform 272"/>
              <p:cNvSpPr/>
              <p:nvPr/>
            </p:nvSpPr>
            <p:spPr bwMode="auto">
              <a:xfrm>
                <a:off x="2711" y="845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7" name="Freeform 273"/>
              <p:cNvSpPr/>
              <p:nvPr/>
            </p:nvSpPr>
            <p:spPr bwMode="auto">
              <a:xfrm>
                <a:off x="2701" y="873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8" name="Freeform 274"/>
              <p:cNvSpPr/>
              <p:nvPr/>
            </p:nvSpPr>
            <p:spPr bwMode="auto">
              <a:xfrm>
                <a:off x="2693" y="893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9" name="Freeform 275"/>
              <p:cNvSpPr/>
              <p:nvPr/>
            </p:nvSpPr>
            <p:spPr bwMode="auto">
              <a:xfrm>
                <a:off x="2685" y="911"/>
                <a:ext cx="42" cy="30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30"/>
                  </a:cxn>
                  <a:cxn ang="0">
                    <a:pos x="0" y="30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30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0" name="Freeform 276"/>
              <p:cNvSpPr/>
              <p:nvPr/>
            </p:nvSpPr>
            <p:spPr bwMode="auto">
              <a:xfrm>
                <a:off x="2785" y="821"/>
                <a:ext cx="22" cy="32"/>
              </a:xfrm>
              <a:custGeom>
                <a:avLst/>
                <a:gdLst/>
                <a:ahLst/>
                <a:cxnLst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32"/>
                  </a:cxn>
                  <a:cxn ang="0">
                    <a:pos x="6" y="32"/>
                  </a:cxn>
                </a:cxnLst>
                <a:rect l="0" t="0" r="r" b="b"/>
                <a:pathLst>
                  <a:path w="22" h="32">
                    <a:moveTo>
                      <a:pt x="6" y="32"/>
                    </a:move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32"/>
                    </a:lnTo>
                    <a:lnTo>
                      <a:pt x="6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1" name="Freeform 277"/>
              <p:cNvSpPr/>
              <p:nvPr/>
            </p:nvSpPr>
            <p:spPr bwMode="auto">
              <a:xfrm>
                <a:off x="2771" y="835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8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8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2" name="Freeform 278"/>
              <p:cNvSpPr/>
              <p:nvPr/>
            </p:nvSpPr>
            <p:spPr bwMode="auto">
              <a:xfrm>
                <a:off x="2759" y="849"/>
                <a:ext cx="20" cy="48"/>
              </a:xfrm>
              <a:custGeom>
                <a:avLst/>
                <a:gdLst/>
                <a:ahLst/>
                <a:cxnLst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0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</a:cxnLst>
                <a:rect l="0" t="0" r="r" b="b"/>
                <a:pathLst>
                  <a:path w="20" h="48">
                    <a:moveTo>
                      <a:pt x="4" y="24"/>
                    </a:move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0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3" name="Freeform 279"/>
              <p:cNvSpPr/>
              <p:nvPr/>
            </p:nvSpPr>
            <p:spPr bwMode="auto">
              <a:xfrm>
                <a:off x="2751" y="865"/>
                <a:ext cx="18" cy="50"/>
              </a:xfrm>
              <a:custGeom>
                <a:avLst/>
                <a:gdLst/>
                <a:ahLst/>
                <a:cxnLst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</a:cxnLst>
                <a:rect l="0" t="0" r="r" b="b"/>
                <a:pathLst>
                  <a:path w="18" h="50">
                    <a:moveTo>
                      <a:pt x="14" y="28"/>
                    </a:move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4" name="Freeform 280"/>
              <p:cNvSpPr/>
              <p:nvPr/>
            </p:nvSpPr>
            <p:spPr bwMode="auto">
              <a:xfrm>
                <a:off x="2797" y="823"/>
                <a:ext cx="18" cy="32"/>
              </a:xfrm>
              <a:custGeom>
                <a:avLst/>
                <a:gdLst/>
                <a:ahLst/>
                <a:cxnLst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</a:cxnLst>
                <a:rect l="0" t="0" r="r" b="b"/>
                <a:pathLst>
                  <a:path w="18" h="32">
                    <a:moveTo>
                      <a:pt x="16" y="24"/>
                    </a:move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5" name="Freeform 281"/>
              <p:cNvSpPr/>
              <p:nvPr/>
            </p:nvSpPr>
            <p:spPr bwMode="auto">
              <a:xfrm>
                <a:off x="2787" y="851"/>
                <a:ext cx="30" cy="26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30" h="26">
                    <a:moveTo>
                      <a:pt x="4" y="16"/>
                    </a:move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6" name="Freeform 282"/>
              <p:cNvSpPr/>
              <p:nvPr/>
            </p:nvSpPr>
            <p:spPr bwMode="auto">
              <a:xfrm>
                <a:off x="2779" y="871"/>
                <a:ext cx="38" cy="28"/>
              </a:xfrm>
              <a:custGeom>
                <a:avLst/>
                <a:gdLst/>
                <a:ahLst/>
                <a:cxnLst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</a:cxnLst>
                <a:rect l="0" t="0" r="r" b="b"/>
                <a:pathLst>
                  <a:path w="38" h="28">
                    <a:moveTo>
                      <a:pt x="34" y="14"/>
                    </a:move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7" name="Freeform 283"/>
              <p:cNvSpPr/>
              <p:nvPr/>
            </p:nvSpPr>
            <p:spPr bwMode="auto">
              <a:xfrm>
                <a:off x="2771" y="889"/>
                <a:ext cx="42" cy="28"/>
              </a:xfrm>
              <a:custGeom>
                <a:avLst/>
                <a:gdLst/>
                <a:ahLst/>
                <a:cxnLst>
                  <a:cxn ang="0">
                    <a:pos x="6" y="16"/>
                  </a:cxn>
                  <a:cxn ang="0">
                    <a:pos x="6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4" y="28"/>
                  </a:cxn>
                  <a:cxn ang="0">
                    <a:pos x="26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0" y="14"/>
                  </a:cxn>
                  <a:cxn ang="0">
                    <a:pos x="6" y="16"/>
                  </a:cxn>
                  <a:cxn ang="0">
                    <a:pos x="6" y="16"/>
                  </a:cxn>
                </a:cxnLst>
                <a:rect l="0" t="0" r="r" b="b"/>
                <a:pathLst>
                  <a:path w="42" h="28">
                    <a:moveTo>
                      <a:pt x="6" y="16"/>
                    </a:moveTo>
                    <a:lnTo>
                      <a:pt x="6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4" y="28"/>
                    </a:lnTo>
                    <a:lnTo>
                      <a:pt x="26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0" y="14"/>
                    </a:lnTo>
                    <a:lnTo>
                      <a:pt x="6" y="16"/>
                    </a:lnTo>
                    <a:lnTo>
                      <a:pt x="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8" name="Freeform 284"/>
              <p:cNvSpPr/>
              <p:nvPr/>
            </p:nvSpPr>
            <p:spPr bwMode="auto">
              <a:xfrm>
                <a:off x="2473" y="731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9" name="Freeform 285"/>
              <p:cNvSpPr/>
              <p:nvPr/>
            </p:nvSpPr>
            <p:spPr bwMode="auto">
              <a:xfrm>
                <a:off x="2459" y="745"/>
                <a:ext cx="18" cy="4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8" h="40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0" name="Freeform 286"/>
              <p:cNvSpPr/>
              <p:nvPr/>
            </p:nvSpPr>
            <p:spPr bwMode="auto">
              <a:xfrm>
                <a:off x="2447" y="757"/>
                <a:ext cx="18" cy="48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8" y="32"/>
                  </a:cxn>
                  <a:cxn ang="0">
                    <a:pos x="18" y="28"/>
                  </a:cxn>
                  <a:cxn ang="0">
                    <a:pos x="18" y="2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4" y="26"/>
                  </a:cxn>
                  <a:cxn ang="0">
                    <a:pos x="4" y="26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48">
                    <a:moveTo>
                      <a:pt x="18" y="36"/>
                    </a:moveTo>
                    <a:lnTo>
                      <a:pt x="18" y="36"/>
                    </a:lnTo>
                    <a:lnTo>
                      <a:pt x="18" y="32"/>
                    </a:lnTo>
                    <a:lnTo>
                      <a:pt x="18" y="28"/>
                    </a:lnTo>
                    <a:lnTo>
                      <a:pt x="18" y="2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1" name="Freeform 287"/>
              <p:cNvSpPr/>
              <p:nvPr/>
            </p:nvSpPr>
            <p:spPr bwMode="auto">
              <a:xfrm>
                <a:off x="2439" y="775"/>
                <a:ext cx="18" cy="50"/>
              </a:xfrm>
              <a:custGeom>
                <a:avLst/>
                <a:gdLst/>
                <a:ahLst/>
                <a:cxnLst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6" y="44"/>
                  </a:cxn>
                  <a:cxn ang="0">
                    <a:pos x="12" y="50"/>
                  </a:cxn>
                  <a:cxn ang="0">
                    <a:pos x="12" y="50"/>
                  </a:cxn>
                </a:cxnLst>
                <a:rect l="0" t="0" r="r" b="b"/>
                <a:pathLst>
                  <a:path w="18" h="50">
                    <a:moveTo>
                      <a:pt x="12" y="50"/>
                    </a:move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6" y="44"/>
                    </a:lnTo>
                    <a:lnTo>
                      <a:pt x="12" y="50"/>
                    </a:lnTo>
                    <a:lnTo>
                      <a:pt x="1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2" name="Freeform 288"/>
              <p:cNvSpPr/>
              <p:nvPr/>
            </p:nvSpPr>
            <p:spPr bwMode="auto">
              <a:xfrm>
                <a:off x="2485" y="733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3" name="Freeform 289"/>
              <p:cNvSpPr/>
              <p:nvPr/>
            </p:nvSpPr>
            <p:spPr bwMode="auto">
              <a:xfrm>
                <a:off x="2475" y="761"/>
                <a:ext cx="30" cy="26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28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8" y="0"/>
                  </a:cxn>
                  <a:cxn ang="0">
                    <a:pos x="28" y="0"/>
                  </a:cxn>
                </a:cxnLst>
                <a:rect l="0" t="0" r="r" b="b"/>
                <a:pathLst>
                  <a:path w="30" h="26">
                    <a:moveTo>
                      <a:pt x="28" y="0"/>
                    </a:moveTo>
                    <a:lnTo>
                      <a:pt x="28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8" y="0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4" name="Freeform 290"/>
              <p:cNvSpPr/>
              <p:nvPr/>
            </p:nvSpPr>
            <p:spPr bwMode="auto">
              <a:xfrm>
                <a:off x="2467" y="781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5" name="Freeform 291"/>
              <p:cNvSpPr/>
              <p:nvPr/>
            </p:nvSpPr>
            <p:spPr bwMode="auto">
              <a:xfrm>
                <a:off x="2459" y="799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6" name="Freeform 292"/>
              <p:cNvSpPr/>
              <p:nvPr/>
            </p:nvSpPr>
            <p:spPr bwMode="auto">
              <a:xfrm>
                <a:off x="2563" y="697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7" name="Freeform 293"/>
              <p:cNvSpPr/>
              <p:nvPr/>
            </p:nvSpPr>
            <p:spPr bwMode="auto">
              <a:xfrm>
                <a:off x="2549" y="711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8" name="Freeform 294"/>
              <p:cNvSpPr/>
              <p:nvPr/>
            </p:nvSpPr>
            <p:spPr bwMode="auto">
              <a:xfrm>
                <a:off x="2537" y="725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9" name="Freeform 295"/>
              <p:cNvSpPr/>
              <p:nvPr/>
            </p:nvSpPr>
            <p:spPr bwMode="auto">
              <a:xfrm>
                <a:off x="2529" y="741"/>
                <a:ext cx="18" cy="50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50">
                    <a:moveTo>
                      <a:pt x="18" y="36"/>
                    </a:move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0" name="Freeform 296"/>
              <p:cNvSpPr/>
              <p:nvPr/>
            </p:nvSpPr>
            <p:spPr bwMode="auto">
              <a:xfrm>
                <a:off x="2575" y="699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1" name="Freeform 297"/>
              <p:cNvSpPr/>
              <p:nvPr/>
            </p:nvSpPr>
            <p:spPr bwMode="auto">
              <a:xfrm>
                <a:off x="2565" y="727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2" name="Freeform 298"/>
              <p:cNvSpPr/>
              <p:nvPr/>
            </p:nvSpPr>
            <p:spPr bwMode="auto">
              <a:xfrm>
                <a:off x="2557" y="747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3" name="Freeform 299"/>
              <p:cNvSpPr/>
              <p:nvPr/>
            </p:nvSpPr>
            <p:spPr bwMode="auto">
              <a:xfrm>
                <a:off x="2549" y="765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4" name="Freeform 300"/>
              <p:cNvSpPr/>
              <p:nvPr/>
            </p:nvSpPr>
            <p:spPr bwMode="auto">
              <a:xfrm>
                <a:off x="2585" y="865"/>
                <a:ext cx="22" cy="4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2" h="40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5" name="Freeform 301"/>
              <p:cNvSpPr/>
              <p:nvPr/>
            </p:nvSpPr>
            <p:spPr bwMode="auto">
              <a:xfrm>
                <a:off x="2571" y="889"/>
                <a:ext cx="24" cy="44"/>
              </a:xfrm>
              <a:custGeom>
                <a:avLst/>
                <a:gdLst/>
                <a:ahLst/>
                <a:cxnLst>
                  <a:cxn ang="0">
                    <a:pos x="20" y="44"/>
                  </a:cxn>
                  <a:cxn ang="0">
                    <a:pos x="20" y="44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24" y="28"/>
                  </a:cxn>
                  <a:cxn ang="0">
                    <a:pos x="24" y="22"/>
                  </a:cxn>
                  <a:cxn ang="0">
                    <a:pos x="24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2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22"/>
                  </a:cxn>
                  <a:cxn ang="0">
                    <a:pos x="8" y="22"/>
                  </a:cxn>
                  <a:cxn ang="0">
                    <a:pos x="16" y="36"/>
                  </a:cxn>
                  <a:cxn ang="0">
                    <a:pos x="16" y="36"/>
                  </a:cxn>
                  <a:cxn ang="0">
                    <a:pos x="18" y="40"/>
                  </a:cxn>
                  <a:cxn ang="0">
                    <a:pos x="20" y="44"/>
                  </a:cxn>
                  <a:cxn ang="0">
                    <a:pos x="20" y="44"/>
                  </a:cxn>
                </a:cxnLst>
                <a:rect l="0" t="0" r="r" b="b"/>
                <a:pathLst>
                  <a:path w="24" h="44">
                    <a:moveTo>
                      <a:pt x="20" y="44"/>
                    </a:moveTo>
                    <a:lnTo>
                      <a:pt x="20" y="44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24" y="28"/>
                    </a:lnTo>
                    <a:lnTo>
                      <a:pt x="24" y="22"/>
                    </a:lnTo>
                    <a:lnTo>
                      <a:pt x="24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2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6" y="36"/>
                    </a:lnTo>
                    <a:lnTo>
                      <a:pt x="16" y="36"/>
                    </a:lnTo>
                    <a:lnTo>
                      <a:pt x="18" y="40"/>
                    </a:lnTo>
                    <a:lnTo>
                      <a:pt x="20" y="44"/>
                    </a:lnTo>
                    <a:lnTo>
                      <a:pt x="20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6" name="Freeform 302"/>
              <p:cNvSpPr/>
              <p:nvPr/>
            </p:nvSpPr>
            <p:spPr bwMode="auto">
              <a:xfrm>
                <a:off x="2563" y="907"/>
                <a:ext cx="26" cy="52"/>
              </a:xfrm>
              <a:custGeom>
                <a:avLst/>
                <a:gdLst/>
                <a:ahLst/>
                <a:cxnLst>
                  <a:cxn ang="0">
                    <a:pos x="26" y="36"/>
                  </a:cxn>
                  <a:cxn ang="0">
                    <a:pos x="26" y="36"/>
                  </a:cxn>
                  <a:cxn ang="0">
                    <a:pos x="26" y="32"/>
                  </a:cxn>
                  <a:cxn ang="0">
                    <a:pos x="24" y="28"/>
                  </a:cxn>
                  <a:cxn ang="0">
                    <a:pos x="24" y="28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36"/>
                    </a:lnTo>
                    <a:lnTo>
                      <a:pt x="26" y="32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7" name="Freeform 303"/>
              <p:cNvSpPr/>
              <p:nvPr/>
            </p:nvSpPr>
            <p:spPr bwMode="auto">
              <a:xfrm>
                <a:off x="2559" y="927"/>
                <a:ext cx="26" cy="54"/>
              </a:xfrm>
              <a:custGeom>
                <a:avLst/>
                <a:gdLst/>
                <a:ahLst/>
                <a:cxnLst>
                  <a:cxn ang="0">
                    <a:pos x="22" y="54"/>
                  </a:cxn>
                  <a:cxn ang="0">
                    <a:pos x="22" y="54"/>
                  </a:cxn>
                  <a:cxn ang="0">
                    <a:pos x="26" y="38"/>
                  </a:cxn>
                  <a:cxn ang="0">
                    <a:pos x="26" y="38"/>
                  </a:cxn>
                  <a:cxn ang="0">
                    <a:pos x="22" y="34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6"/>
                  </a:cxn>
                  <a:cxn ang="0">
                    <a:pos x="2" y="30"/>
                  </a:cxn>
                  <a:cxn ang="0">
                    <a:pos x="6" y="38"/>
                  </a:cxn>
                  <a:cxn ang="0">
                    <a:pos x="10" y="44"/>
                  </a:cxn>
                  <a:cxn ang="0">
                    <a:pos x="16" y="50"/>
                  </a:cxn>
                  <a:cxn ang="0">
                    <a:pos x="22" y="54"/>
                  </a:cxn>
                  <a:cxn ang="0">
                    <a:pos x="22" y="54"/>
                  </a:cxn>
                </a:cxnLst>
                <a:rect l="0" t="0" r="r" b="b"/>
                <a:pathLst>
                  <a:path w="26" h="54">
                    <a:moveTo>
                      <a:pt x="22" y="54"/>
                    </a:moveTo>
                    <a:lnTo>
                      <a:pt x="22" y="54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2" y="34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2" y="30"/>
                    </a:lnTo>
                    <a:lnTo>
                      <a:pt x="6" y="38"/>
                    </a:lnTo>
                    <a:lnTo>
                      <a:pt x="10" y="44"/>
                    </a:lnTo>
                    <a:lnTo>
                      <a:pt x="16" y="50"/>
                    </a:lnTo>
                    <a:lnTo>
                      <a:pt x="22" y="54"/>
                    </a:lnTo>
                    <a:lnTo>
                      <a:pt x="22" y="5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8" name="Freeform 304"/>
              <p:cNvSpPr/>
              <p:nvPr/>
            </p:nvSpPr>
            <p:spPr bwMode="auto">
              <a:xfrm>
                <a:off x="2603" y="867"/>
                <a:ext cx="20" cy="4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20" y="26"/>
                  </a:cxn>
                  <a:cxn ang="0">
                    <a:pos x="20" y="2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0">
                    <a:moveTo>
                      <a:pt x="8" y="0"/>
                    </a:moveTo>
                    <a:lnTo>
                      <a:pt x="8" y="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20" y="26"/>
                    </a:lnTo>
                    <a:lnTo>
                      <a:pt x="20" y="2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9" name="Freeform 305"/>
              <p:cNvSpPr/>
              <p:nvPr/>
            </p:nvSpPr>
            <p:spPr bwMode="auto">
              <a:xfrm>
                <a:off x="2599" y="897"/>
                <a:ext cx="30" cy="38"/>
              </a:xfrm>
              <a:custGeom>
                <a:avLst/>
                <a:gdLst/>
                <a:ahLst/>
                <a:cxnLst>
                  <a:cxn ang="0">
                    <a:pos x="2" y="26"/>
                  </a:cxn>
                  <a:cxn ang="0">
                    <a:pos x="2" y="26"/>
                  </a:cxn>
                  <a:cxn ang="0">
                    <a:pos x="0" y="38"/>
                  </a:cxn>
                  <a:cxn ang="0">
                    <a:pos x="0" y="38"/>
                  </a:cxn>
                  <a:cxn ang="0">
                    <a:pos x="4" y="36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30" y="16"/>
                  </a:cxn>
                  <a:cxn ang="0">
                    <a:pos x="30" y="16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2" y="20"/>
                  </a:cxn>
                  <a:cxn ang="0">
                    <a:pos x="2" y="26"/>
                  </a:cxn>
                  <a:cxn ang="0">
                    <a:pos x="2" y="26"/>
                  </a:cxn>
                </a:cxnLst>
                <a:rect l="0" t="0" r="r" b="b"/>
                <a:pathLst>
                  <a:path w="30" h="38">
                    <a:moveTo>
                      <a:pt x="2" y="26"/>
                    </a:moveTo>
                    <a:lnTo>
                      <a:pt x="2" y="26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4" y="36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2" y="20"/>
                    </a:lnTo>
                    <a:lnTo>
                      <a:pt x="2" y="26"/>
                    </a:lnTo>
                    <a:lnTo>
                      <a:pt x="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0" name="Freeform 306"/>
              <p:cNvSpPr/>
              <p:nvPr/>
            </p:nvSpPr>
            <p:spPr bwMode="auto">
              <a:xfrm>
                <a:off x="2595" y="919"/>
                <a:ext cx="38" cy="4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36" y="0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4" y="22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6"/>
                  </a:cxn>
                  <a:cxn ang="0">
                    <a:pos x="34" y="16"/>
                  </a:cxn>
                  <a:cxn ang="0">
                    <a:pos x="36" y="14"/>
                  </a:cxn>
                  <a:cxn ang="0">
                    <a:pos x="38" y="8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38" h="42">
                    <a:moveTo>
                      <a:pt x="36" y="0"/>
                    </a:moveTo>
                    <a:lnTo>
                      <a:pt x="36" y="0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4" y="22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6" y="14"/>
                    </a:lnTo>
                    <a:lnTo>
                      <a:pt x="38" y="8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1" name="Freeform 307"/>
              <p:cNvSpPr/>
              <p:nvPr/>
            </p:nvSpPr>
            <p:spPr bwMode="auto">
              <a:xfrm>
                <a:off x="2591" y="941"/>
                <a:ext cx="40" cy="42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40" y="0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24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8" y="40"/>
                  </a:cxn>
                  <a:cxn ang="0">
                    <a:pos x="14" y="38"/>
                  </a:cxn>
                  <a:cxn ang="0">
                    <a:pos x="20" y="34"/>
                  </a:cxn>
                  <a:cxn ang="0">
                    <a:pos x="26" y="28"/>
                  </a:cxn>
                  <a:cxn ang="0">
                    <a:pos x="34" y="16"/>
                  </a:cxn>
                  <a:cxn ang="0">
                    <a:pos x="40" y="0"/>
                  </a:cxn>
                  <a:cxn ang="0">
                    <a:pos x="40" y="0"/>
                  </a:cxn>
                </a:cxnLst>
                <a:rect l="0" t="0" r="r" b="b"/>
                <a:pathLst>
                  <a:path w="40" h="42">
                    <a:moveTo>
                      <a:pt x="40" y="0"/>
                    </a:moveTo>
                    <a:lnTo>
                      <a:pt x="40" y="0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24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8" y="40"/>
                    </a:lnTo>
                    <a:lnTo>
                      <a:pt x="14" y="38"/>
                    </a:lnTo>
                    <a:lnTo>
                      <a:pt x="20" y="34"/>
                    </a:lnTo>
                    <a:lnTo>
                      <a:pt x="26" y="28"/>
                    </a:lnTo>
                    <a:lnTo>
                      <a:pt x="34" y="16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2" name="Freeform 308"/>
              <p:cNvSpPr/>
              <p:nvPr/>
            </p:nvSpPr>
            <p:spPr bwMode="auto">
              <a:xfrm>
                <a:off x="2491" y="887"/>
                <a:ext cx="24" cy="44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4" y="44"/>
                  </a:cxn>
                  <a:cxn ang="0">
                    <a:pos x="14" y="4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16" y="6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4" h="44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6" y="6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3" name="Freeform 309"/>
              <p:cNvSpPr/>
              <p:nvPr/>
            </p:nvSpPr>
            <p:spPr bwMode="auto">
              <a:xfrm>
                <a:off x="2477" y="911"/>
                <a:ext cx="26" cy="50"/>
              </a:xfrm>
              <a:custGeom>
                <a:avLst/>
                <a:gdLst/>
                <a:ahLst/>
                <a:cxnLst>
                  <a:cxn ang="0">
                    <a:pos x="22" y="50"/>
                  </a:cxn>
                  <a:cxn ang="0">
                    <a:pos x="22" y="50"/>
                  </a:cxn>
                  <a:cxn ang="0">
                    <a:pos x="24" y="36"/>
                  </a:cxn>
                  <a:cxn ang="0">
                    <a:pos x="24" y="36"/>
                  </a:cxn>
                  <a:cxn ang="0">
                    <a:pos x="26" y="32"/>
                  </a:cxn>
                  <a:cxn ang="0">
                    <a:pos x="26" y="26"/>
                  </a:cxn>
                  <a:cxn ang="0">
                    <a:pos x="26" y="2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8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18" y="46"/>
                  </a:cxn>
                  <a:cxn ang="0">
                    <a:pos x="22" y="50"/>
                  </a:cxn>
                  <a:cxn ang="0">
                    <a:pos x="22" y="50"/>
                  </a:cxn>
                </a:cxnLst>
                <a:rect l="0" t="0" r="r" b="b"/>
                <a:pathLst>
                  <a:path w="26" h="50">
                    <a:moveTo>
                      <a:pt x="22" y="50"/>
                    </a:moveTo>
                    <a:lnTo>
                      <a:pt x="22" y="50"/>
                    </a:lnTo>
                    <a:lnTo>
                      <a:pt x="24" y="36"/>
                    </a:lnTo>
                    <a:lnTo>
                      <a:pt x="24" y="36"/>
                    </a:lnTo>
                    <a:lnTo>
                      <a:pt x="26" y="32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8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18" y="46"/>
                    </a:lnTo>
                    <a:lnTo>
                      <a:pt x="22" y="50"/>
                    </a:lnTo>
                    <a:lnTo>
                      <a:pt x="2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4" name="Freeform 310"/>
              <p:cNvSpPr/>
              <p:nvPr/>
            </p:nvSpPr>
            <p:spPr bwMode="auto">
              <a:xfrm>
                <a:off x="2465" y="931"/>
                <a:ext cx="32" cy="60"/>
              </a:xfrm>
              <a:custGeom>
                <a:avLst/>
                <a:gdLst/>
                <a:ahLst/>
                <a:cxnLst>
                  <a:cxn ang="0">
                    <a:pos x="32" y="42"/>
                  </a:cxn>
                  <a:cxn ang="0">
                    <a:pos x="32" y="42"/>
                  </a:cxn>
                  <a:cxn ang="0">
                    <a:pos x="30" y="36"/>
                  </a:cxn>
                  <a:cxn ang="0">
                    <a:pos x="28" y="32"/>
                  </a:cxn>
                  <a:cxn ang="0">
                    <a:pos x="28" y="32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2" y="18"/>
                  </a:cxn>
                  <a:cxn ang="0">
                    <a:pos x="2" y="18"/>
                  </a:cxn>
                  <a:cxn ang="0">
                    <a:pos x="10" y="32"/>
                  </a:cxn>
                  <a:cxn ang="0">
                    <a:pos x="10" y="32"/>
                  </a:cxn>
                  <a:cxn ang="0">
                    <a:pos x="26" y="60"/>
                  </a:cxn>
                  <a:cxn ang="0">
                    <a:pos x="26" y="60"/>
                  </a:cxn>
                  <a:cxn ang="0">
                    <a:pos x="32" y="42"/>
                  </a:cxn>
                  <a:cxn ang="0">
                    <a:pos x="32" y="42"/>
                  </a:cxn>
                </a:cxnLst>
                <a:rect l="0" t="0" r="r" b="b"/>
                <a:pathLst>
                  <a:path w="32" h="60">
                    <a:moveTo>
                      <a:pt x="32" y="42"/>
                    </a:moveTo>
                    <a:lnTo>
                      <a:pt x="32" y="42"/>
                    </a:lnTo>
                    <a:lnTo>
                      <a:pt x="30" y="36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2" y="18"/>
                    </a:lnTo>
                    <a:lnTo>
                      <a:pt x="2" y="18"/>
                    </a:lnTo>
                    <a:lnTo>
                      <a:pt x="10" y="32"/>
                    </a:lnTo>
                    <a:lnTo>
                      <a:pt x="10" y="32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32" y="42"/>
                    </a:lnTo>
                    <a:lnTo>
                      <a:pt x="32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5" name="Freeform 311"/>
              <p:cNvSpPr/>
              <p:nvPr/>
            </p:nvSpPr>
            <p:spPr bwMode="auto">
              <a:xfrm>
                <a:off x="2461" y="955"/>
                <a:ext cx="30" cy="60"/>
              </a:xfrm>
              <a:custGeom>
                <a:avLst/>
                <a:gdLst/>
                <a:ahLst/>
                <a:cxnLst>
                  <a:cxn ang="0">
                    <a:pos x="26" y="60"/>
                  </a:cxn>
                  <a:cxn ang="0">
                    <a:pos x="26" y="60"/>
                  </a:cxn>
                  <a:cxn ang="0">
                    <a:pos x="30" y="44"/>
                  </a:cxn>
                  <a:cxn ang="0">
                    <a:pos x="30" y="44"/>
                  </a:cxn>
                  <a:cxn ang="0">
                    <a:pos x="26" y="38"/>
                  </a:cxn>
                  <a:cxn ang="0">
                    <a:pos x="22" y="32"/>
                  </a:cxn>
                  <a:cxn ang="0">
                    <a:pos x="22" y="3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4" y="34"/>
                  </a:cxn>
                  <a:cxn ang="0">
                    <a:pos x="8" y="42"/>
                  </a:cxn>
                  <a:cxn ang="0">
                    <a:pos x="12" y="50"/>
                  </a:cxn>
                  <a:cxn ang="0">
                    <a:pos x="18" y="56"/>
                  </a:cxn>
                  <a:cxn ang="0">
                    <a:pos x="26" y="60"/>
                  </a:cxn>
                  <a:cxn ang="0">
                    <a:pos x="26" y="60"/>
                  </a:cxn>
                </a:cxnLst>
                <a:rect l="0" t="0" r="r" b="b"/>
                <a:pathLst>
                  <a:path w="30" h="60">
                    <a:moveTo>
                      <a:pt x="26" y="60"/>
                    </a:moveTo>
                    <a:lnTo>
                      <a:pt x="26" y="60"/>
                    </a:lnTo>
                    <a:lnTo>
                      <a:pt x="30" y="44"/>
                    </a:lnTo>
                    <a:lnTo>
                      <a:pt x="30" y="44"/>
                    </a:lnTo>
                    <a:lnTo>
                      <a:pt x="26" y="38"/>
                    </a:lnTo>
                    <a:lnTo>
                      <a:pt x="22" y="32"/>
                    </a:lnTo>
                    <a:lnTo>
                      <a:pt x="22" y="3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4" y="34"/>
                    </a:lnTo>
                    <a:lnTo>
                      <a:pt x="8" y="42"/>
                    </a:lnTo>
                    <a:lnTo>
                      <a:pt x="12" y="50"/>
                    </a:lnTo>
                    <a:lnTo>
                      <a:pt x="18" y="56"/>
                    </a:lnTo>
                    <a:lnTo>
                      <a:pt x="26" y="60"/>
                    </a:lnTo>
                    <a:lnTo>
                      <a:pt x="2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6" name="Freeform 312"/>
              <p:cNvSpPr/>
              <p:nvPr/>
            </p:nvSpPr>
            <p:spPr bwMode="auto">
              <a:xfrm>
                <a:off x="2513" y="887"/>
                <a:ext cx="20" cy="44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20" y="28"/>
                  </a:cxn>
                  <a:cxn ang="0">
                    <a:pos x="20" y="28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2" y="1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4">
                    <a:moveTo>
                      <a:pt x="8" y="0"/>
                    </a:moveTo>
                    <a:lnTo>
                      <a:pt x="8" y="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20" y="28"/>
                    </a:lnTo>
                    <a:lnTo>
                      <a:pt x="20" y="28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2" y="1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7" name="Freeform 313"/>
              <p:cNvSpPr/>
              <p:nvPr/>
            </p:nvSpPr>
            <p:spPr bwMode="auto">
              <a:xfrm>
                <a:off x="2507" y="921"/>
                <a:ext cx="34" cy="42"/>
              </a:xfrm>
              <a:custGeom>
                <a:avLst/>
                <a:gdLst/>
                <a:ahLst/>
                <a:cxnLst>
                  <a:cxn ang="0">
                    <a:pos x="2" y="28"/>
                  </a:cxn>
                  <a:cxn ang="0">
                    <a:pos x="2" y="28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4" y="4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34" y="14"/>
                  </a:cxn>
                  <a:cxn ang="0">
                    <a:pos x="32" y="1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2" y="22"/>
                  </a:cxn>
                  <a:cxn ang="0">
                    <a:pos x="2" y="28"/>
                  </a:cxn>
                  <a:cxn ang="0">
                    <a:pos x="2" y="28"/>
                  </a:cxn>
                </a:cxnLst>
                <a:rect l="0" t="0" r="r" b="b"/>
                <a:pathLst>
                  <a:path w="34" h="42">
                    <a:moveTo>
                      <a:pt x="2" y="28"/>
                    </a:moveTo>
                    <a:lnTo>
                      <a:pt x="2" y="28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34" y="14"/>
                    </a:lnTo>
                    <a:lnTo>
                      <a:pt x="32" y="1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2" y="22"/>
                    </a:lnTo>
                    <a:lnTo>
                      <a:pt x="2" y="28"/>
                    </a:lnTo>
                    <a:lnTo>
                      <a:pt x="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8" name="Freeform 314"/>
              <p:cNvSpPr/>
              <p:nvPr/>
            </p:nvSpPr>
            <p:spPr bwMode="auto">
              <a:xfrm>
                <a:off x="2501" y="945"/>
                <a:ext cx="42" cy="4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6" y="24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40" y="20"/>
                  </a:cxn>
                  <a:cxn ang="0">
                    <a:pos x="40" y="20"/>
                  </a:cxn>
                  <a:cxn ang="0">
                    <a:pos x="42" y="16"/>
                  </a:cxn>
                  <a:cxn ang="0">
                    <a:pos x="42" y="10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48">
                    <a:moveTo>
                      <a:pt x="42" y="0"/>
                    </a:moveTo>
                    <a:lnTo>
                      <a:pt x="42" y="0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6" y="24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42" y="16"/>
                    </a:lnTo>
                    <a:lnTo>
                      <a:pt x="42" y="10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9" name="Freeform 315"/>
              <p:cNvSpPr/>
              <p:nvPr/>
            </p:nvSpPr>
            <p:spPr bwMode="auto">
              <a:xfrm>
                <a:off x="2497" y="971"/>
                <a:ext cx="44" cy="46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14" y="22"/>
                  </a:cxn>
                  <a:cxn ang="0">
                    <a:pos x="14" y="22"/>
                  </a:cxn>
                  <a:cxn ang="0">
                    <a:pos x="8" y="26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8" y="44"/>
                  </a:cxn>
                  <a:cxn ang="0">
                    <a:pos x="16" y="42"/>
                  </a:cxn>
                  <a:cxn ang="0">
                    <a:pos x="24" y="36"/>
                  </a:cxn>
                  <a:cxn ang="0">
                    <a:pos x="30" y="30"/>
                  </a:cxn>
                  <a:cxn ang="0">
                    <a:pos x="36" y="24"/>
                  </a:cxn>
                  <a:cxn ang="0">
                    <a:pos x="40" y="16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44" h="46">
                    <a:moveTo>
                      <a:pt x="44" y="0"/>
                    </a:moveTo>
                    <a:lnTo>
                      <a:pt x="44" y="0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8" y="26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8" y="44"/>
                    </a:lnTo>
                    <a:lnTo>
                      <a:pt x="16" y="42"/>
                    </a:lnTo>
                    <a:lnTo>
                      <a:pt x="24" y="36"/>
                    </a:lnTo>
                    <a:lnTo>
                      <a:pt x="30" y="30"/>
                    </a:lnTo>
                    <a:lnTo>
                      <a:pt x="36" y="24"/>
                    </a:lnTo>
                    <a:lnTo>
                      <a:pt x="40" y="16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0" name="Freeform 316"/>
              <p:cNvSpPr/>
              <p:nvPr/>
            </p:nvSpPr>
            <p:spPr bwMode="auto">
              <a:xfrm>
                <a:off x="2449" y="557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1" name="Freeform 317"/>
              <p:cNvSpPr/>
              <p:nvPr/>
            </p:nvSpPr>
            <p:spPr bwMode="auto">
              <a:xfrm>
                <a:off x="2437" y="569"/>
                <a:ext cx="14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14" h="30">
                    <a:moveTo>
                      <a:pt x="6" y="26"/>
                    </a:move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2" name="Freeform 318"/>
              <p:cNvSpPr/>
              <p:nvPr/>
            </p:nvSpPr>
            <p:spPr bwMode="auto">
              <a:xfrm>
                <a:off x="2427" y="577"/>
                <a:ext cx="16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6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3" name="Freeform 319"/>
              <p:cNvSpPr/>
              <p:nvPr/>
            </p:nvSpPr>
            <p:spPr bwMode="auto">
              <a:xfrm>
                <a:off x="2421" y="591"/>
                <a:ext cx="14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2" y="26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2" y="32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4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2" y="3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4" name="Freeform 320"/>
              <p:cNvSpPr/>
              <p:nvPr/>
            </p:nvSpPr>
            <p:spPr bwMode="auto">
              <a:xfrm>
                <a:off x="2457" y="55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5" name="Freeform 321"/>
              <p:cNvSpPr/>
              <p:nvPr/>
            </p:nvSpPr>
            <p:spPr bwMode="auto">
              <a:xfrm>
                <a:off x="2449" y="581"/>
                <a:ext cx="26" cy="20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6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6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0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6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6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6" name="Freeform 322"/>
              <p:cNvSpPr/>
              <p:nvPr/>
            </p:nvSpPr>
            <p:spPr bwMode="auto">
              <a:xfrm>
                <a:off x="2443" y="597"/>
                <a:ext cx="30" cy="2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6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30" y="8"/>
                  </a:cxn>
                  <a:cxn ang="0">
                    <a:pos x="30" y="6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2">
                    <a:moveTo>
                      <a:pt x="30" y="0"/>
                    </a:moveTo>
                    <a:lnTo>
                      <a:pt x="30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6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30" y="8"/>
                    </a:lnTo>
                    <a:lnTo>
                      <a:pt x="30" y="6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7" name="Freeform 323"/>
              <p:cNvSpPr/>
              <p:nvPr/>
            </p:nvSpPr>
            <p:spPr bwMode="auto">
              <a:xfrm>
                <a:off x="2437" y="611"/>
                <a:ext cx="34" cy="24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2"/>
                  </a:cxn>
                  <a:cxn ang="0">
                    <a:pos x="20" y="18"/>
                  </a:cxn>
                  <a:cxn ang="0">
                    <a:pos x="28" y="10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4">
                    <a:moveTo>
                      <a:pt x="34" y="0"/>
                    </a:moveTo>
                    <a:lnTo>
                      <a:pt x="34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2"/>
                    </a:lnTo>
                    <a:lnTo>
                      <a:pt x="20" y="18"/>
                    </a:lnTo>
                    <a:lnTo>
                      <a:pt x="28" y="10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8" name="Freeform 324"/>
              <p:cNvSpPr/>
              <p:nvPr/>
            </p:nvSpPr>
            <p:spPr bwMode="auto">
              <a:xfrm>
                <a:off x="2421" y="363"/>
                <a:ext cx="1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6">
                    <a:moveTo>
                      <a:pt x="0" y="6"/>
                    </a:moveTo>
                    <a:lnTo>
                      <a:pt x="0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9" name="Freeform 325"/>
              <p:cNvSpPr/>
              <p:nvPr/>
            </p:nvSpPr>
            <p:spPr bwMode="auto">
              <a:xfrm>
                <a:off x="2413" y="371"/>
                <a:ext cx="10" cy="1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0" h="18">
                    <a:moveTo>
                      <a:pt x="0" y="4"/>
                    </a:moveTo>
                    <a:lnTo>
                      <a:pt x="0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0" name="Freeform 326"/>
              <p:cNvSpPr/>
              <p:nvPr/>
            </p:nvSpPr>
            <p:spPr bwMode="auto">
              <a:xfrm>
                <a:off x="2407" y="377"/>
                <a:ext cx="10" cy="2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24">
                    <a:moveTo>
                      <a:pt x="0" y="6"/>
                    </a:move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1" name="Freeform 327"/>
              <p:cNvSpPr/>
              <p:nvPr/>
            </p:nvSpPr>
            <p:spPr bwMode="auto">
              <a:xfrm>
                <a:off x="2403" y="385"/>
                <a:ext cx="10" cy="24"/>
              </a:xfrm>
              <a:custGeom>
                <a:avLst/>
                <a:gdLst/>
                <a:ahLst/>
                <a:cxnLst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2" y="18"/>
                  </a:cxn>
                  <a:cxn ang="0">
                    <a:pos x="6" y="24"/>
                  </a:cxn>
                  <a:cxn ang="0">
                    <a:pos x="6" y="24"/>
                  </a:cxn>
                </a:cxnLst>
                <a:rect l="0" t="0" r="r" b="b"/>
                <a:pathLst>
                  <a:path w="10" h="24">
                    <a:moveTo>
                      <a:pt x="6" y="24"/>
                    </a:move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2" y="18"/>
                    </a:lnTo>
                    <a:lnTo>
                      <a:pt x="6" y="24"/>
                    </a:lnTo>
                    <a:lnTo>
                      <a:pt x="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2" name="Freeform 328"/>
              <p:cNvSpPr/>
              <p:nvPr/>
            </p:nvSpPr>
            <p:spPr bwMode="auto">
              <a:xfrm>
                <a:off x="2425" y="365"/>
                <a:ext cx="10" cy="1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6">
                    <a:moveTo>
                      <a:pt x="8" y="0"/>
                    </a:moveTo>
                    <a:lnTo>
                      <a:pt x="8" y="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3" name="Freeform 329"/>
              <p:cNvSpPr/>
              <p:nvPr/>
            </p:nvSpPr>
            <p:spPr bwMode="auto">
              <a:xfrm>
                <a:off x="2421" y="379"/>
                <a:ext cx="14" cy="12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4" y="6"/>
                  </a:cxn>
                  <a:cxn ang="0">
                    <a:pos x="14" y="6"/>
                  </a:cxn>
                  <a:cxn ang="0">
                    <a:pos x="14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12">
                    <a:moveTo>
                      <a:pt x="4" y="4"/>
                    </a:moveTo>
                    <a:lnTo>
                      <a:pt x="4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4" y="6"/>
                    </a:lnTo>
                    <a:lnTo>
                      <a:pt x="14" y="6"/>
                    </a:lnTo>
                    <a:lnTo>
                      <a:pt x="14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4" name="Freeform 330"/>
              <p:cNvSpPr/>
              <p:nvPr/>
            </p:nvSpPr>
            <p:spPr bwMode="auto">
              <a:xfrm>
                <a:off x="2417" y="387"/>
                <a:ext cx="18" cy="14"/>
              </a:xfrm>
              <a:custGeom>
                <a:avLst/>
                <a:gdLst/>
                <a:ahLst/>
                <a:cxnLst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6" y="8"/>
                  </a:cxn>
                  <a:cxn ang="0">
                    <a:pos x="16" y="8"/>
                  </a:cxn>
                </a:cxnLst>
                <a:rect l="0" t="0" r="r" b="b"/>
                <a:pathLst>
                  <a:path w="18" h="14">
                    <a:moveTo>
                      <a:pt x="16" y="8"/>
                    </a:moveTo>
                    <a:lnTo>
                      <a:pt x="16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6" y="8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5" name="Freeform 331"/>
              <p:cNvSpPr/>
              <p:nvPr/>
            </p:nvSpPr>
            <p:spPr bwMode="auto">
              <a:xfrm>
                <a:off x="2413" y="397"/>
                <a:ext cx="2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2"/>
                  </a:cxn>
                  <a:cxn ang="0">
                    <a:pos x="12" y="10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0" h="14">
                    <a:moveTo>
                      <a:pt x="0" y="14"/>
                    </a:moveTo>
                    <a:lnTo>
                      <a:pt x="0" y="14"/>
                    </a:lnTo>
                    <a:lnTo>
                      <a:pt x="6" y="12"/>
                    </a:lnTo>
                    <a:lnTo>
                      <a:pt x="12" y="10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6" name="Freeform 332"/>
              <p:cNvSpPr/>
              <p:nvPr/>
            </p:nvSpPr>
            <p:spPr bwMode="auto">
              <a:xfrm>
                <a:off x="2483" y="429"/>
                <a:ext cx="12" cy="10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0">
                    <a:moveTo>
                      <a:pt x="12" y="0"/>
                    </a:moveTo>
                    <a:lnTo>
                      <a:pt x="12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7" name="Freeform 333"/>
              <p:cNvSpPr/>
              <p:nvPr/>
            </p:nvSpPr>
            <p:spPr bwMode="auto">
              <a:xfrm>
                <a:off x="2475" y="431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8" name="Freeform 334"/>
              <p:cNvSpPr/>
              <p:nvPr/>
            </p:nvSpPr>
            <p:spPr bwMode="auto">
              <a:xfrm>
                <a:off x="2467" y="433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9" name="Freeform 335"/>
              <p:cNvSpPr/>
              <p:nvPr/>
            </p:nvSpPr>
            <p:spPr bwMode="auto">
              <a:xfrm>
                <a:off x="2457" y="439"/>
                <a:ext cx="8" cy="24"/>
              </a:xfrm>
              <a:custGeom>
                <a:avLst/>
                <a:gdLst/>
                <a:ahLst/>
                <a:cxnLst>
                  <a:cxn ang="0">
                    <a:pos x="2" y="24"/>
                  </a:cxn>
                  <a:cxn ang="0">
                    <a:pos x="2" y="24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</a:cxnLst>
                <a:rect l="0" t="0" r="r" b="b"/>
                <a:pathLst>
                  <a:path w="8" h="24">
                    <a:moveTo>
                      <a:pt x="2" y="24"/>
                    </a:moveTo>
                    <a:lnTo>
                      <a:pt x="2" y="24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0" name="Freeform 336"/>
              <p:cNvSpPr/>
              <p:nvPr/>
            </p:nvSpPr>
            <p:spPr bwMode="auto">
              <a:xfrm>
                <a:off x="2485" y="429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1" name="Freeform 337"/>
              <p:cNvSpPr/>
              <p:nvPr/>
            </p:nvSpPr>
            <p:spPr bwMode="auto">
              <a:xfrm>
                <a:off x="2477" y="443"/>
                <a:ext cx="18" cy="8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8" h="8">
                    <a:moveTo>
                      <a:pt x="4" y="4"/>
                    </a:move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2" name="Freeform 338"/>
              <p:cNvSpPr/>
              <p:nvPr/>
            </p:nvSpPr>
            <p:spPr bwMode="auto">
              <a:xfrm>
                <a:off x="2469" y="453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3" name="Freeform 339"/>
              <p:cNvSpPr/>
              <p:nvPr/>
            </p:nvSpPr>
            <p:spPr bwMode="auto">
              <a:xfrm>
                <a:off x="2463" y="461"/>
                <a:ext cx="24" cy="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6" y="6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6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6" y="6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4" name="Freeform 340"/>
              <p:cNvSpPr/>
              <p:nvPr/>
            </p:nvSpPr>
            <p:spPr bwMode="auto">
              <a:xfrm>
                <a:off x="2511" y="461"/>
                <a:ext cx="12" cy="1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2"/>
                  </a:cxn>
                  <a:cxn ang="0">
                    <a:pos x="6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2">
                    <a:moveTo>
                      <a:pt x="12" y="0"/>
                    </a:moveTo>
                    <a:lnTo>
                      <a:pt x="12" y="0"/>
                    </a:lnTo>
                    <a:lnTo>
                      <a:pt x="6" y="2"/>
                    </a:lnTo>
                    <a:lnTo>
                      <a:pt x="6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5" name="Freeform 341"/>
              <p:cNvSpPr/>
              <p:nvPr/>
            </p:nvSpPr>
            <p:spPr bwMode="auto">
              <a:xfrm>
                <a:off x="2503" y="463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6" name="Freeform 342"/>
              <p:cNvSpPr/>
              <p:nvPr/>
            </p:nvSpPr>
            <p:spPr bwMode="auto">
              <a:xfrm>
                <a:off x="2495" y="467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7" name="Freeform 343"/>
              <p:cNvSpPr/>
              <p:nvPr/>
            </p:nvSpPr>
            <p:spPr bwMode="auto">
              <a:xfrm>
                <a:off x="2485" y="471"/>
                <a:ext cx="8" cy="24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8" h="24">
                    <a:moveTo>
                      <a:pt x="8" y="20"/>
                    </a:moveTo>
                    <a:lnTo>
                      <a:pt x="8" y="20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8" name="Freeform 344"/>
              <p:cNvSpPr/>
              <p:nvPr/>
            </p:nvSpPr>
            <p:spPr bwMode="auto">
              <a:xfrm>
                <a:off x="2513" y="463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9" name="Freeform 345"/>
              <p:cNvSpPr/>
              <p:nvPr/>
            </p:nvSpPr>
            <p:spPr bwMode="auto">
              <a:xfrm>
                <a:off x="2505" y="477"/>
                <a:ext cx="18" cy="6"/>
              </a:xfrm>
              <a:custGeom>
                <a:avLst/>
                <a:gdLst/>
                <a:ahLst/>
                <a:cxnLst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</a:cxnLst>
                <a:rect l="0" t="0" r="r" b="b"/>
                <a:pathLst>
                  <a:path w="18" h="6">
                    <a:moveTo>
                      <a:pt x="4" y="2"/>
                    </a:move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0" name="Freeform 346"/>
              <p:cNvSpPr/>
              <p:nvPr/>
            </p:nvSpPr>
            <p:spPr bwMode="auto">
              <a:xfrm>
                <a:off x="2497" y="485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4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4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1" name="Freeform 347"/>
              <p:cNvSpPr/>
              <p:nvPr/>
            </p:nvSpPr>
            <p:spPr bwMode="auto">
              <a:xfrm>
                <a:off x="2491" y="493"/>
                <a:ext cx="24" cy="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8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2" name="Freeform 348"/>
              <p:cNvSpPr/>
              <p:nvPr/>
            </p:nvSpPr>
            <p:spPr bwMode="auto">
              <a:xfrm>
                <a:off x="2427" y="417"/>
                <a:ext cx="12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0">
                    <a:moveTo>
                      <a:pt x="0" y="8"/>
                    </a:move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3" name="Freeform 349"/>
              <p:cNvSpPr/>
              <p:nvPr/>
            </p:nvSpPr>
            <p:spPr bwMode="auto">
              <a:xfrm>
                <a:off x="2419" y="427"/>
                <a:ext cx="10" cy="22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</a:cxnLst>
                <a:rect l="0" t="0" r="r" b="b"/>
                <a:pathLst>
                  <a:path w="10" h="22">
                    <a:moveTo>
                      <a:pt x="6" y="0"/>
                    </a:move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4" name="Freeform 350"/>
              <p:cNvSpPr/>
              <p:nvPr/>
            </p:nvSpPr>
            <p:spPr bwMode="auto">
              <a:xfrm>
                <a:off x="2411" y="433"/>
                <a:ext cx="12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8">
                    <a:moveTo>
                      <a:pt x="0" y="8"/>
                    </a:moveTo>
                    <a:lnTo>
                      <a:pt x="0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5" name="Freeform 351"/>
              <p:cNvSpPr/>
              <p:nvPr/>
            </p:nvSpPr>
            <p:spPr bwMode="auto">
              <a:xfrm>
                <a:off x="2407" y="443"/>
                <a:ext cx="10" cy="30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10" h="30">
                    <a:moveTo>
                      <a:pt x="10" y="22"/>
                    </a:move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6" name="Freeform 352"/>
              <p:cNvSpPr/>
              <p:nvPr/>
            </p:nvSpPr>
            <p:spPr bwMode="auto">
              <a:xfrm>
                <a:off x="2433" y="419"/>
                <a:ext cx="12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2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7" name="Freeform 353"/>
              <p:cNvSpPr/>
              <p:nvPr/>
            </p:nvSpPr>
            <p:spPr bwMode="auto">
              <a:xfrm>
                <a:off x="2429" y="435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2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8" name="Freeform 354"/>
              <p:cNvSpPr/>
              <p:nvPr/>
            </p:nvSpPr>
            <p:spPr bwMode="auto">
              <a:xfrm>
                <a:off x="2423" y="447"/>
                <a:ext cx="24" cy="16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24" h="16">
                    <a:moveTo>
                      <a:pt x="0" y="16"/>
                    </a:move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9" name="Freeform 355"/>
              <p:cNvSpPr/>
              <p:nvPr/>
            </p:nvSpPr>
            <p:spPr bwMode="auto">
              <a:xfrm>
                <a:off x="2419" y="457"/>
                <a:ext cx="24" cy="18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4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" h="18">
                    <a:moveTo>
                      <a:pt x="24" y="0"/>
                    </a:move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4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0" name="Freeform 356"/>
              <p:cNvSpPr/>
              <p:nvPr/>
            </p:nvSpPr>
            <p:spPr bwMode="auto">
              <a:xfrm>
                <a:off x="2493" y="515"/>
                <a:ext cx="10" cy="20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10" h="20">
                    <a:moveTo>
                      <a:pt x="0" y="14"/>
                    </a:move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1" name="Freeform 357"/>
              <p:cNvSpPr/>
              <p:nvPr/>
            </p:nvSpPr>
            <p:spPr bwMode="auto">
              <a:xfrm>
                <a:off x="2489" y="531"/>
                <a:ext cx="16" cy="1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6" y="12"/>
                  </a:cxn>
                  <a:cxn ang="0">
                    <a:pos x="16" y="12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18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6" y="12"/>
                    </a:lnTo>
                    <a:lnTo>
                      <a:pt x="16" y="12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2" name="Freeform 358"/>
              <p:cNvSpPr/>
              <p:nvPr/>
            </p:nvSpPr>
            <p:spPr bwMode="auto">
              <a:xfrm>
                <a:off x="2489" y="543"/>
                <a:ext cx="20" cy="2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20" y="20"/>
                  </a:cxn>
                  <a:cxn ang="0">
                    <a:pos x="20" y="20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16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0" h="20">
                    <a:moveTo>
                      <a:pt x="8" y="12"/>
                    </a:moveTo>
                    <a:lnTo>
                      <a:pt x="8" y="12"/>
                    </a:lnTo>
                    <a:lnTo>
                      <a:pt x="20" y="20"/>
                    </a:lnTo>
                    <a:lnTo>
                      <a:pt x="20" y="20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16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3" name="Freeform 359"/>
              <p:cNvSpPr/>
              <p:nvPr/>
            </p:nvSpPr>
            <p:spPr bwMode="auto">
              <a:xfrm>
                <a:off x="2489" y="553"/>
                <a:ext cx="22" cy="22"/>
              </a:xfrm>
              <a:custGeom>
                <a:avLst/>
                <a:gdLst/>
                <a:ahLst/>
                <a:cxnLst>
                  <a:cxn ang="0">
                    <a:pos x="22" y="22"/>
                  </a:cxn>
                  <a:cxn ang="0">
                    <a:pos x="22" y="22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16" y="10"/>
                  </a:cxn>
                  <a:cxn ang="0">
                    <a:pos x="16" y="1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8"/>
                  </a:cxn>
                  <a:cxn ang="0">
                    <a:pos x="8" y="14"/>
                  </a:cxn>
                  <a:cxn ang="0">
                    <a:pos x="14" y="20"/>
                  </a:cxn>
                  <a:cxn ang="0">
                    <a:pos x="22" y="22"/>
                  </a:cxn>
                  <a:cxn ang="0">
                    <a:pos x="22" y="22"/>
                  </a:cxn>
                </a:cxnLst>
                <a:rect l="0" t="0" r="r" b="b"/>
                <a:pathLst>
                  <a:path w="22" h="22">
                    <a:moveTo>
                      <a:pt x="22" y="22"/>
                    </a:moveTo>
                    <a:lnTo>
                      <a:pt x="22" y="22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8"/>
                    </a:lnTo>
                    <a:lnTo>
                      <a:pt x="8" y="14"/>
                    </a:lnTo>
                    <a:lnTo>
                      <a:pt x="14" y="20"/>
                    </a:lnTo>
                    <a:lnTo>
                      <a:pt x="22" y="22"/>
                    </a:lnTo>
                    <a:lnTo>
                      <a:pt x="2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4" name="Freeform 360"/>
              <p:cNvSpPr/>
              <p:nvPr/>
            </p:nvSpPr>
            <p:spPr bwMode="auto">
              <a:xfrm>
                <a:off x="2501" y="515"/>
                <a:ext cx="10" cy="20"/>
              </a:xfrm>
              <a:custGeom>
                <a:avLst/>
                <a:gdLst/>
                <a:ahLst/>
                <a:cxnLst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</a:cxnLst>
                <a:rect l="0" t="0" r="r" b="b"/>
                <a:pathLst>
                  <a:path w="10" h="20">
                    <a:moveTo>
                      <a:pt x="10" y="10"/>
                    </a:moveTo>
                    <a:lnTo>
                      <a:pt x="10" y="1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5" name="Freeform 361"/>
              <p:cNvSpPr/>
              <p:nvPr/>
            </p:nvSpPr>
            <p:spPr bwMode="auto">
              <a:xfrm>
                <a:off x="2507" y="527"/>
                <a:ext cx="12" cy="22"/>
              </a:xfrm>
              <a:custGeom>
                <a:avLst/>
                <a:gdLst/>
                <a:ahLst/>
                <a:cxnLst>
                  <a:cxn ang="0">
                    <a:pos x="2" y="22"/>
                  </a:cxn>
                  <a:cxn ang="0">
                    <a:pos x="2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2" y="22"/>
                  </a:cxn>
                </a:cxnLst>
                <a:rect l="0" t="0" r="r" b="b"/>
                <a:pathLst>
                  <a:path w="12" h="22">
                    <a:moveTo>
                      <a:pt x="2" y="22"/>
                    </a:moveTo>
                    <a:lnTo>
                      <a:pt x="2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6" name="Freeform 362"/>
              <p:cNvSpPr/>
              <p:nvPr/>
            </p:nvSpPr>
            <p:spPr bwMode="auto">
              <a:xfrm>
                <a:off x="2511" y="535"/>
                <a:ext cx="12" cy="26"/>
              </a:xfrm>
              <a:custGeom>
                <a:avLst/>
                <a:gdLst/>
                <a:ahLst/>
                <a:cxnLst>
                  <a:cxn ang="0">
                    <a:pos x="8" y="14"/>
                  </a:cxn>
                  <a:cxn ang="0">
                    <a:pos x="8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8" y="14"/>
                  </a:cxn>
                  <a:cxn ang="0">
                    <a:pos x="8" y="14"/>
                  </a:cxn>
                </a:cxnLst>
                <a:rect l="0" t="0" r="r" b="b"/>
                <a:pathLst>
                  <a:path w="12" h="26">
                    <a:moveTo>
                      <a:pt x="8" y="14"/>
                    </a:moveTo>
                    <a:lnTo>
                      <a:pt x="8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8" y="14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7" name="Freeform 363"/>
              <p:cNvSpPr/>
              <p:nvPr/>
            </p:nvSpPr>
            <p:spPr bwMode="auto">
              <a:xfrm>
                <a:off x="2513" y="545"/>
                <a:ext cx="14" cy="2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8"/>
                  </a:cxn>
                  <a:cxn ang="0">
                    <a:pos x="2" y="28"/>
                  </a:cxn>
                  <a:cxn ang="0">
                    <a:pos x="8" y="22"/>
                  </a:cxn>
                  <a:cxn ang="0">
                    <a:pos x="12" y="16"/>
                  </a:cxn>
                  <a:cxn ang="0">
                    <a:pos x="14" y="8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4" h="28">
                    <a:moveTo>
                      <a:pt x="12" y="0"/>
                    </a:moveTo>
                    <a:lnTo>
                      <a:pt x="12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8"/>
                    </a:lnTo>
                    <a:lnTo>
                      <a:pt x="2" y="28"/>
                    </a:lnTo>
                    <a:lnTo>
                      <a:pt x="8" y="22"/>
                    </a:lnTo>
                    <a:lnTo>
                      <a:pt x="12" y="16"/>
                    </a:lnTo>
                    <a:lnTo>
                      <a:pt x="14" y="8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8" name="Freeform 364"/>
              <p:cNvSpPr/>
              <p:nvPr/>
            </p:nvSpPr>
            <p:spPr bwMode="auto">
              <a:xfrm>
                <a:off x="2635" y="675"/>
                <a:ext cx="18" cy="2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12" y="4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0"/>
                    </a:lnTo>
                    <a:lnTo>
                      <a:pt x="12" y="4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9" name="Freeform 365"/>
              <p:cNvSpPr/>
              <p:nvPr/>
            </p:nvSpPr>
            <p:spPr bwMode="auto">
              <a:xfrm>
                <a:off x="2623" y="687"/>
                <a:ext cx="16" cy="34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8" y="34"/>
                  </a:cxn>
                  <a:cxn ang="0">
                    <a:pos x="8" y="34"/>
                  </a:cxn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34">
                    <a:moveTo>
                      <a:pt x="0" y="8"/>
                    </a:move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0" name="Freeform 366"/>
              <p:cNvSpPr/>
              <p:nvPr/>
            </p:nvSpPr>
            <p:spPr bwMode="auto">
              <a:xfrm>
                <a:off x="2613" y="697"/>
                <a:ext cx="16" cy="40"/>
              </a:xfrm>
              <a:custGeom>
                <a:avLst/>
                <a:gdLst/>
                <a:ahLst/>
                <a:cxnLst>
                  <a:cxn ang="0">
                    <a:pos x="16" y="30"/>
                  </a:cxn>
                  <a:cxn ang="0">
                    <a:pos x="16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6" y="30"/>
                  </a:cxn>
                  <a:cxn ang="0">
                    <a:pos x="16" y="30"/>
                  </a:cxn>
                </a:cxnLst>
                <a:rect l="0" t="0" r="r" b="b"/>
                <a:pathLst>
                  <a:path w="16" h="40">
                    <a:moveTo>
                      <a:pt x="16" y="30"/>
                    </a:moveTo>
                    <a:lnTo>
                      <a:pt x="16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6" y="30"/>
                    </a:lnTo>
                    <a:lnTo>
                      <a:pt x="16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1" name="Freeform 367"/>
              <p:cNvSpPr/>
              <p:nvPr/>
            </p:nvSpPr>
            <p:spPr bwMode="auto">
              <a:xfrm>
                <a:off x="2607" y="711"/>
                <a:ext cx="14" cy="42"/>
              </a:xfrm>
              <a:custGeom>
                <a:avLst/>
                <a:gdLst/>
                <a:ahLst/>
                <a:cxnLst>
                  <a:cxn ang="0">
                    <a:pos x="14" y="32"/>
                  </a:cxn>
                  <a:cxn ang="0">
                    <a:pos x="14" y="32"/>
                  </a:cxn>
                  <a:cxn ang="0">
                    <a:pos x="14" y="28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4" y="32"/>
                  </a:cxn>
                  <a:cxn ang="0">
                    <a:pos x="10" y="42"/>
                  </a:cxn>
                  <a:cxn ang="0">
                    <a:pos x="10" y="42"/>
                  </a:cxn>
                  <a:cxn ang="0">
                    <a:pos x="14" y="32"/>
                  </a:cxn>
                  <a:cxn ang="0">
                    <a:pos x="14" y="32"/>
                  </a:cxn>
                </a:cxnLst>
                <a:rect l="0" t="0" r="r" b="b"/>
                <a:pathLst>
                  <a:path w="14" h="42">
                    <a:moveTo>
                      <a:pt x="14" y="32"/>
                    </a:moveTo>
                    <a:lnTo>
                      <a:pt x="14" y="32"/>
                    </a:lnTo>
                    <a:lnTo>
                      <a:pt x="14" y="28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4" y="32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4" y="32"/>
                    </a:lnTo>
                    <a:lnTo>
                      <a:pt x="14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2" name="Freeform 368"/>
              <p:cNvSpPr/>
              <p:nvPr/>
            </p:nvSpPr>
            <p:spPr bwMode="auto">
              <a:xfrm>
                <a:off x="2645" y="67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3" name="Freeform 369"/>
              <p:cNvSpPr/>
              <p:nvPr/>
            </p:nvSpPr>
            <p:spPr bwMode="auto">
              <a:xfrm>
                <a:off x="2637" y="701"/>
                <a:ext cx="26" cy="22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4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2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4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4" name="Freeform 370"/>
              <p:cNvSpPr/>
              <p:nvPr/>
            </p:nvSpPr>
            <p:spPr bwMode="auto">
              <a:xfrm>
                <a:off x="2629" y="717"/>
                <a:ext cx="32" cy="24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10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24">
                    <a:moveTo>
                      <a:pt x="32" y="0"/>
                    </a:moveTo>
                    <a:lnTo>
                      <a:pt x="32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10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5" name="Freeform 371"/>
              <p:cNvSpPr/>
              <p:nvPr/>
            </p:nvSpPr>
            <p:spPr bwMode="auto">
              <a:xfrm>
                <a:off x="2623" y="733"/>
                <a:ext cx="34" cy="22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2" y="22"/>
                  </a:cxn>
                  <a:cxn ang="0">
                    <a:pos x="22" y="16"/>
                  </a:cxn>
                  <a:cxn ang="0">
                    <a:pos x="30" y="8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2">
                    <a:moveTo>
                      <a:pt x="34" y="0"/>
                    </a:moveTo>
                    <a:lnTo>
                      <a:pt x="34" y="0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2" y="22"/>
                    </a:lnTo>
                    <a:lnTo>
                      <a:pt x="22" y="16"/>
                    </a:lnTo>
                    <a:lnTo>
                      <a:pt x="30" y="8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6" name="Freeform 372"/>
              <p:cNvSpPr/>
              <p:nvPr/>
            </p:nvSpPr>
            <p:spPr bwMode="auto">
              <a:xfrm>
                <a:off x="2729" y="737"/>
                <a:ext cx="26" cy="12"/>
              </a:xfrm>
              <a:custGeom>
                <a:avLst/>
                <a:gdLst/>
                <a:ahLst/>
                <a:cxnLst>
                  <a:cxn ang="0">
                    <a:pos x="26" y="12"/>
                  </a:cxn>
                  <a:cxn ang="0">
                    <a:pos x="26" y="12"/>
                  </a:cxn>
                  <a:cxn ang="0">
                    <a:pos x="22" y="8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6" y="12"/>
                  </a:cxn>
                  <a:cxn ang="0">
                    <a:pos x="26" y="12"/>
                  </a:cxn>
                </a:cxnLst>
                <a:rect l="0" t="0" r="r" b="b"/>
                <a:pathLst>
                  <a:path w="26" h="12">
                    <a:moveTo>
                      <a:pt x="26" y="12"/>
                    </a:moveTo>
                    <a:lnTo>
                      <a:pt x="26" y="12"/>
                    </a:lnTo>
                    <a:lnTo>
                      <a:pt x="22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6" y="12"/>
                    </a:lnTo>
                    <a:lnTo>
                      <a:pt x="2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7" name="Freeform 373"/>
              <p:cNvSpPr/>
              <p:nvPr/>
            </p:nvSpPr>
            <p:spPr bwMode="auto">
              <a:xfrm>
                <a:off x="2711" y="729"/>
                <a:ext cx="26" cy="20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10" y="2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6" y="6"/>
                  </a:cxn>
                  <a:cxn ang="0">
                    <a:pos x="26" y="6"/>
                  </a:cxn>
                  <a:cxn ang="0">
                    <a:pos x="20" y="2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26" h="20">
                    <a:moveTo>
                      <a:pt x="4" y="16"/>
                    </a:move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0" y="2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8" name="Freeform 374"/>
              <p:cNvSpPr/>
              <p:nvPr/>
            </p:nvSpPr>
            <p:spPr bwMode="auto">
              <a:xfrm>
                <a:off x="2693" y="725"/>
                <a:ext cx="30" cy="24"/>
              </a:xfrm>
              <a:custGeom>
                <a:avLst/>
                <a:gdLst/>
                <a:ahLst/>
                <a:cxnLst>
                  <a:cxn ang="0">
                    <a:pos x="12" y="10"/>
                  </a:cxn>
                  <a:cxn ang="0">
                    <a:pos x="12" y="10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4"/>
                  </a:cxn>
                  <a:cxn ang="0">
                    <a:pos x="10" y="24"/>
                  </a:cxn>
                  <a:cxn ang="0">
                    <a:pos x="14" y="22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"/>
                  </a:cxn>
                  <a:cxn ang="0">
                    <a:pos x="2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2" y="10"/>
                  </a:cxn>
                  <a:cxn ang="0">
                    <a:pos x="12" y="10"/>
                  </a:cxn>
                </a:cxnLst>
                <a:rect l="0" t="0" r="r" b="b"/>
                <a:pathLst>
                  <a:path w="30" h="24">
                    <a:moveTo>
                      <a:pt x="12" y="10"/>
                    </a:moveTo>
                    <a:lnTo>
                      <a:pt x="12" y="1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4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24" y="2"/>
                    </a:lnTo>
                    <a:lnTo>
                      <a:pt x="2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2" y="10"/>
                    </a:lnTo>
                    <a:lnTo>
                      <a:pt x="1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9" name="Freeform 375"/>
              <p:cNvSpPr/>
              <p:nvPr/>
            </p:nvSpPr>
            <p:spPr bwMode="auto">
              <a:xfrm>
                <a:off x="2677" y="725"/>
                <a:ext cx="30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0" y="24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12" y="8"/>
                  </a:cxn>
                  <a:cxn ang="0">
                    <a:pos x="6" y="14"/>
                  </a:cxn>
                  <a:cxn ang="0">
                    <a:pos x="0" y="24"/>
                  </a:cxn>
                  <a:cxn ang="0">
                    <a:pos x="0" y="24"/>
                  </a:cxn>
                </a:cxnLst>
                <a:rect l="0" t="0" r="r" b="b"/>
                <a:pathLst>
                  <a:path w="30" h="24">
                    <a:moveTo>
                      <a:pt x="0" y="24"/>
                    </a:moveTo>
                    <a:lnTo>
                      <a:pt x="0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12" y="8"/>
                    </a:lnTo>
                    <a:lnTo>
                      <a:pt x="6" y="14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0" name="Freeform 376"/>
              <p:cNvSpPr/>
              <p:nvPr/>
            </p:nvSpPr>
            <p:spPr bwMode="auto">
              <a:xfrm>
                <a:off x="2729" y="751"/>
                <a:ext cx="26" cy="12"/>
              </a:xfrm>
              <a:custGeom>
                <a:avLst/>
                <a:gdLst/>
                <a:ahLst/>
                <a:cxnLst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2" y="12"/>
                  </a:cxn>
                  <a:cxn ang="0">
                    <a:pos x="12" y="12"/>
                  </a:cxn>
                </a:cxnLst>
                <a:rect l="0" t="0" r="r" b="b"/>
                <a:pathLst>
                  <a:path w="26" h="12"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1" name="Freeform 377"/>
              <p:cNvSpPr/>
              <p:nvPr/>
            </p:nvSpPr>
            <p:spPr bwMode="auto">
              <a:xfrm>
                <a:off x="2711" y="753"/>
                <a:ext cx="28" cy="18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18"/>
                  </a:cxn>
                  <a:cxn ang="0">
                    <a:pos x="24" y="16"/>
                  </a:cxn>
                  <a:cxn ang="0">
                    <a:pos x="28" y="14"/>
                  </a:cxn>
                  <a:cxn ang="0">
                    <a:pos x="28" y="14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8" h="18">
                    <a:moveTo>
                      <a:pt x="14" y="0"/>
                    </a:moveTo>
                    <a:lnTo>
                      <a:pt x="14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18"/>
                    </a:lnTo>
                    <a:lnTo>
                      <a:pt x="24" y="16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2" name="Freeform 378"/>
              <p:cNvSpPr/>
              <p:nvPr/>
            </p:nvSpPr>
            <p:spPr bwMode="auto">
              <a:xfrm>
                <a:off x="2693" y="755"/>
                <a:ext cx="34" cy="2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6" y="22"/>
                  </a:cxn>
                  <a:cxn ang="0">
                    <a:pos x="28" y="20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16" y="2"/>
                  </a:cxn>
                  <a:cxn ang="0">
                    <a:pos x="16" y="2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34" h="22">
                    <a:moveTo>
                      <a:pt x="12" y="0"/>
                    </a:move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6" y="22"/>
                    </a:lnTo>
                    <a:lnTo>
                      <a:pt x="28" y="20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3" name="Freeform 379"/>
              <p:cNvSpPr/>
              <p:nvPr/>
            </p:nvSpPr>
            <p:spPr bwMode="auto">
              <a:xfrm>
                <a:off x="2679" y="755"/>
                <a:ext cx="34" cy="22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6" y="10"/>
                  </a:cxn>
                  <a:cxn ang="0">
                    <a:pos x="14" y="18"/>
                  </a:cxn>
                  <a:cxn ang="0">
                    <a:pos x="24" y="22"/>
                  </a:cxn>
                  <a:cxn ang="0">
                    <a:pos x="34" y="22"/>
                  </a:cxn>
                  <a:cxn ang="0">
                    <a:pos x="34" y="22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2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34" h="22">
                    <a:moveTo>
                      <a:pt x="10" y="0"/>
                    </a:moveTo>
                    <a:lnTo>
                      <a:pt x="1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6" y="10"/>
                    </a:lnTo>
                    <a:lnTo>
                      <a:pt x="14" y="18"/>
                    </a:lnTo>
                    <a:lnTo>
                      <a:pt x="24" y="22"/>
                    </a:lnTo>
                    <a:lnTo>
                      <a:pt x="34" y="22"/>
                    </a:lnTo>
                    <a:lnTo>
                      <a:pt x="34" y="22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2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4" name="Freeform 380"/>
              <p:cNvSpPr/>
              <p:nvPr/>
            </p:nvSpPr>
            <p:spPr bwMode="auto">
              <a:xfrm>
                <a:off x="2571" y="495"/>
                <a:ext cx="14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4" h="20">
                    <a:moveTo>
                      <a:pt x="0" y="8"/>
                    </a:moveTo>
                    <a:lnTo>
                      <a:pt x="0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5" name="Freeform 381"/>
              <p:cNvSpPr/>
              <p:nvPr/>
            </p:nvSpPr>
            <p:spPr bwMode="auto">
              <a:xfrm>
                <a:off x="2563" y="505"/>
                <a:ext cx="12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2" h="22">
                    <a:moveTo>
                      <a:pt x="0" y="4"/>
                    </a:move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6" name="Freeform 382"/>
              <p:cNvSpPr/>
              <p:nvPr/>
            </p:nvSpPr>
            <p:spPr bwMode="auto">
              <a:xfrm>
                <a:off x="2557" y="511"/>
                <a:ext cx="10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0" h="28">
                    <a:moveTo>
                      <a:pt x="0" y="8"/>
                    </a:move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7" name="Freeform 383"/>
              <p:cNvSpPr/>
              <p:nvPr/>
            </p:nvSpPr>
            <p:spPr bwMode="auto">
              <a:xfrm>
                <a:off x="2551" y="521"/>
                <a:ext cx="12" cy="30"/>
              </a:xfrm>
              <a:custGeom>
                <a:avLst/>
                <a:gdLst/>
                <a:ahLst/>
                <a:cxnLst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8"/>
                  </a:cxn>
                  <a:cxn ang="0">
                    <a:pos x="0" y="16"/>
                  </a:cxn>
                  <a:cxn ang="0">
                    <a:pos x="4" y="22"/>
                  </a:cxn>
                  <a:cxn ang="0">
                    <a:pos x="8" y="30"/>
                  </a:cxn>
                  <a:cxn ang="0">
                    <a:pos x="8" y="30"/>
                  </a:cxn>
                </a:cxnLst>
                <a:rect l="0" t="0" r="r" b="b"/>
                <a:pathLst>
                  <a:path w="12" h="30">
                    <a:moveTo>
                      <a:pt x="8" y="30"/>
                    </a:moveTo>
                    <a:lnTo>
                      <a:pt x="8" y="30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8"/>
                    </a:lnTo>
                    <a:lnTo>
                      <a:pt x="0" y="16"/>
                    </a:lnTo>
                    <a:lnTo>
                      <a:pt x="4" y="22"/>
                    </a:lnTo>
                    <a:lnTo>
                      <a:pt x="8" y="30"/>
                    </a:lnTo>
                    <a:lnTo>
                      <a:pt x="8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8" name="Freeform 384"/>
              <p:cNvSpPr/>
              <p:nvPr/>
            </p:nvSpPr>
            <p:spPr bwMode="auto">
              <a:xfrm>
                <a:off x="2579" y="497"/>
                <a:ext cx="10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9" name="Freeform 385"/>
              <p:cNvSpPr/>
              <p:nvPr/>
            </p:nvSpPr>
            <p:spPr bwMode="auto">
              <a:xfrm>
                <a:off x="2573" y="513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0" name="Freeform 386"/>
              <p:cNvSpPr/>
              <p:nvPr/>
            </p:nvSpPr>
            <p:spPr bwMode="auto">
              <a:xfrm>
                <a:off x="2567" y="525"/>
                <a:ext cx="24" cy="16"/>
              </a:xfrm>
              <a:custGeom>
                <a:avLst/>
                <a:gdLst/>
                <a:ahLst/>
                <a:cxnLst>
                  <a:cxn ang="0">
                    <a:pos x="22" y="8"/>
                  </a:cxn>
                  <a:cxn ang="0">
                    <a:pos x="22" y="8"/>
                  </a:cxn>
                  <a:cxn ang="0">
                    <a:pos x="24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8"/>
                  </a:cxn>
                  <a:cxn ang="0">
                    <a:pos x="22" y="8"/>
                  </a:cxn>
                </a:cxnLst>
                <a:rect l="0" t="0" r="r" b="b"/>
                <a:pathLst>
                  <a:path w="24" h="16">
                    <a:moveTo>
                      <a:pt x="22" y="8"/>
                    </a:moveTo>
                    <a:lnTo>
                      <a:pt x="22" y="8"/>
                    </a:lnTo>
                    <a:lnTo>
                      <a:pt x="24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8"/>
                    </a:lnTo>
                    <a:lnTo>
                      <a:pt x="2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1" name="Freeform 387"/>
              <p:cNvSpPr/>
              <p:nvPr/>
            </p:nvSpPr>
            <p:spPr bwMode="auto">
              <a:xfrm>
                <a:off x="2563" y="535"/>
                <a:ext cx="24" cy="18"/>
              </a:xfrm>
              <a:custGeom>
                <a:avLst/>
                <a:gdLst/>
                <a:ahLst/>
                <a:cxnLst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6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</a:cxnLst>
                <a:rect l="0" t="0" r="r" b="b"/>
                <a:pathLst>
                  <a:path w="24" h="18">
                    <a:moveTo>
                      <a:pt x="4" y="10"/>
                    </a:move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6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2" name="Freeform 388"/>
              <p:cNvSpPr/>
              <p:nvPr/>
            </p:nvSpPr>
            <p:spPr bwMode="auto">
              <a:xfrm>
                <a:off x="2655" y="625"/>
                <a:ext cx="18" cy="12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18" h="12">
                    <a:moveTo>
                      <a:pt x="18" y="12"/>
                    </a:moveTo>
                    <a:lnTo>
                      <a:pt x="18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3" name="Freeform 389"/>
              <p:cNvSpPr/>
              <p:nvPr/>
            </p:nvSpPr>
            <p:spPr bwMode="auto">
              <a:xfrm>
                <a:off x="2641" y="617"/>
                <a:ext cx="22" cy="10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8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22" h="10">
                    <a:moveTo>
                      <a:pt x="4" y="6"/>
                    </a:move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4" name="Freeform 390"/>
              <p:cNvSpPr/>
              <p:nvPr/>
            </p:nvSpPr>
            <p:spPr bwMode="auto">
              <a:xfrm>
                <a:off x="2629" y="611"/>
                <a:ext cx="26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2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6" h="12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2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5" name="Freeform 391"/>
              <p:cNvSpPr/>
              <p:nvPr/>
            </p:nvSpPr>
            <p:spPr bwMode="auto">
              <a:xfrm>
                <a:off x="2617" y="607"/>
                <a:ext cx="28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28" y="2"/>
                  </a:cxn>
                  <a:cxn ang="0">
                    <a:pos x="28" y="2"/>
                  </a:cxn>
                  <a:cxn ang="0">
                    <a:pos x="22" y="0"/>
                  </a:cxn>
                  <a:cxn ang="0">
                    <a:pos x="14" y="0"/>
                  </a:cxn>
                  <a:cxn ang="0">
                    <a:pos x="6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8" h="12">
                    <a:moveTo>
                      <a:pt x="0" y="8"/>
                    </a:move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2" y="0"/>
                    </a:lnTo>
                    <a:lnTo>
                      <a:pt x="14" y="0"/>
                    </a:lnTo>
                    <a:lnTo>
                      <a:pt x="6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6" name="Freeform 392"/>
              <p:cNvSpPr/>
              <p:nvPr/>
            </p:nvSpPr>
            <p:spPr bwMode="auto">
              <a:xfrm>
                <a:off x="2653" y="633"/>
                <a:ext cx="20" cy="10"/>
              </a:xfrm>
              <a:custGeom>
                <a:avLst/>
                <a:gdLst/>
                <a:ahLst/>
                <a:cxnLst>
                  <a:cxn ang="0">
                    <a:pos x="20" y="6"/>
                  </a:cxn>
                  <a:cxn ang="0">
                    <a:pos x="2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20" y="6"/>
                  </a:cxn>
                  <a:cxn ang="0">
                    <a:pos x="20" y="6"/>
                  </a:cxn>
                </a:cxnLst>
                <a:rect l="0" t="0" r="r" b="b"/>
                <a:pathLst>
                  <a:path w="20" h="10">
                    <a:moveTo>
                      <a:pt x="20" y="6"/>
                    </a:moveTo>
                    <a:lnTo>
                      <a:pt x="2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20" y="6"/>
                    </a:lnTo>
                    <a:lnTo>
                      <a:pt x="2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7" name="Freeform 393"/>
              <p:cNvSpPr/>
              <p:nvPr/>
            </p:nvSpPr>
            <p:spPr bwMode="auto">
              <a:xfrm>
                <a:off x="2639" y="627"/>
                <a:ext cx="18" cy="18"/>
              </a:xfrm>
              <a:custGeom>
                <a:avLst/>
                <a:gdLst/>
                <a:ahLst/>
                <a:cxnLst>
                  <a:cxn ang="0">
                    <a:pos x="6" y="2"/>
                  </a:cxn>
                  <a:cxn ang="0">
                    <a:pos x="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4" y="18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0" y="4"/>
                  </a:cxn>
                  <a:cxn ang="0">
                    <a:pos x="6" y="2"/>
                  </a:cxn>
                  <a:cxn ang="0">
                    <a:pos x="6" y="2"/>
                  </a:cxn>
                </a:cxnLst>
                <a:rect l="0" t="0" r="r" b="b"/>
                <a:pathLst>
                  <a:path w="18" h="18">
                    <a:moveTo>
                      <a:pt x="6" y="2"/>
                    </a:moveTo>
                    <a:lnTo>
                      <a:pt x="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4" y="18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10" y="4"/>
                    </a:lnTo>
                    <a:lnTo>
                      <a:pt x="6" y="2"/>
                    </a:lnTo>
                    <a:lnTo>
                      <a:pt x="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8" name="Freeform 394"/>
              <p:cNvSpPr/>
              <p:nvPr/>
            </p:nvSpPr>
            <p:spPr bwMode="auto">
              <a:xfrm>
                <a:off x="2627" y="623"/>
                <a:ext cx="18" cy="22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14" y="22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0" y="4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22">
                    <a:moveTo>
                      <a:pt x="8" y="4"/>
                    </a:moveTo>
                    <a:lnTo>
                      <a:pt x="8" y="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14" y="22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9" name="Freeform 395"/>
              <p:cNvSpPr/>
              <p:nvPr/>
            </p:nvSpPr>
            <p:spPr bwMode="auto">
              <a:xfrm>
                <a:off x="2615" y="621"/>
                <a:ext cx="18" cy="22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6" y="14"/>
                  </a:cxn>
                  <a:cxn ang="0">
                    <a:pos x="12" y="18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8" h="22">
                    <a:moveTo>
                      <a:pt x="8" y="2"/>
                    </a:move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6" y="14"/>
                    </a:lnTo>
                    <a:lnTo>
                      <a:pt x="12" y="18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0" name="Freeform 396"/>
              <p:cNvSpPr/>
              <p:nvPr/>
            </p:nvSpPr>
            <p:spPr bwMode="auto">
              <a:xfrm>
                <a:off x="2693" y="655"/>
                <a:ext cx="12" cy="20"/>
              </a:xfrm>
              <a:custGeom>
                <a:avLst/>
                <a:gdLst/>
                <a:ahLst/>
                <a:cxnLst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</a:cxnLst>
                <a:rect l="0" t="0" r="r" b="b"/>
                <a:pathLst>
                  <a:path w="12" h="20">
                    <a:moveTo>
                      <a:pt x="4" y="20"/>
                    </a:move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1" name="Freeform 397"/>
              <p:cNvSpPr/>
              <p:nvPr/>
            </p:nvSpPr>
            <p:spPr bwMode="auto">
              <a:xfrm>
                <a:off x="2685" y="665"/>
                <a:ext cx="10" cy="24"/>
              </a:xfrm>
              <a:custGeom>
                <a:avLst/>
                <a:gdLst/>
                <a:ahLst/>
                <a:cxnLst>
                  <a:cxn ang="0">
                    <a:pos x="6" y="20"/>
                  </a:cxn>
                  <a:cxn ang="0">
                    <a:pos x="6" y="20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0"/>
                  </a:cxn>
                  <a:cxn ang="0">
                    <a:pos x="6" y="20"/>
                  </a:cxn>
                </a:cxnLst>
                <a:rect l="0" t="0" r="r" b="b"/>
                <a:pathLst>
                  <a:path w="10" h="24">
                    <a:moveTo>
                      <a:pt x="6" y="20"/>
                    </a:moveTo>
                    <a:lnTo>
                      <a:pt x="6" y="20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0"/>
                    </a:lnTo>
                    <a:lnTo>
                      <a:pt x="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2" name="Freeform 398"/>
              <p:cNvSpPr/>
              <p:nvPr/>
            </p:nvSpPr>
            <p:spPr bwMode="auto">
              <a:xfrm>
                <a:off x="2679" y="673"/>
                <a:ext cx="12" cy="28"/>
              </a:xfrm>
              <a:custGeom>
                <a:avLst/>
                <a:gdLst/>
                <a:ahLst/>
                <a:cxnLst>
                  <a:cxn ang="0">
                    <a:pos x="2" y="14"/>
                  </a:cxn>
                  <a:cxn ang="0">
                    <a:pos x="2" y="14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</a:cxnLst>
                <a:rect l="0" t="0" r="r" b="b"/>
                <a:pathLst>
                  <a:path w="12" h="28">
                    <a:moveTo>
                      <a:pt x="2" y="14"/>
                    </a:moveTo>
                    <a:lnTo>
                      <a:pt x="2" y="14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3" name="Freeform 399"/>
              <p:cNvSpPr/>
              <p:nvPr/>
            </p:nvSpPr>
            <p:spPr bwMode="auto">
              <a:xfrm>
                <a:off x="2675" y="683"/>
                <a:ext cx="10" cy="28"/>
              </a:xfrm>
              <a:custGeom>
                <a:avLst/>
                <a:gdLst/>
                <a:ahLst/>
                <a:cxnLst>
                  <a:cxn ang="0">
                    <a:pos x="8" y="28"/>
                  </a:cxn>
                  <a:cxn ang="0">
                    <a:pos x="8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28"/>
                  </a:cxn>
                  <a:cxn ang="0">
                    <a:pos x="8" y="28"/>
                  </a:cxn>
                </a:cxnLst>
                <a:rect l="0" t="0" r="r" b="b"/>
                <a:pathLst>
                  <a:path w="10" h="28">
                    <a:moveTo>
                      <a:pt x="8" y="28"/>
                    </a:moveTo>
                    <a:lnTo>
                      <a:pt x="8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28"/>
                    </a:lnTo>
                    <a:lnTo>
                      <a:pt x="8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4" name="Freeform 400"/>
              <p:cNvSpPr/>
              <p:nvPr/>
            </p:nvSpPr>
            <p:spPr bwMode="auto">
              <a:xfrm>
                <a:off x="2699" y="657"/>
                <a:ext cx="12" cy="1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12" h="18">
                    <a:moveTo>
                      <a:pt x="10" y="14"/>
                    </a:move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5" name="Freeform 401"/>
              <p:cNvSpPr/>
              <p:nvPr/>
            </p:nvSpPr>
            <p:spPr bwMode="auto">
              <a:xfrm>
                <a:off x="2695" y="673"/>
                <a:ext cx="18" cy="16"/>
              </a:xfrm>
              <a:custGeom>
                <a:avLst/>
                <a:gdLst/>
                <a:ahLst/>
                <a:cxnLst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</a:cxnLst>
                <a:rect l="0" t="0" r="r" b="b"/>
                <a:pathLst>
                  <a:path w="18" h="16">
                    <a:moveTo>
                      <a:pt x="2" y="10"/>
                    </a:move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6" name="Freeform 402"/>
              <p:cNvSpPr/>
              <p:nvPr/>
            </p:nvSpPr>
            <p:spPr bwMode="auto">
              <a:xfrm>
                <a:off x="2691" y="683"/>
                <a:ext cx="22" cy="20"/>
              </a:xfrm>
              <a:custGeom>
                <a:avLst/>
                <a:gdLst/>
                <a:ahLst/>
                <a:cxnLst>
                  <a:cxn ang="0">
                    <a:pos x="6" y="8"/>
                  </a:cxn>
                  <a:cxn ang="0">
                    <a:pos x="6" y="8"/>
                  </a:cxn>
                  <a:cxn ang="0">
                    <a:pos x="4" y="10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0"/>
                  </a:cxn>
                  <a:cxn ang="0">
                    <a:pos x="20" y="10"/>
                  </a:cxn>
                  <a:cxn ang="0">
                    <a:pos x="22" y="6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6" y="8"/>
                  </a:cxn>
                  <a:cxn ang="0">
                    <a:pos x="6" y="8"/>
                  </a:cxn>
                </a:cxnLst>
                <a:rect l="0" t="0" r="r" b="b"/>
                <a:pathLst>
                  <a:path w="22" h="20">
                    <a:moveTo>
                      <a:pt x="6" y="8"/>
                    </a:moveTo>
                    <a:lnTo>
                      <a:pt x="6" y="8"/>
                    </a:lnTo>
                    <a:lnTo>
                      <a:pt x="4" y="10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0"/>
                    </a:lnTo>
                    <a:lnTo>
                      <a:pt x="20" y="10"/>
                    </a:lnTo>
                    <a:lnTo>
                      <a:pt x="22" y="6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6" y="8"/>
                    </a:lnTo>
                    <a:lnTo>
                      <a:pt x="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7" name="Freeform 403"/>
              <p:cNvSpPr/>
              <p:nvPr/>
            </p:nvSpPr>
            <p:spPr bwMode="auto">
              <a:xfrm>
                <a:off x="2687" y="695"/>
                <a:ext cx="24" cy="18"/>
              </a:xfrm>
              <a:custGeom>
                <a:avLst/>
                <a:gdLst/>
                <a:ahLst/>
                <a:cxnLst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8"/>
                  </a:cxn>
                  <a:cxn ang="0">
                    <a:pos x="16" y="14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</a:cxnLst>
                <a:rect l="0" t="0" r="r" b="b"/>
                <a:pathLst>
                  <a:path w="24" h="18">
                    <a:moveTo>
                      <a:pt x="8" y="8"/>
                    </a:move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8"/>
                    </a:lnTo>
                    <a:lnTo>
                      <a:pt x="16" y="14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8" name="Freeform 404"/>
              <p:cNvSpPr/>
              <p:nvPr/>
            </p:nvSpPr>
            <p:spPr bwMode="auto">
              <a:xfrm>
                <a:off x="2437" y="481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9" name="Freeform 405"/>
              <p:cNvSpPr/>
              <p:nvPr/>
            </p:nvSpPr>
            <p:spPr bwMode="auto">
              <a:xfrm>
                <a:off x="2425" y="491"/>
                <a:ext cx="14" cy="3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4" h="30">
                    <a:moveTo>
                      <a:pt x="8" y="0"/>
                    </a:move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30" name="Freeform 406"/>
              <p:cNvSpPr/>
              <p:nvPr/>
            </p:nvSpPr>
            <p:spPr bwMode="auto">
              <a:xfrm>
                <a:off x="2417" y="501"/>
                <a:ext cx="14" cy="36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4" h="36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</p:grpSp>
        <p:sp>
          <p:nvSpPr>
            <p:cNvPr id="586" name="Freeform 408"/>
            <p:cNvSpPr/>
            <p:nvPr/>
          </p:nvSpPr>
          <p:spPr bwMode="auto">
            <a:xfrm>
              <a:off x="3827463" y="814388"/>
              <a:ext cx="19050" cy="60325"/>
            </a:xfrm>
            <a:custGeom>
              <a:avLst/>
              <a:gdLst/>
              <a:ahLst/>
              <a:cxnLst>
                <a:cxn ang="0">
                  <a:pos x="12" y="28"/>
                </a:cxn>
                <a:cxn ang="0">
                  <a:pos x="12" y="28"/>
                </a:cxn>
                <a:cxn ang="0">
                  <a:pos x="12" y="2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20"/>
                </a:cxn>
                <a:cxn ang="0">
                  <a:pos x="2" y="30"/>
                </a:cxn>
                <a:cxn ang="0">
                  <a:pos x="8" y="38"/>
                </a:cxn>
                <a:cxn ang="0">
                  <a:pos x="8" y="38"/>
                </a:cxn>
                <a:cxn ang="0">
                  <a:pos x="12" y="28"/>
                </a:cxn>
                <a:cxn ang="0">
                  <a:pos x="12" y="28"/>
                </a:cxn>
              </a:cxnLst>
              <a:rect l="0" t="0" r="r" b="b"/>
              <a:pathLst>
                <a:path w="12" h="38">
                  <a:moveTo>
                    <a:pt x="12" y="28"/>
                  </a:moveTo>
                  <a:lnTo>
                    <a:pt x="12" y="28"/>
                  </a:lnTo>
                  <a:lnTo>
                    <a:pt x="12" y="2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0"/>
                  </a:lnTo>
                  <a:lnTo>
                    <a:pt x="0" y="20"/>
                  </a:lnTo>
                  <a:lnTo>
                    <a:pt x="2" y="30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12" y="28"/>
                  </a:lnTo>
                  <a:lnTo>
                    <a:pt x="1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7" name="Freeform 409"/>
            <p:cNvSpPr/>
            <p:nvPr/>
          </p:nvSpPr>
          <p:spPr bwMode="auto">
            <a:xfrm>
              <a:off x="3881438" y="763588"/>
              <a:ext cx="22225" cy="412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26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</a:cxnLst>
              <a:rect l="0" t="0" r="r" b="b"/>
              <a:pathLst>
                <a:path w="14" h="26">
                  <a:moveTo>
                    <a:pt x="0" y="26"/>
                  </a:moveTo>
                  <a:lnTo>
                    <a:pt x="0" y="26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8" name="Freeform 410"/>
            <p:cNvSpPr/>
            <p:nvPr/>
          </p:nvSpPr>
          <p:spPr bwMode="auto">
            <a:xfrm>
              <a:off x="3871913" y="798513"/>
              <a:ext cx="34925" cy="31750"/>
            </a:xfrm>
            <a:custGeom>
              <a:avLst/>
              <a:gdLst/>
              <a:ahLst/>
              <a:cxnLst>
                <a:cxn ang="0">
                  <a:pos x="4" y="8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22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8"/>
                </a:cxn>
                <a:cxn ang="0">
                  <a:pos x="4" y="8"/>
                </a:cxn>
              </a:cxnLst>
              <a:rect l="0" t="0" r="r" b="b"/>
              <a:pathLst>
                <a:path w="22" h="20">
                  <a:moveTo>
                    <a:pt x="4" y="8"/>
                  </a:moveTo>
                  <a:lnTo>
                    <a:pt x="4" y="8"/>
                  </a:lnTo>
                  <a:lnTo>
                    <a:pt x="4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2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9" name="Freeform 411"/>
            <p:cNvSpPr/>
            <p:nvPr/>
          </p:nvSpPr>
          <p:spPr bwMode="auto">
            <a:xfrm>
              <a:off x="3859213" y="823913"/>
              <a:ext cx="4762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8"/>
                </a:cxn>
                <a:cxn ang="0">
                  <a:pos x="30" y="6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6" y="8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0" h="22">
                  <a:moveTo>
                    <a:pt x="0" y="22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8"/>
                  </a:lnTo>
                  <a:lnTo>
                    <a:pt x="30" y="6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6" y="8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0" name="Freeform 412"/>
            <p:cNvSpPr/>
            <p:nvPr/>
          </p:nvSpPr>
          <p:spPr bwMode="auto">
            <a:xfrm>
              <a:off x="3849688" y="846138"/>
              <a:ext cx="50800" cy="349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32" y="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10" y="20"/>
                </a:cxn>
                <a:cxn ang="0">
                  <a:pos x="20" y="16"/>
                </a:cxn>
                <a:cxn ang="0">
                  <a:pos x="26" y="8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2" h="22">
                  <a:moveTo>
                    <a:pt x="32" y="0"/>
                  </a:moveTo>
                  <a:lnTo>
                    <a:pt x="32" y="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0" y="20"/>
                  </a:lnTo>
                  <a:lnTo>
                    <a:pt x="20" y="16"/>
                  </a:lnTo>
                  <a:lnTo>
                    <a:pt x="26" y="8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1" name="Freeform 413"/>
            <p:cNvSpPr/>
            <p:nvPr/>
          </p:nvSpPr>
          <p:spPr bwMode="auto">
            <a:xfrm>
              <a:off x="4094163" y="998538"/>
              <a:ext cx="38100" cy="28575"/>
            </a:xfrm>
            <a:custGeom>
              <a:avLst/>
              <a:gdLst/>
              <a:ahLst/>
              <a:cxnLst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</a:cxnLst>
              <a:rect l="0" t="0" r="r" b="b"/>
              <a:pathLst>
                <a:path w="24" h="18">
                  <a:moveTo>
                    <a:pt x="20" y="6"/>
                  </a:move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2" name="Freeform 414"/>
            <p:cNvSpPr/>
            <p:nvPr/>
          </p:nvSpPr>
          <p:spPr bwMode="auto">
            <a:xfrm>
              <a:off x="4065588" y="979488"/>
              <a:ext cx="50800" cy="190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32" y="8"/>
                </a:cxn>
                <a:cxn ang="0">
                  <a:pos x="32" y="8"/>
                </a:cxn>
                <a:cxn ang="0">
                  <a:pos x="30" y="4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2" h="12">
                  <a:moveTo>
                    <a:pt x="26" y="0"/>
                  </a:move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0" y="4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3" name="Freeform 415"/>
            <p:cNvSpPr/>
            <p:nvPr/>
          </p:nvSpPr>
          <p:spPr bwMode="auto">
            <a:xfrm>
              <a:off x="4040188" y="960438"/>
              <a:ext cx="63500" cy="22225"/>
            </a:xfrm>
            <a:custGeom>
              <a:avLst/>
              <a:gdLst/>
              <a:ahLst/>
              <a:cxnLst>
                <a:cxn ang="0">
                  <a:pos x="18" y="14"/>
                </a:cxn>
                <a:cxn ang="0">
                  <a:pos x="18" y="14"/>
                </a:cxn>
                <a:cxn ang="0">
                  <a:pos x="40" y="8"/>
                </a:cxn>
                <a:cxn ang="0">
                  <a:pos x="40" y="8"/>
                </a:cxn>
                <a:cxn ang="0">
                  <a:pos x="36" y="2"/>
                </a:cxn>
                <a:cxn ang="0">
                  <a:pos x="34" y="0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4" y="14"/>
                </a:cxn>
                <a:cxn ang="0">
                  <a:pos x="18" y="14"/>
                </a:cxn>
                <a:cxn ang="0">
                  <a:pos x="18" y="14"/>
                </a:cxn>
              </a:cxnLst>
              <a:rect l="0" t="0" r="r" b="b"/>
              <a:pathLst>
                <a:path w="40" h="14">
                  <a:moveTo>
                    <a:pt x="18" y="14"/>
                  </a:moveTo>
                  <a:lnTo>
                    <a:pt x="18" y="14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36" y="2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1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4" name="Freeform 416"/>
            <p:cNvSpPr/>
            <p:nvPr/>
          </p:nvSpPr>
          <p:spPr bwMode="auto">
            <a:xfrm>
              <a:off x="4021138" y="947738"/>
              <a:ext cx="63500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0"/>
                </a:cxn>
                <a:cxn ang="0">
                  <a:pos x="20" y="0"/>
                </a:cxn>
                <a:cxn ang="0">
                  <a:pos x="8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40" h="12">
                  <a:moveTo>
                    <a:pt x="0" y="6"/>
                  </a:moveTo>
                  <a:lnTo>
                    <a:pt x="0" y="6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0"/>
                  </a:lnTo>
                  <a:lnTo>
                    <a:pt x="20" y="0"/>
                  </a:lnTo>
                  <a:lnTo>
                    <a:pt x="8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5" name="Freeform 417"/>
            <p:cNvSpPr/>
            <p:nvPr/>
          </p:nvSpPr>
          <p:spPr bwMode="auto">
            <a:xfrm>
              <a:off x="4090988" y="1011238"/>
              <a:ext cx="38100" cy="254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14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24" h="16">
                  <a:moveTo>
                    <a:pt x="24" y="12"/>
                  </a:moveTo>
                  <a:lnTo>
                    <a:pt x="24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14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6" name="Freeform 418"/>
            <p:cNvSpPr/>
            <p:nvPr/>
          </p:nvSpPr>
          <p:spPr bwMode="auto">
            <a:xfrm>
              <a:off x="4062413" y="995363"/>
              <a:ext cx="31750" cy="412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20" h="26">
                  <a:moveTo>
                    <a:pt x="8" y="4"/>
                  </a:move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7" name="Freeform 419"/>
            <p:cNvSpPr/>
            <p:nvPr/>
          </p:nvSpPr>
          <p:spPr bwMode="auto">
            <a:xfrm>
              <a:off x="4037013" y="979488"/>
              <a:ext cx="31750" cy="53975"/>
            </a:xfrm>
            <a:custGeom>
              <a:avLst/>
              <a:gdLst/>
              <a:ahLst/>
              <a:cxnLst>
                <a:cxn ang="0">
                  <a:pos x="6" y="20"/>
                </a:cxn>
                <a:cxn ang="0">
                  <a:pos x="6" y="20"/>
                </a:cxn>
                <a:cxn ang="0">
                  <a:pos x="8" y="30"/>
                </a:cxn>
                <a:cxn ang="0">
                  <a:pos x="8" y="30"/>
                </a:cxn>
                <a:cxn ang="0">
                  <a:pos x="10" y="32"/>
                </a:cxn>
                <a:cxn ang="0">
                  <a:pos x="14" y="34"/>
                </a:cxn>
                <a:cxn ang="0">
                  <a:pos x="20" y="34"/>
                </a:cxn>
                <a:cxn ang="0">
                  <a:pos x="20" y="34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</a:cxnLst>
              <a:rect l="0" t="0" r="r" b="b"/>
              <a:pathLst>
                <a:path w="20" h="34">
                  <a:moveTo>
                    <a:pt x="6" y="20"/>
                  </a:moveTo>
                  <a:lnTo>
                    <a:pt x="6" y="2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10" y="32"/>
                  </a:lnTo>
                  <a:lnTo>
                    <a:pt x="14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8" name="Freeform 420"/>
            <p:cNvSpPr/>
            <p:nvPr/>
          </p:nvSpPr>
          <p:spPr bwMode="auto">
            <a:xfrm>
              <a:off x="4014788" y="966788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0" y="10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4" y="22"/>
                </a:cxn>
                <a:cxn ang="0">
                  <a:pos x="10" y="30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30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9" name="Freeform 421"/>
            <p:cNvSpPr/>
            <p:nvPr/>
          </p:nvSpPr>
          <p:spPr bwMode="auto">
            <a:xfrm>
              <a:off x="4157663" y="900113"/>
              <a:ext cx="38100" cy="15875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20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4" h="10">
                  <a:moveTo>
                    <a:pt x="10" y="0"/>
                  </a:moveTo>
                  <a:lnTo>
                    <a:pt x="1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0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0" name="Freeform 422"/>
            <p:cNvSpPr/>
            <p:nvPr/>
          </p:nvSpPr>
          <p:spPr bwMode="auto">
            <a:xfrm>
              <a:off x="4132263" y="890588"/>
              <a:ext cx="38100" cy="254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10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4" h="16">
                  <a:moveTo>
                    <a:pt x="16" y="0"/>
                  </a:move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0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1" name="Freeform 423"/>
            <p:cNvSpPr/>
            <p:nvPr/>
          </p:nvSpPr>
          <p:spPr bwMode="auto">
            <a:xfrm>
              <a:off x="4103688" y="884238"/>
              <a:ext cx="47625" cy="3175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18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30" h="20">
                  <a:moveTo>
                    <a:pt x="20" y="2"/>
                  </a:moveTo>
                  <a:lnTo>
                    <a:pt x="20" y="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1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2" name="Freeform 424"/>
            <p:cNvSpPr/>
            <p:nvPr/>
          </p:nvSpPr>
          <p:spPr bwMode="auto">
            <a:xfrm>
              <a:off x="4084638" y="884238"/>
              <a:ext cx="44450" cy="285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4" y="10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lnTo>
                    <a:pt x="0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4" y="10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3" name="Freeform 425"/>
            <p:cNvSpPr/>
            <p:nvPr/>
          </p:nvSpPr>
          <p:spPr bwMode="auto">
            <a:xfrm>
              <a:off x="4157663" y="922338"/>
              <a:ext cx="38100" cy="15875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24" h="10">
                  <a:moveTo>
                    <a:pt x="10" y="10"/>
                  </a:moveTo>
                  <a:lnTo>
                    <a:pt x="10" y="1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4" name="Freeform 426"/>
            <p:cNvSpPr/>
            <p:nvPr/>
          </p:nvSpPr>
          <p:spPr bwMode="auto">
            <a:xfrm>
              <a:off x="4132263" y="922338"/>
              <a:ext cx="38100" cy="254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20" y="14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24" h="16">
                  <a:moveTo>
                    <a:pt x="6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20" y="14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5" name="Freeform 427"/>
            <p:cNvSpPr/>
            <p:nvPr/>
          </p:nvSpPr>
          <p:spPr bwMode="auto">
            <a:xfrm>
              <a:off x="4103688" y="922338"/>
              <a:ext cx="47625" cy="28575"/>
            </a:xfrm>
            <a:custGeom>
              <a:avLst/>
              <a:gdLst/>
              <a:ahLst/>
              <a:cxnLst>
                <a:cxn ang="0">
                  <a:pos x="30" y="16"/>
                </a:cxn>
                <a:cxn ang="0">
                  <a:pos x="30" y="16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2" y="18"/>
                </a:cxn>
                <a:cxn ang="0">
                  <a:pos x="24" y="18"/>
                </a:cxn>
                <a:cxn ang="0">
                  <a:pos x="30" y="16"/>
                </a:cxn>
                <a:cxn ang="0">
                  <a:pos x="30" y="16"/>
                </a:cxn>
              </a:cxnLst>
              <a:rect l="0" t="0" r="r" b="b"/>
              <a:pathLst>
                <a:path w="30" h="18">
                  <a:moveTo>
                    <a:pt x="30" y="16"/>
                  </a:moveTo>
                  <a:lnTo>
                    <a:pt x="30" y="16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2" y="18"/>
                  </a:lnTo>
                  <a:lnTo>
                    <a:pt x="24" y="18"/>
                  </a:lnTo>
                  <a:lnTo>
                    <a:pt x="30" y="16"/>
                  </a:lnTo>
                  <a:lnTo>
                    <a:pt x="3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6" name="Freeform 428"/>
            <p:cNvSpPr/>
            <p:nvPr/>
          </p:nvSpPr>
          <p:spPr bwMode="auto">
            <a:xfrm>
              <a:off x="4084638" y="922338"/>
              <a:ext cx="44450" cy="317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8" y="20"/>
                </a:cxn>
                <a:cxn ang="0">
                  <a:pos x="28" y="20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28" h="20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20" y="18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7" name="Freeform 429"/>
            <p:cNvSpPr/>
            <p:nvPr/>
          </p:nvSpPr>
          <p:spPr bwMode="auto">
            <a:xfrm>
              <a:off x="3992563" y="1081088"/>
              <a:ext cx="44450" cy="25400"/>
            </a:xfrm>
            <a:custGeom>
              <a:avLst/>
              <a:gdLst/>
              <a:ahLst/>
              <a:cxnLst>
                <a:cxn ang="0">
                  <a:pos x="28" y="16"/>
                </a:cxn>
                <a:cxn ang="0">
                  <a:pos x="28" y="16"/>
                </a:cxn>
                <a:cxn ang="0">
                  <a:pos x="24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8" y="16"/>
                </a:cxn>
                <a:cxn ang="0">
                  <a:pos x="28" y="16"/>
                </a:cxn>
              </a:cxnLst>
              <a:rect l="0" t="0" r="r" b="b"/>
              <a:pathLst>
                <a:path w="28" h="16">
                  <a:moveTo>
                    <a:pt x="28" y="16"/>
                  </a:moveTo>
                  <a:lnTo>
                    <a:pt x="28" y="16"/>
                  </a:lnTo>
                  <a:lnTo>
                    <a:pt x="24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8" y="16"/>
                  </a:lnTo>
                  <a:lnTo>
                    <a:pt x="28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8" name="Freeform 430"/>
            <p:cNvSpPr/>
            <p:nvPr/>
          </p:nvSpPr>
          <p:spPr bwMode="auto">
            <a:xfrm>
              <a:off x="3963988" y="1068388"/>
              <a:ext cx="47625" cy="2540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16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30" h="16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9" name="Freeform 431"/>
            <p:cNvSpPr/>
            <p:nvPr/>
          </p:nvSpPr>
          <p:spPr bwMode="auto">
            <a:xfrm>
              <a:off x="3935413" y="1055688"/>
              <a:ext cx="57150" cy="317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6" h="20">
                  <a:moveTo>
                    <a:pt x="26" y="0"/>
                  </a:moveTo>
                  <a:lnTo>
                    <a:pt x="26" y="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0" name="Freeform 432"/>
            <p:cNvSpPr/>
            <p:nvPr/>
          </p:nvSpPr>
          <p:spPr bwMode="auto">
            <a:xfrm>
              <a:off x="3910013" y="1052513"/>
              <a:ext cx="60325" cy="285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4" y="16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26" y="0"/>
                </a:cxn>
                <a:cxn ang="0">
                  <a:pos x="16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38" h="18">
                  <a:moveTo>
                    <a:pt x="0" y="14"/>
                  </a:move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4" y="16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26" y="0"/>
                  </a:lnTo>
                  <a:lnTo>
                    <a:pt x="16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1" name="Freeform 433"/>
            <p:cNvSpPr/>
            <p:nvPr/>
          </p:nvSpPr>
          <p:spPr bwMode="auto">
            <a:xfrm>
              <a:off x="3992563" y="1103313"/>
              <a:ext cx="44450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8" y="6"/>
                </a:cxn>
                <a:cxn ang="0">
                  <a:pos x="2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8" h="14">
                  <a:moveTo>
                    <a:pt x="10" y="14"/>
                  </a:moveTo>
                  <a:lnTo>
                    <a:pt x="10" y="1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2" y="8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2" name="Freeform 434"/>
            <p:cNvSpPr/>
            <p:nvPr/>
          </p:nvSpPr>
          <p:spPr bwMode="auto">
            <a:xfrm>
              <a:off x="3960813" y="1096963"/>
              <a:ext cx="41275" cy="34925"/>
            </a:xfrm>
            <a:custGeom>
              <a:avLst/>
              <a:gdLst/>
              <a:ahLst/>
              <a:cxnLst>
                <a:cxn ang="0">
                  <a:pos x="26" y="18"/>
                </a:cxn>
                <a:cxn ang="0">
                  <a:pos x="26" y="1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20" y="20"/>
                </a:cxn>
                <a:cxn ang="0">
                  <a:pos x="26" y="18"/>
                </a:cxn>
                <a:cxn ang="0">
                  <a:pos x="26" y="18"/>
                </a:cxn>
              </a:cxnLst>
              <a:rect l="0" t="0" r="r" b="b"/>
              <a:pathLst>
                <a:path w="26" h="22">
                  <a:moveTo>
                    <a:pt x="26" y="18"/>
                  </a:moveTo>
                  <a:lnTo>
                    <a:pt x="26" y="1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20" y="20"/>
                  </a:lnTo>
                  <a:lnTo>
                    <a:pt x="26" y="18"/>
                  </a:lnTo>
                  <a:lnTo>
                    <a:pt x="2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3" name="Freeform 435"/>
            <p:cNvSpPr/>
            <p:nvPr/>
          </p:nvSpPr>
          <p:spPr bwMode="auto">
            <a:xfrm>
              <a:off x="3932238" y="1090613"/>
              <a:ext cx="47625" cy="44450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20" y="28"/>
                </a:cxn>
                <a:cxn ang="0">
                  <a:pos x="24" y="28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30" h="28">
                  <a:moveTo>
                    <a:pt x="16" y="8"/>
                  </a:move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0" y="28"/>
                  </a:lnTo>
                  <a:lnTo>
                    <a:pt x="24" y="28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4" name="Freeform 436"/>
            <p:cNvSpPr/>
            <p:nvPr/>
          </p:nvSpPr>
          <p:spPr bwMode="auto">
            <a:xfrm>
              <a:off x="3906838" y="1087438"/>
              <a:ext cx="47625" cy="44450"/>
            </a:xfrm>
            <a:custGeom>
              <a:avLst/>
              <a:gdLst/>
              <a:ahLst/>
              <a:cxnLst>
                <a:cxn ang="0">
                  <a:pos x="30" y="28"/>
                </a:cxn>
                <a:cxn ang="0">
                  <a:pos x="30" y="2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0" y="18"/>
                </a:cxn>
                <a:cxn ang="0">
                  <a:pos x="20" y="24"/>
                </a:cxn>
                <a:cxn ang="0">
                  <a:pos x="30" y="28"/>
                </a:cxn>
                <a:cxn ang="0">
                  <a:pos x="30" y="28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0" y="18"/>
                  </a:lnTo>
                  <a:lnTo>
                    <a:pt x="20" y="24"/>
                  </a:lnTo>
                  <a:lnTo>
                    <a:pt x="30" y="28"/>
                  </a:lnTo>
                  <a:lnTo>
                    <a:pt x="3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5" name="Freeform 437"/>
            <p:cNvSpPr/>
            <p:nvPr/>
          </p:nvSpPr>
          <p:spPr bwMode="auto">
            <a:xfrm>
              <a:off x="4259263" y="1290638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6" name="Freeform 438"/>
            <p:cNvSpPr/>
            <p:nvPr/>
          </p:nvSpPr>
          <p:spPr bwMode="auto">
            <a:xfrm>
              <a:off x="4233863" y="1271588"/>
              <a:ext cx="47625" cy="22225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28" y="4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30" h="14">
                  <a:moveTo>
                    <a:pt x="24" y="0"/>
                  </a:moveTo>
                  <a:lnTo>
                    <a:pt x="24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4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7" name="Freeform 439"/>
            <p:cNvSpPr/>
            <p:nvPr/>
          </p:nvSpPr>
          <p:spPr bwMode="auto">
            <a:xfrm>
              <a:off x="4208463" y="1252538"/>
              <a:ext cx="60325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4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34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38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34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8" name="Freeform 440"/>
            <p:cNvSpPr/>
            <p:nvPr/>
          </p:nvSpPr>
          <p:spPr bwMode="auto">
            <a:xfrm>
              <a:off x="4186238" y="1239838"/>
              <a:ext cx="63500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40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2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9" name="Freeform 441"/>
            <p:cNvSpPr/>
            <p:nvPr/>
          </p:nvSpPr>
          <p:spPr bwMode="auto">
            <a:xfrm>
              <a:off x="4256088" y="1303338"/>
              <a:ext cx="41275" cy="25400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8" y="14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6">
                  <a:moveTo>
                    <a:pt x="6" y="16"/>
                  </a:moveTo>
                  <a:lnTo>
                    <a:pt x="6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8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0" name="Freeform 442"/>
            <p:cNvSpPr/>
            <p:nvPr/>
          </p:nvSpPr>
          <p:spPr bwMode="auto">
            <a:xfrm>
              <a:off x="4227513" y="1287463"/>
              <a:ext cx="31750" cy="4127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20" h="26">
                  <a:moveTo>
                    <a:pt x="2" y="6"/>
                  </a:moveTo>
                  <a:lnTo>
                    <a:pt x="2" y="6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1" name="Freeform 443"/>
            <p:cNvSpPr/>
            <p:nvPr/>
          </p:nvSpPr>
          <p:spPr bwMode="auto">
            <a:xfrm>
              <a:off x="4202113" y="1274763"/>
              <a:ext cx="31750" cy="50800"/>
            </a:xfrm>
            <a:custGeom>
              <a:avLst/>
              <a:gdLst/>
              <a:ahLst/>
              <a:cxnLst>
                <a:cxn ang="0">
                  <a:pos x="8" y="28"/>
                </a:cxn>
                <a:cxn ang="0">
                  <a:pos x="8" y="28"/>
                </a:cxn>
                <a:cxn ang="0">
                  <a:pos x="10" y="30"/>
                </a:cxn>
                <a:cxn ang="0">
                  <a:pos x="14" y="32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8"/>
                </a:cxn>
                <a:cxn ang="0">
                  <a:pos x="8" y="28"/>
                </a:cxn>
              </a:cxnLst>
              <a:rect l="0" t="0" r="r" b="b"/>
              <a:pathLst>
                <a:path w="20" h="32">
                  <a:moveTo>
                    <a:pt x="8" y="28"/>
                  </a:moveTo>
                  <a:lnTo>
                    <a:pt x="8" y="28"/>
                  </a:lnTo>
                  <a:lnTo>
                    <a:pt x="10" y="30"/>
                  </a:lnTo>
                  <a:lnTo>
                    <a:pt x="14" y="32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8"/>
                  </a:lnTo>
                  <a:lnTo>
                    <a:pt x="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2" name="Freeform 444"/>
            <p:cNvSpPr/>
            <p:nvPr/>
          </p:nvSpPr>
          <p:spPr bwMode="auto">
            <a:xfrm>
              <a:off x="4179888" y="1262063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10" y="28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10" y="28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3" name="Freeform 445"/>
            <p:cNvSpPr/>
            <p:nvPr/>
          </p:nvSpPr>
          <p:spPr bwMode="auto">
            <a:xfrm>
              <a:off x="4110038" y="1931988"/>
              <a:ext cx="76200" cy="5397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6" y="34"/>
                </a:cxn>
                <a:cxn ang="0">
                  <a:pos x="6" y="34"/>
                </a:cxn>
                <a:cxn ang="0">
                  <a:pos x="22" y="34"/>
                </a:cxn>
                <a:cxn ang="0">
                  <a:pos x="22" y="34"/>
                </a:cxn>
                <a:cxn ang="0">
                  <a:pos x="34" y="34"/>
                </a:cxn>
                <a:cxn ang="0">
                  <a:pos x="48" y="34"/>
                </a:cxn>
                <a:cxn ang="0">
                  <a:pos x="48" y="3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48" h="34">
                  <a:moveTo>
                    <a:pt x="6" y="30"/>
                  </a:moveTo>
                  <a:lnTo>
                    <a:pt x="6" y="30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34" y="34"/>
                  </a:lnTo>
                  <a:lnTo>
                    <a:pt x="48" y="34"/>
                  </a:lnTo>
                  <a:lnTo>
                    <a:pt x="48" y="3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4" name="Freeform 446"/>
            <p:cNvSpPr/>
            <p:nvPr/>
          </p:nvSpPr>
          <p:spPr bwMode="auto">
            <a:xfrm>
              <a:off x="4056063" y="1893888"/>
              <a:ext cx="50800" cy="8890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0" y="52"/>
                </a:cxn>
                <a:cxn ang="0">
                  <a:pos x="10" y="52"/>
                </a:cxn>
                <a:cxn ang="0">
                  <a:pos x="14" y="56"/>
                </a:cxn>
                <a:cxn ang="0">
                  <a:pos x="20" y="56"/>
                </a:cxn>
                <a:cxn ang="0">
                  <a:pos x="32" y="56"/>
                </a:cxn>
                <a:cxn ang="0">
                  <a:pos x="32" y="5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6"/>
                </a:cxn>
                <a:cxn ang="0">
                  <a:pos x="20" y="14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32" h="56">
                  <a:moveTo>
                    <a:pt x="14" y="10"/>
                  </a:moveTo>
                  <a:lnTo>
                    <a:pt x="14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4" y="56"/>
                  </a:lnTo>
                  <a:lnTo>
                    <a:pt x="20" y="56"/>
                  </a:lnTo>
                  <a:lnTo>
                    <a:pt x="32" y="56"/>
                  </a:lnTo>
                  <a:lnTo>
                    <a:pt x="32" y="5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6"/>
                  </a:lnTo>
                  <a:lnTo>
                    <a:pt x="20" y="14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5" name="Freeform 447"/>
            <p:cNvSpPr/>
            <p:nvPr/>
          </p:nvSpPr>
          <p:spPr bwMode="auto">
            <a:xfrm>
              <a:off x="4005263" y="1858963"/>
              <a:ext cx="50800" cy="117475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2" y="62"/>
                </a:cxn>
                <a:cxn ang="0">
                  <a:pos x="12" y="62"/>
                </a:cxn>
                <a:cxn ang="0">
                  <a:pos x="14" y="66"/>
                </a:cxn>
                <a:cxn ang="0">
                  <a:pos x="20" y="70"/>
                </a:cxn>
                <a:cxn ang="0">
                  <a:pos x="32" y="74"/>
                </a:cxn>
                <a:cxn ang="0">
                  <a:pos x="32" y="74"/>
                </a:cxn>
                <a:cxn ang="0">
                  <a:pos x="24" y="26"/>
                </a:cxn>
                <a:cxn ang="0">
                  <a:pos x="24" y="26"/>
                </a:cxn>
                <a:cxn ang="0">
                  <a:pos x="24" y="18"/>
                </a:cxn>
                <a:cxn ang="0">
                  <a:pos x="22" y="16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32" h="74">
                  <a:moveTo>
                    <a:pt x="20" y="14"/>
                  </a:moveTo>
                  <a:lnTo>
                    <a:pt x="20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4" y="66"/>
                  </a:lnTo>
                  <a:lnTo>
                    <a:pt x="20" y="70"/>
                  </a:lnTo>
                  <a:lnTo>
                    <a:pt x="32" y="74"/>
                  </a:lnTo>
                  <a:lnTo>
                    <a:pt x="32" y="74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18"/>
                  </a:lnTo>
                  <a:lnTo>
                    <a:pt x="22" y="16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6" name="Freeform 448"/>
            <p:cNvSpPr/>
            <p:nvPr/>
          </p:nvSpPr>
          <p:spPr bwMode="auto">
            <a:xfrm>
              <a:off x="3957638" y="1827213"/>
              <a:ext cx="53975" cy="123825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2"/>
                </a:cxn>
                <a:cxn ang="0">
                  <a:pos x="0" y="22"/>
                </a:cxn>
                <a:cxn ang="0">
                  <a:pos x="2" y="34"/>
                </a:cxn>
                <a:cxn ang="0">
                  <a:pos x="6" y="44"/>
                </a:cxn>
                <a:cxn ang="0">
                  <a:pos x="10" y="54"/>
                </a:cxn>
                <a:cxn ang="0">
                  <a:pos x="16" y="64"/>
                </a:cxn>
                <a:cxn ang="0">
                  <a:pos x="24" y="72"/>
                </a:cxn>
                <a:cxn ang="0">
                  <a:pos x="34" y="78"/>
                </a:cxn>
                <a:cxn ang="0">
                  <a:pos x="34" y="78"/>
                </a:cxn>
                <a:cxn ang="0">
                  <a:pos x="24" y="30"/>
                </a:cxn>
                <a:cxn ang="0">
                  <a:pos x="24" y="30"/>
                </a:cxn>
                <a:cxn ang="0">
                  <a:pos x="24" y="20"/>
                </a:cxn>
                <a:cxn ang="0">
                  <a:pos x="22" y="16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34" h="78">
                  <a:moveTo>
                    <a:pt x="22" y="14"/>
                  </a:moveTo>
                  <a:lnTo>
                    <a:pt x="2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2"/>
                  </a:lnTo>
                  <a:lnTo>
                    <a:pt x="0" y="22"/>
                  </a:lnTo>
                  <a:lnTo>
                    <a:pt x="2" y="34"/>
                  </a:lnTo>
                  <a:lnTo>
                    <a:pt x="6" y="44"/>
                  </a:lnTo>
                  <a:lnTo>
                    <a:pt x="10" y="54"/>
                  </a:lnTo>
                  <a:lnTo>
                    <a:pt x="16" y="64"/>
                  </a:lnTo>
                  <a:lnTo>
                    <a:pt x="24" y="72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20"/>
                  </a:lnTo>
                  <a:lnTo>
                    <a:pt x="22" y="16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7" name="Freeform 449"/>
            <p:cNvSpPr/>
            <p:nvPr/>
          </p:nvSpPr>
          <p:spPr bwMode="auto">
            <a:xfrm>
              <a:off x="4116388" y="1912938"/>
              <a:ext cx="76200" cy="63500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0"/>
                </a:cxn>
                <a:cxn ang="0">
                  <a:pos x="32" y="2"/>
                </a:cxn>
                <a:cxn ang="0">
                  <a:pos x="3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8" y="40"/>
                </a:cxn>
                <a:cxn ang="0">
                  <a:pos x="48" y="40"/>
                </a:cxn>
                <a:cxn ang="0">
                  <a:pos x="44" y="28"/>
                </a:cxn>
                <a:cxn ang="0">
                  <a:pos x="40" y="14"/>
                </a:cxn>
                <a:cxn ang="0">
                  <a:pos x="40" y="14"/>
                </a:cxn>
                <a:cxn ang="0">
                  <a:pos x="36" y="0"/>
                </a:cxn>
                <a:cxn ang="0">
                  <a:pos x="36" y="0"/>
                </a:cxn>
              </a:cxnLst>
              <a:rect l="0" t="0" r="r" b="b"/>
              <a:pathLst>
                <a:path w="48" h="40">
                  <a:moveTo>
                    <a:pt x="36" y="0"/>
                  </a:moveTo>
                  <a:lnTo>
                    <a:pt x="36" y="0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4" y="28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8" name="Freeform 450"/>
            <p:cNvSpPr/>
            <p:nvPr/>
          </p:nvSpPr>
          <p:spPr bwMode="auto">
            <a:xfrm>
              <a:off x="4065588" y="1868488"/>
              <a:ext cx="101600" cy="41275"/>
            </a:xfrm>
            <a:custGeom>
              <a:avLst/>
              <a:gdLst/>
              <a:ahLst/>
              <a:cxnLst>
                <a:cxn ang="0">
                  <a:pos x="26" y="26"/>
                </a:cxn>
                <a:cxn ang="0">
                  <a:pos x="26" y="26"/>
                </a:cxn>
                <a:cxn ang="0">
                  <a:pos x="64" y="22"/>
                </a:cxn>
                <a:cxn ang="0">
                  <a:pos x="64" y="22"/>
                </a:cxn>
                <a:cxn ang="0">
                  <a:pos x="60" y="10"/>
                </a:cxn>
                <a:cxn ang="0">
                  <a:pos x="58" y="4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8" y="2"/>
                </a:cxn>
                <a:cxn ang="0">
                  <a:pos x="38" y="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6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20" y="22"/>
                </a:cxn>
                <a:cxn ang="0">
                  <a:pos x="24" y="26"/>
                </a:cxn>
                <a:cxn ang="0">
                  <a:pos x="26" y="26"/>
                </a:cxn>
                <a:cxn ang="0">
                  <a:pos x="26" y="26"/>
                </a:cxn>
              </a:cxnLst>
              <a:rect l="0" t="0" r="r" b="b"/>
              <a:pathLst>
                <a:path w="64" h="26">
                  <a:moveTo>
                    <a:pt x="26" y="26"/>
                  </a:moveTo>
                  <a:lnTo>
                    <a:pt x="26" y="26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60" y="10"/>
                  </a:lnTo>
                  <a:lnTo>
                    <a:pt x="58" y="4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6"/>
                  </a:lnTo>
                  <a:lnTo>
                    <a:pt x="0" y="8"/>
                  </a:lnTo>
                  <a:lnTo>
                    <a:pt x="0" y="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20" y="22"/>
                  </a:lnTo>
                  <a:lnTo>
                    <a:pt x="24" y="26"/>
                  </a:lnTo>
                  <a:lnTo>
                    <a:pt x="26" y="26"/>
                  </a:lnTo>
                  <a:lnTo>
                    <a:pt x="26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9" name="Freeform 451"/>
            <p:cNvSpPr/>
            <p:nvPr/>
          </p:nvSpPr>
          <p:spPr bwMode="auto">
            <a:xfrm>
              <a:off x="4017963" y="1830388"/>
              <a:ext cx="127000" cy="38100"/>
            </a:xfrm>
            <a:custGeom>
              <a:avLst/>
              <a:gdLst/>
              <a:ahLst/>
              <a:cxnLst>
                <a:cxn ang="0">
                  <a:pos x="32" y="24"/>
                </a:cxn>
                <a:cxn ang="0">
                  <a:pos x="32" y="24"/>
                </a:cxn>
                <a:cxn ang="0">
                  <a:pos x="80" y="16"/>
                </a:cxn>
                <a:cxn ang="0">
                  <a:pos x="80" y="16"/>
                </a:cxn>
                <a:cxn ang="0">
                  <a:pos x="72" y="6"/>
                </a:cxn>
                <a:cxn ang="0">
                  <a:pos x="68" y="2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2" y="24"/>
                </a:cxn>
                <a:cxn ang="0">
                  <a:pos x="24" y="24"/>
                </a:cxn>
                <a:cxn ang="0">
                  <a:pos x="32" y="24"/>
                </a:cxn>
                <a:cxn ang="0">
                  <a:pos x="32" y="24"/>
                </a:cxn>
              </a:cxnLst>
              <a:rect l="0" t="0" r="r" b="b"/>
              <a:pathLst>
                <a:path w="80" h="24">
                  <a:moveTo>
                    <a:pt x="32" y="24"/>
                  </a:moveTo>
                  <a:lnTo>
                    <a:pt x="32" y="24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2" y="6"/>
                  </a:lnTo>
                  <a:lnTo>
                    <a:pt x="68" y="2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2" y="24"/>
                  </a:lnTo>
                  <a:lnTo>
                    <a:pt x="24" y="24"/>
                  </a:lnTo>
                  <a:lnTo>
                    <a:pt x="32" y="24"/>
                  </a:lnTo>
                  <a:lnTo>
                    <a:pt x="3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30" name="Freeform 452"/>
            <p:cNvSpPr/>
            <p:nvPr/>
          </p:nvSpPr>
          <p:spPr bwMode="auto">
            <a:xfrm>
              <a:off x="3976688" y="1792288"/>
              <a:ext cx="133350" cy="41275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0" y="10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20" y="26"/>
                </a:cxn>
                <a:cxn ang="0">
                  <a:pos x="26" y="24"/>
                </a:cxn>
                <a:cxn ang="0">
                  <a:pos x="34" y="22"/>
                </a:cxn>
                <a:cxn ang="0">
                  <a:pos x="34" y="22"/>
                </a:cxn>
                <a:cxn ang="0">
                  <a:pos x="84" y="16"/>
                </a:cxn>
                <a:cxn ang="0">
                  <a:pos x="84" y="16"/>
                </a:cxn>
                <a:cxn ang="0">
                  <a:pos x="74" y="10"/>
                </a:cxn>
                <a:cxn ang="0">
                  <a:pos x="64" y="6"/>
                </a:cxn>
                <a:cxn ang="0">
                  <a:pos x="54" y="2"/>
                </a:cxn>
                <a:cxn ang="0">
                  <a:pos x="42" y="0"/>
                </a:cxn>
                <a:cxn ang="0">
                  <a:pos x="32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0" y="10"/>
                </a:cxn>
                <a:cxn ang="0">
                  <a:pos x="0" y="10"/>
                </a:cxn>
              </a:cxnLst>
              <a:rect l="0" t="0" r="r" b="b"/>
              <a:pathLst>
                <a:path w="84" h="26">
                  <a:moveTo>
                    <a:pt x="0" y="10"/>
                  </a:moveTo>
                  <a:lnTo>
                    <a:pt x="0" y="10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20" y="26"/>
                  </a:lnTo>
                  <a:lnTo>
                    <a:pt x="26" y="24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84" y="16"/>
                  </a:lnTo>
                  <a:lnTo>
                    <a:pt x="84" y="16"/>
                  </a:lnTo>
                  <a:lnTo>
                    <a:pt x="74" y="10"/>
                  </a:lnTo>
                  <a:lnTo>
                    <a:pt x="64" y="6"/>
                  </a:lnTo>
                  <a:lnTo>
                    <a:pt x="54" y="2"/>
                  </a:lnTo>
                  <a:lnTo>
                    <a:pt x="42" y="0"/>
                  </a:lnTo>
                  <a:lnTo>
                    <a:pt x="32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sp>
        <p:nvSpPr>
          <p:cNvPr id="831" name="文本占位符 59"/>
          <p:cNvSpPr>
            <a:spLocks noGrp="1"/>
          </p:cNvSpPr>
          <p:nvPr>
            <p:ph type="body" sz="quarter" idx="12" hasCustomPrompt="1"/>
          </p:nvPr>
        </p:nvSpPr>
        <p:spPr>
          <a:xfrm>
            <a:off x="7077468" y="1736626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3" name="文本占位符 59"/>
          <p:cNvSpPr>
            <a:spLocks noGrp="1"/>
          </p:cNvSpPr>
          <p:nvPr>
            <p:ph type="body" sz="quarter" idx="16" hasCustomPrompt="1"/>
          </p:nvPr>
        </p:nvSpPr>
        <p:spPr>
          <a:xfrm>
            <a:off x="8177562" y="1944375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4" name="文本占位符 59"/>
          <p:cNvSpPr>
            <a:spLocks noGrp="1"/>
          </p:cNvSpPr>
          <p:nvPr>
            <p:ph type="body" sz="quarter" idx="17" hasCustomPrompt="1"/>
          </p:nvPr>
        </p:nvSpPr>
        <p:spPr>
          <a:xfrm>
            <a:off x="7077468" y="2780714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5" name="文本占位符 59"/>
          <p:cNvSpPr>
            <a:spLocks noGrp="1"/>
          </p:cNvSpPr>
          <p:nvPr>
            <p:ph type="body" sz="quarter" idx="18" hasCustomPrompt="1"/>
          </p:nvPr>
        </p:nvSpPr>
        <p:spPr>
          <a:xfrm>
            <a:off x="8177562" y="2988463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9" name="文本占位符 59"/>
          <p:cNvSpPr>
            <a:spLocks noGrp="1"/>
          </p:cNvSpPr>
          <p:nvPr>
            <p:ph type="body" sz="quarter" idx="19" hasCustomPrompt="1"/>
          </p:nvPr>
        </p:nvSpPr>
        <p:spPr>
          <a:xfrm>
            <a:off x="7077468" y="3820267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0" name="文本占位符 59"/>
          <p:cNvSpPr>
            <a:spLocks noGrp="1"/>
          </p:cNvSpPr>
          <p:nvPr>
            <p:ph type="body" sz="quarter" idx="20" hasCustomPrompt="1"/>
          </p:nvPr>
        </p:nvSpPr>
        <p:spPr>
          <a:xfrm>
            <a:off x="8177562" y="4028016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41" name="文本占位符 59"/>
          <p:cNvSpPr>
            <a:spLocks noGrp="1"/>
          </p:cNvSpPr>
          <p:nvPr>
            <p:ph type="body" sz="quarter" idx="21" hasCustomPrompt="1"/>
          </p:nvPr>
        </p:nvSpPr>
        <p:spPr>
          <a:xfrm>
            <a:off x="7077468" y="4868085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2" name="文本占位符 59"/>
          <p:cNvSpPr>
            <a:spLocks noGrp="1"/>
          </p:cNvSpPr>
          <p:nvPr>
            <p:ph type="body" sz="quarter" idx="22" hasCustomPrompt="1"/>
          </p:nvPr>
        </p:nvSpPr>
        <p:spPr>
          <a:xfrm>
            <a:off x="8177562" y="5075834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417" name="文本占位符 59"/>
          <p:cNvSpPr>
            <a:spLocks noGrp="1"/>
          </p:cNvSpPr>
          <p:nvPr>
            <p:ph type="body" sz="quarter" idx="23" hasCustomPrompt="1"/>
          </p:nvPr>
        </p:nvSpPr>
        <p:spPr>
          <a:xfrm>
            <a:off x="7077468" y="5865396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18" name="文本占位符 59"/>
          <p:cNvSpPr>
            <a:spLocks noGrp="1"/>
          </p:cNvSpPr>
          <p:nvPr>
            <p:ph type="body" sz="quarter" idx="24" hasCustomPrompt="1"/>
          </p:nvPr>
        </p:nvSpPr>
        <p:spPr>
          <a:xfrm>
            <a:off x="8177562" y="6073145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6535053" y="0"/>
            <a:ext cx="5656948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solidFill>
                <a:schemeClr val="bg1">
                  <a:lumMod val="95000"/>
                </a:schemeClr>
              </a:solidFill>
              <a:latin typeface="Century Gothic"/>
              <a:ea typeface="微软雅黑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6535053" y="741784"/>
            <a:ext cx="5656948" cy="89573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6535053" y="773869"/>
            <a:ext cx="5656948" cy="73409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44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  <p:grpSp>
        <p:nvGrpSpPr>
          <p:cNvPr id="428" name="组 11"/>
          <p:cNvGrpSpPr/>
          <p:nvPr userDrawn="1"/>
        </p:nvGrpSpPr>
        <p:grpSpPr>
          <a:xfrm>
            <a:off x="747404" y="773869"/>
            <a:ext cx="5066176" cy="6096520"/>
            <a:chOff x="3036888" y="576263"/>
            <a:chExt cx="1514475" cy="1612900"/>
          </a:xfrm>
          <a:solidFill>
            <a:schemeClr val="tx1"/>
          </a:solidFill>
        </p:grpSpPr>
        <p:sp>
          <p:nvSpPr>
            <p:cNvPr id="429" name="Freeform 50"/>
            <p:cNvSpPr/>
            <p:nvPr/>
          </p:nvSpPr>
          <p:spPr bwMode="auto">
            <a:xfrm>
              <a:off x="3211513" y="639763"/>
              <a:ext cx="1171575" cy="1549400"/>
            </a:xfrm>
            <a:custGeom>
              <a:avLst/>
              <a:gdLst/>
              <a:ahLst/>
              <a:cxnLst>
                <a:cxn ang="0">
                  <a:pos x="738" y="526"/>
                </a:cxn>
                <a:cxn ang="0">
                  <a:pos x="428" y="646"/>
                </a:cxn>
                <a:cxn ang="0">
                  <a:pos x="416" y="510"/>
                </a:cxn>
                <a:cxn ang="0">
                  <a:pos x="652" y="354"/>
                </a:cxn>
                <a:cxn ang="0">
                  <a:pos x="410" y="460"/>
                </a:cxn>
                <a:cxn ang="0">
                  <a:pos x="396" y="300"/>
                </a:cxn>
                <a:cxn ang="0">
                  <a:pos x="536" y="156"/>
                </a:cxn>
                <a:cxn ang="0">
                  <a:pos x="394" y="272"/>
                </a:cxn>
                <a:cxn ang="0">
                  <a:pos x="368" y="0"/>
                </a:cxn>
                <a:cxn ang="0">
                  <a:pos x="344" y="270"/>
                </a:cxn>
                <a:cxn ang="0">
                  <a:pos x="202" y="156"/>
                </a:cxn>
                <a:cxn ang="0">
                  <a:pos x="342" y="300"/>
                </a:cxn>
                <a:cxn ang="0">
                  <a:pos x="326" y="460"/>
                </a:cxn>
                <a:cxn ang="0">
                  <a:pos x="86" y="354"/>
                </a:cxn>
                <a:cxn ang="0">
                  <a:pos x="322" y="508"/>
                </a:cxn>
                <a:cxn ang="0">
                  <a:pos x="310" y="646"/>
                </a:cxn>
                <a:cxn ang="0">
                  <a:pos x="0" y="526"/>
                </a:cxn>
                <a:cxn ang="0">
                  <a:pos x="300" y="742"/>
                </a:cxn>
                <a:cxn ang="0">
                  <a:pos x="278" y="976"/>
                </a:cxn>
                <a:cxn ang="0">
                  <a:pos x="458" y="976"/>
                </a:cxn>
                <a:cxn ang="0">
                  <a:pos x="436" y="744"/>
                </a:cxn>
                <a:cxn ang="0">
                  <a:pos x="738" y="526"/>
                </a:cxn>
              </a:cxnLst>
              <a:rect l="0" t="0" r="r" b="b"/>
              <a:pathLst>
                <a:path w="738" h="976">
                  <a:moveTo>
                    <a:pt x="738" y="526"/>
                  </a:moveTo>
                  <a:lnTo>
                    <a:pt x="428" y="646"/>
                  </a:lnTo>
                  <a:lnTo>
                    <a:pt x="416" y="510"/>
                  </a:lnTo>
                  <a:lnTo>
                    <a:pt x="652" y="354"/>
                  </a:lnTo>
                  <a:lnTo>
                    <a:pt x="410" y="460"/>
                  </a:lnTo>
                  <a:lnTo>
                    <a:pt x="396" y="300"/>
                  </a:lnTo>
                  <a:lnTo>
                    <a:pt x="536" y="156"/>
                  </a:lnTo>
                  <a:lnTo>
                    <a:pt x="394" y="272"/>
                  </a:lnTo>
                  <a:lnTo>
                    <a:pt x="368" y="0"/>
                  </a:lnTo>
                  <a:lnTo>
                    <a:pt x="344" y="270"/>
                  </a:lnTo>
                  <a:lnTo>
                    <a:pt x="202" y="156"/>
                  </a:lnTo>
                  <a:lnTo>
                    <a:pt x="342" y="300"/>
                  </a:lnTo>
                  <a:lnTo>
                    <a:pt x="326" y="460"/>
                  </a:lnTo>
                  <a:lnTo>
                    <a:pt x="86" y="354"/>
                  </a:lnTo>
                  <a:lnTo>
                    <a:pt x="322" y="508"/>
                  </a:lnTo>
                  <a:lnTo>
                    <a:pt x="310" y="646"/>
                  </a:lnTo>
                  <a:lnTo>
                    <a:pt x="0" y="526"/>
                  </a:lnTo>
                  <a:lnTo>
                    <a:pt x="300" y="742"/>
                  </a:lnTo>
                  <a:lnTo>
                    <a:pt x="278" y="976"/>
                  </a:lnTo>
                  <a:lnTo>
                    <a:pt x="458" y="976"/>
                  </a:lnTo>
                  <a:lnTo>
                    <a:pt x="436" y="744"/>
                  </a:lnTo>
                  <a:lnTo>
                    <a:pt x="738" y="5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0" name="Freeform 51"/>
            <p:cNvSpPr/>
            <p:nvPr/>
          </p:nvSpPr>
          <p:spPr bwMode="auto">
            <a:xfrm>
              <a:off x="3262313" y="1776413"/>
              <a:ext cx="63500" cy="47625"/>
            </a:xfrm>
            <a:custGeom>
              <a:avLst/>
              <a:gdLst/>
              <a:ahLst/>
              <a:cxnLst>
                <a:cxn ang="0">
                  <a:pos x="22" y="30"/>
                </a:cxn>
                <a:cxn ang="0">
                  <a:pos x="22" y="30"/>
                </a:cxn>
                <a:cxn ang="0">
                  <a:pos x="34" y="28"/>
                </a:cxn>
                <a:cxn ang="0">
                  <a:pos x="34" y="28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0"/>
                </a:cxn>
                <a:cxn ang="0">
                  <a:pos x="40" y="0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28"/>
                </a:cxn>
                <a:cxn ang="0">
                  <a:pos x="22" y="30"/>
                </a:cxn>
                <a:cxn ang="0">
                  <a:pos x="22" y="30"/>
                </a:cxn>
              </a:cxnLst>
              <a:rect l="0" t="0" r="r" b="b"/>
              <a:pathLst>
                <a:path w="40" h="30">
                  <a:moveTo>
                    <a:pt x="22" y="30"/>
                  </a:moveTo>
                  <a:lnTo>
                    <a:pt x="22" y="30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28"/>
                  </a:lnTo>
                  <a:lnTo>
                    <a:pt x="22" y="30"/>
                  </a:lnTo>
                  <a:lnTo>
                    <a:pt x="2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1" name="Freeform 52"/>
            <p:cNvSpPr/>
            <p:nvPr/>
          </p:nvSpPr>
          <p:spPr bwMode="auto">
            <a:xfrm>
              <a:off x="3325813" y="1744663"/>
              <a:ext cx="44450" cy="762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0" y="12"/>
                </a:cxn>
                <a:cxn ang="0">
                  <a:pos x="8" y="14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12" y="48"/>
                </a:cxn>
                <a:cxn ang="0">
                  <a:pos x="18" y="46"/>
                </a:cxn>
                <a:cxn ang="0">
                  <a:pos x="20" y="44"/>
                </a:cxn>
                <a:cxn ang="0">
                  <a:pos x="20" y="44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4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28" h="48">
                  <a:moveTo>
                    <a:pt x="28" y="0"/>
                  </a:moveTo>
                  <a:lnTo>
                    <a:pt x="28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0" y="12"/>
                  </a:lnTo>
                  <a:lnTo>
                    <a:pt x="8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2" y="48"/>
                  </a:lnTo>
                  <a:lnTo>
                    <a:pt x="18" y="46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4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2" name="Freeform 53"/>
            <p:cNvSpPr/>
            <p:nvPr/>
          </p:nvSpPr>
          <p:spPr bwMode="auto">
            <a:xfrm>
              <a:off x="3370263" y="1712913"/>
              <a:ext cx="41275" cy="101600"/>
            </a:xfrm>
            <a:custGeom>
              <a:avLst/>
              <a:gdLst/>
              <a:ahLst/>
              <a:cxnLst>
                <a:cxn ang="0">
                  <a:pos x="20" y="34"/>
                </a:cxn>
                <a:cxn ang="0">
                  <a:pos x="20" y="34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6" y="16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10" y="60"/>
                </a:cxn>
                <a:cxn ang="0">
                  <a:pos x="16" y="56"/>
                </a:cxn>
                <a:cxn ang="0">
                  <a:pos x="18" y="52"/>
                </a:cxn>
                <a:cxn ang="0">
                  <a:pos x="18" y="52"/>
                </a:cxn>
                <a:cxn ang="0">
                  <a:pos x="20" y="34"/>
                </a:cxn>
                <a:cxn ang="0">
                  <a:pos x="20" y="34"/>
                </a:cxn>
              </a:cxnLst>
              <a:rect l="0" t="0" r="r" b="b"/>
              <a:pathLst>
                <a:path w="26" h="64">
                  <a:moveTo>
                    <a:pt x="20" y="34"/>
                  </a:moveTo>
                  <a:lnTo>
                    <a:pt x="20" y="34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6" y="16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10" y="60"/>
                  </a:lnTo>
                  <a:lnTo>
                    <a:pt x="16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0" y="34"/>
                  </a:lnTo>
                  <a:lnTo>
                    <a:pt x="2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3" name="Freeform 54"/>
            <p:cNvSpPr/>
            <p:nvPr/>
          </p:nvSpPr>
          <p:spPr bwMode="auto">
            <a:xfrm>
              <a:off x="3408363" y="1687513"/>
              <a:ext cx="44450" cy="1047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8" y="18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8" y="60"/>
                </a:cxn>
                <a:cxn ang="0">
                  <a:pos x="14" y="52"/>
                </a:cxn>
                <a:cxn ang="0">
                  <a:pos x="20" y="46"/>
                </a:cxn>
                <a:cxn ang="0">
                  <a:pos x="24" y="36"/>
                </a:cxn>
                <a:cxn ang="0">
                  <a:pos x="26" y="28"/>
                </a:cxn>
                <a:cxn ang="0">
                  <a:pos x="28" y="18"/>
                </a:cxn>
                <a:cxn ang="0">
                  <a:pos x="28" y="10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28" h="66">
                  <a:moveTo>
                    <a:pt x="10" y="12"/>
                  </a:moveTo>
                  <a:lnTo>
                    <a:pt x="10" y="12"/>
                  </a:lnTo>
                  <a:lnTo>
                    <a:pt x="8" y="18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8" y="60"/>
                  </a:lnTo>
                  <a:lnTo>
                    <a:pt x="14" y="52"/>
                  </a:lnTo>
                  <a:lnTo>
                    <a:pt x="20" y="46"/>
                  </a:lnTo>
                  <a:lnTo>
                    <a:pt x="24" y="36"/>
                  </a:lnTo>
                  <a:lnTo>
                    <a:pt x="26" y="28"/>
                  </a:lnTo>
                  <a:lnTo>
                    <a:pt x="28" y="18"/>
                  </a:lnTo>
                  <a:lnTo>
                    <a:pt x="28" y="1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4" name="Freeform 55"/>
            <p:cNvSpPr/>
            <p:nvPr/>
          </p:nvSpPr>
          <p:spPr bwMode="auto">
            <a:xfrm>
              <a:off x="3255963" y="1763713"/>
              <a:ext cx="63500" cy="508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4" y="2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40" h="32">
                  <a:moveTo>
                    <a:pt x="14" y="0"/>
                  </a:move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4" y="2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5" name="Freeform 56"/>
            <p:cNvSpPr/>
            <p:nvPr/>
          </p:nvSpPr>
          <p:spPr bwMode="auto">
            <a:xfrm>
              <a:off x="3275013" y="1725613"/>
              <a:ext cx="85725" cy="31750"/>
            </a:xfrm>
            <a:custGeom>
              <a:avLst/>
              <a:gdLst/>
              <a:ahLst/>
              <a:cxnLst>
                <a:cxn ang="0">
                  <a:pos x="54" y="4"/>
                </a:cxn>
                <a:cxn ang="0">
                  <a:pos x="54" y="4"/>
                </a:cxn>
                <a:cxn ang="0">
                  <a:pos x="50" y="4"/>
                </a:cxn>
                <a:cxn ang="0">
                  <a:pos x="44" y="4"/>
                </a:cxn>
                <a:cxn ang="0">
                  <a:pos x="44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6" y="20"/>
                </a:cxn>
                <a:cxn ang="0">
                  <a:pos x="38" y="18"/>
                </a:cxn>
                <a:cxn ang="0">
                  <a:pos x="42" y="14"/>
                </a:cxn>
                <a:cxn ang="0">
                  <a:pos x="42" y="14"/>
                </a:cxn>
                <a:cxn ang="0">
                  <a:pos x="54" y="4"/>
                </a:cxn>
                <a:cxn ang="0">
                  <a:pos x="54" y="4"/>
                </a:cxn>
              </a:cxnLst>
              <a:rect l="0" t="0" r="r" b="b"/>
              <a:pathLst>
                <a:path w="54" h="20">
                  <a:moveTo>
                    <a:pt x="54" y="4"/>
                  </a:moveTo>
                  <a:lnTo>
                    <a:pt x="54" y="4"/>
                  </a:lnTo>
                  <a:lnTo>
                    <a:pt x="5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6" y="20"/>
                  </a:lnTo>
                  <a:lnTo>
                    <a:pt x="38" y="18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54" y="4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6" name="Freeform 57"/>
            <p:cNvSpPr/>
            <p:nvPr/>
          </p:nvSpPr>
          <p:spPr bwMode="auto">
            <a:xfrm>
              <a:off x="3294063" y="1690688"/>
              <a:ext cx="10795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0" y="20"/>
                </a:cxn>
                <a:cxn ang="0">
                  <a:pos x="40" y="20"/>
                </a:cxn>
                <a:cxn ang="0">
                  <a:pos x="46" y="20"/>
                </a:cxn>
                <a:cxn ang="0">
                  <a:pos x="52" y="18"/>
                </a:cxn>
                <a:cxn ang="0">
                  <a:pos x="52" y="18"/>
                </a:cxn>
                <a:cxn ang="0">
                  <a:pos x="68" y="6"/>
                </a:cxn>
                <a:cxn ang="0">
                  <a:pos x="68" y="6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8" h="20">
                  <a:moveTo>
                    <a:pt x="0" y="14"/>
                  </a:moveTo>
                  <a:lnTo>
                    <a:pt x="0" y="14"/>
                  </a:lnTo>
                  <a:lnTo>
                    <a:pt x="40" y="20"/>
                  </a:lnTo>
                  <a:lnTo>
                    <a:pt x="40" y="20"/>
                  </a:lnTo>
                  <a:lnTo>
                    <a:pt x="46" y="20"/>
                  </a:lnTo>
                  <a:lnTo>
                    <a:pt x="52" y="18"/>
                  </a:lnTo>
                  <a:lnTo>
                    <a:pt x="52" y="1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7" name="Freeform 58"/>
            <p:cNvSpPr/>
            <p:nvPr/>
          </p:nvSpPr>
          <p:spPr bwMode="auto">
            <a:xfrm>
              <a:off x="3322638" y="1658938"/>
              <a:ext cx="11430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4" y="18"/>
                </a:cxn>
                <a:cxn ang="0">
                  <a:pos x="44" y="18"/>
                </a:cxn>
                <a:cxn ang="0">
                  <a:pos x="50" y="20"/>
                </a:cxn>
                <a:cxn ang="0">
                  <a:pos x="56" y="20"/>
                </a:cxn>
                <a:cxn ang="0">
                  <a:pos x="56" y="20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64" y="4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0"/>
                </a:cxn>
                <a:cxn ang="0">
                  <a:pos x="26" y="2"/>
                </a:cxn>
                <a:cxn ang="0">
                  <a:pos x="18" y="4"/>
                </a:cxn>
                <a:cxn ang="0">
                  <a:pos x="8" y="8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72" h="20">
                  <a:moveTo>
                    <a:pt x="0" y="14"/>
                  </a:moveTo>
                  <a:lnTo>
                    <a:pt x="0" y="14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50" y="20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64" y="4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0"/>
                  </a:lnTo>
                  <a:lnTo>
                    <a:pt x="26" y="2"/>
                  </a:lnTo>
                  <a:lnTo>
                    <a:pt x="18" y="4"/>
                  </a:lnTo>
                  <a:lnTo>
                    <a:pt x="8" y="8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8" name="Freeform 59"/>
            <p:cNvSpPr/>
            <p:nvPr/>
          </p:nvSpPr>
          <p:spPr bwMode="auto">
            <a:xfrm>
              <a:off x="3036888" y="1573213"/>
              <a:ext cx="79375" cy="381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50" y="0"/>
                </a:cxn>
                <a:cxn ang="0">
                  <a:pos x="50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50" h="24">
                  <a:moveTo>
                    <a:pt x="0" y="6"/>
                  </a:moveTo>
                  <a:lnTo>
                    <a:pt x="0" y="6"/>
                  </a:lnTo>
                  <a:lnTo>
                    <a:pt x="10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9" name="Freeform 60"/>
            <p:cNvSpPr/>
            <p:nvPr/>
          </p:nvSpPr>
          <p:spPr bwMode="auto">
            <a:xfrm>
              <a:off x="3094038" y="1566863"/>
              <a:ext cx="76200" cy="571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46" y="6"/>
                </a:cxn>
                <a:cxn ang="0">
                  <a:pos x="48" y="0"/>
                </a:cxn>
                <a:cxn ang="0">
                  <a:pos x="48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8" y="2"/>
                </a:cxn>
                <a:cxn ang="0">
                  <a:pos x="24" y="4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34"/>
                </a:cxn>
                <a:cxn ang="0">
                  <a:pos x="16" y="36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8" y="24"/>
                </a:cxn>
                <a:cxn ang="0">
                  <a:pos x="28" y="24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8" h="36">
                  <a:moveTo>
                    <a:pt x="42" y="8"/>
                  </a:moveTo>
                  <a:lnTo>
                    <a:pt x="42" y="8"/>
                  </a:lnTo>
                  <a:lnTo>
                    <a:pt x="46" y="6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8" y="2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34"/>
                  </a:lnTo>
                  <a:lnTo>
                    <a:pt x="16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0" name="Freeform 61"/>
            <p:cNvSpPr/>
            <p:nvPr/>
          </p:nvSpPr>
          <p:spPr bwMode="auto">
            <a:xfrm>
              <a:off x="3135313" y="1563688"/>
              <a:ext cx="85725" cy="66675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30" y="4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2" y="42"/>
                </a:cxn>
                <a:cxn ang="0">
                  <a:pos x="18" y="42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54" h="42">
                  <a:moveTo>
                    <a:pt x="54" y="0"/>
                  </a:moveTo>
                  <a:lnTo>
                    <a:pt x="54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30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2" y="42"/>
                  </a:lnTo>
                  <a:lnTo>
                    <a:pt x="18" y="42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1" name="Freeform 62"/>
            <p:cNvSpPr/>
            <p:nvPr/>
          </p:nvSpPr>
          <p:spPr bwMode="auto">
            <a:xfrm>
              <a:off x="3179763" y="1557338"/>
              <a:ext cx="85725" cy="73025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10" y="44"/>
                </a:cxn>
                <a:cxn ang="0">
                  <a:pos x="18" y="42"/>
                </a:cxn>
                <a:cxn ang="0">
                  <a:pos x="28" y="36"/>
                </a:cxn>
                <a:cxn ang="0">
                  <a:pos x="36" y="32"/>
                </a:cxn>
                <a:cxn ang="0">
                  <a:pos x="42" y="26"/>
                </a:cxn>
                <a:cxn ang="0">
                  <a:pos x="48" y="18"/>
                </a:cxn>
                <a:cxn ang="0">
                  <a:pos x="52" y="10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54" h="46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10" y="44"/>
                  </a:lnTo>
                  <a:lnTo>
                    <a:pt x="18" y="42"/>
                  </a:lnTo>
                  <a:lnTo>
                    <a:pt x="28" y="36"/>
                  </a:lnTo>
                  <a:lnTo>
                    <a:pt x="36" y="32"/>
                  </a:lnTo>
                  <a:lnTo>
                    <a:pt x="42" y="26"/>
                  </a:lnTo>
                  <a:lnTo>
                    <a:pt x="48" y="18"/>
                  </a:lnTo>
                  <a:lnTo>
                    <a:pt x="52" y="1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2" name="Freeform 63"/>
            <p:cNvSpPr/>
            <p:nvPr/>
          </p:nvSpPr>
          <p:spPr bwMode="auto">
            <a:xfrm>
              <a:off x="3036888" y="1535113"/>
              <a:ext cx="76200" cy="38100"/>
            </a:xfrm>
            <a:custGeom>
              <a:avLst/>
              <a:gdLst/>
              <a:ahLst/>
              <a:cxnLst>
                <a:cxn ang="0">
                  <a:pos x="28" y="2"/>
                </a:cxn>
                <a:cxn ang="0">
                  <a:pos x="28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18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28" y="2"/>
                </a:cxn>
                <a:cxn ang="0">
                  <a:pos x="28" y="2"/>
                </a:cxn>
              </a:cxnLst>
              <a:rect l="0" t="0" r="r" b="b"/>
              <a:pathLst>
                <a:path w="48" h="24">
                  <a:moveTo>
                    <a:pt x="28" y="2"/>
                  </a:moveTo>
                  <a:lnTo>
                    <a:pt x="28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18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28" y="2"/>
                  </a:lnTo>
                  <a:lnTo>
                    <a:pt x="2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3" name="Freeform 64"/>
            <p:cNvSpPr/>
            <p:nvPr/>
          </p:nvSpPr>
          <p:spPr bwMode="auto">
            <a:xfrm>
              <a:off x="3084513" y="1512888"/>
              <a:ext cx="82550" cy="47625"/>
            </a:xfrm>
            <a:custGeom>
              <a:avLst/>
              <a:gdLst/>
              <a:ahLst/>
              <a:cxnLst>
                <a:cxn ang="0">
                  <a:pos x="38" y="28"/>
                </a:cxn>
                <a:cxn ang="0">
                  <a:pos x="38" y="28"/>
                </a:cxn>
                <a:cxn ang="0">
                  <a:pos x="52" y="26"/>
                </a:cxn>
                <a:cxn ang="0">
                  <a:pos x="52" y="26"/>
                </a:cxn>
                <a:cxn ang="0">
                  <a:pos x="48" y="22"/>
                </a:cxn>
                <a:cxn ang="0">
                  <a:pos x="44" y="20"/>
                </a:cxn>
                <a:cxn ang="0">
                  <a:pos x="44" y="2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8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30"/>
                </a:cxn>
                <a:cxn ang="0">
                  <a:pos x="32" y="30"/>
                </a:cxn>
                <a:cxn ang="0">
                  <a:pos x="38" y="28"/>
                </a:cxn>
                <a:cxn ang="0">
                  <a:pos x="38" y="28"/>
                </a:cxn>
              </a:cxnLst>
              <a:rect l="0" t="0" r="r" b="b"/>
              <a:pathLst>
                <a:path w="52" h="30">
                  <a:moveTo>
                    <a:pt x="38" y="28"/>
                  </a:moveTo>
                  <a:lnTo>
                    <a:pt x="38" y="28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48" y="22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8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30"/>
                  </a:lnTo>
                  <a:lnTo>
                    <a:pt x="32" y="30"/>
                  </a:lnTo>
                  <a:lnTo>
                    <a:pt x="38" y="28"/>
                  </a:lnTo>
                  <a:lnTo>
                    <a:pt x="3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4" name="Freeform 65"/>
            <p:cNvSpPr/>
            <p:nvPr/>
          </p:nvSpPr>
          <p:spPr bwMode="auto">
            <a:xfrm>
              <a:off x="3119438" y="1493838"/>
              <a:ext cx="101600" cy="57150"/>
            </a:xfrm>
            <a:custGeom>
              <a:avLst/>
              <a:gdLst/>
              <a:ahLst/>
              <a:cxnLst>
                <a:cxn ang="0">
                  <a:pos x="44" y="36"/>
                </a:cxn>
                <a:cxn ang="0">
                  <a:pos x="44" y="36"/>
                </a:cxn>
                <a:cxn ang="0">
                  <a:pos x="64" y="32"/>
                </a:cxn>
                <a:cxn ang="0">
                  <a:pos x="64" y="32"/>
                </a:cxn>
                <a:cxn ang="0">
                  <a:pos x="36" y="12"/>
                </a:cxn>
                <a:cxn ang="0">
                  <a:pos x="36" y="12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34" y="32"/>
                </a:cxn>
                <a:cxn ang="0">
                  <a:pos x="34" y="32"/>
                </a:cxn>
                <a:cxn ang="0">
                  <a:pos x="38" y="36"/>
                </a:cxn>
                <a:cxn ang="0">
                  <a:pos x="44" y="36"/>
                </a:cxn>
                <a:cxn ang="0">
                  <a:pos x="44" y="36"/>
                </a:cxn>
              </a:cxnLst>
              <a:rect l="0" t="0" r="r" b="b"/>
              <a:pathLst>
                <a:path w="64" h="36">
                  <a:moveTo>
                    <a:pt x="44" y="36"/>
                  </a:moveTo>
                  <a:lnTo>
                    <a:pt x="44" y="36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34" y="32"/>
                  </a:lnTo>
                  <a:lnTo>
                    <a:pt x="34" y="32"/>
                  </a:lnTo>
                  <a:lnTo>
                    <a:pt x="38" y="36"/>
                  </a:lnTo>
                  <a:lnTo>
                    <a:pt x="44" y="36"/>
                  </a:lnTo>
                  <a:lnTo>
                    <a:pt x="44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5" name="Freeform 66"/>
            <p:cNvSpPr/>
            <p:nvPr/>
          </p:nvSpPr>
          <p:spPr bwMode="auto">
            <a:xfrm>
              <a:off x="3160713" y="1490663"/>
              <a:ext cx="104775" cy="53975"/>
            </a:xfrm>
            <a:custGeom>
              <a:avLst/>
              <a:gdLst/>
              <a:ahLst/>
              <a:cxnLst>
                <a:cxn ang="0">
                  <a:pos x="66" y="30"/>
                </a:cxn>
                <a:cxn ang="0">
                  <a:pos x="66" y="30"/>
                </a:cxn>
                <a:cxn ang="0">
                  <a:pos x="60" y="22"/>
                </a:cxn>
                <a:cxn ang="0">
                  <a:pos x="54" y="16"/>
                </a:cxn>
                <a:cxn ang="0">
                  <a:pos x="46" y="10"/>
                </a:cxn>
                <a:cxn ang="0">
                  <a:pos x="38" y="6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30"/>
                </a:cxn>
                <a:cxn ang="0">
                  <a:pos x="46" y="34"/>
                </a:cxn>
                <a:cxn ang="0">
                  <a:pos x="46" y="34"/>
                </a:cxn>
                <a:cxn ang="0">
                  <a:pos x="66" y="30"/>
                </a:cxn>
                <a:cxn ang="0">
                  <a:pos x="66" y="30"/>
                </a:cxn>
              </a:cxnLst>
              <a:rect l="0" t="0" r="r" b="b"/>
              <a:pathLst>
                <a:path w="66" h="34">
                  <a:moveTo>
                    <a:pt x="66" y="30"/>
                  </a:moveTo>
                  <a:lnTo>
                    <a:pt x="66" y="30"/>
                  </a:lnTo>
                  <a:lnTo>
                    <a:pt x="60" y="22"/>
                  </a:lnTo>
                  <a:lnTo>
                    <a:pt x="54" y="16"/>
                  </a:lnTo>
                  <a:lnTo>
                    <a:pt x="46" y="10"/>
                  </a:lnTo>
                  <a:lnTo>
                    <a:pt x="38" y="6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30"/>
                  </a:lnTo>
                  <a:lnTo>
                    <a:pt x="46" y="34"/>
                  </a:lnTo>
                  <a:lnTo>
                    <a:pt x="46" y="34"/>
                  </a:lnTo>
                  <a:lnTo>
                    <a:pt x="66" y="30"/>
                  </a:lnTo>
                  <a:lnTo>
                    <a:pt x="6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6" name="Freeform 67"/>
            <p:cNvSpPr/>
            <p:nvPr/>
          </p:nvSpPr>
          <p:spPr bwMode="auto">
            <a:xfrm>
              <a:off x="3268663" y="1338263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7" name="Freeform 68"/>
            <p:cNvSpPr/>
            <p:nvPr/>
          </p:nvSpPr>
          <p:spPr bwMode="auto">
            <a:xfrm>
              <a:off x="3297238" y="1360488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8" name="Freeform 69"/>
            <p:cNvSpPr/>
            <p:nvPr/>
          </p:nvSpPr>
          <p:spPr bwMode="auto">
            <a:xfrm>
              <a:off x="3316288" y="1382713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9" name="Freeform 70"/>
            <p:cNvSpPr/>
            <p:nvPr/>
          </p:nvSpPr>
          <p:spPr bwMode="auto">
            <a:xfrm>
              <a:off x="3328988" y="1408113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8"/>
                </a:cxn>
                <a:cxn ang="0">
                  <a:pos x="0" y="38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0" name="Freeform 71"/>
            <p:cNvSpPr/>
            <p:nvPr/>
          </p:nvSpPr>
          <p:spPr bwMode="auto">
            <a:xfrm>
              <a:off x="3255963" y="1341438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1" name="Freeform 72"/>
            <p:cNvSpPr/>
            <p:nvPr/>
          </p:nvSpPr>
          <p:spPr bwMode="auto">
            <a:xfrm>
              <a:off x="3252788" y="13858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4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4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2" name="Freeform 73"/>
            <p:cNvSpPr/>
            <p:nvPr/>
          </p:nvSpPr>
          <p:spPr bwMode="auto">
            <a:xfrm>
              <a:off x="3252788" y="14176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3" name="Freeform 74"/>
            <p:cNvSpPr/>
            <p:nvPr/>
          </p:nvSpPr>
          <p:spPr bwMode="auto">
            <a:xfrm>
              <a:off x="3259138" y="1446213"/>
              <a:ext cx="66675" cy="47625"/>
            </a:xfrm>
            <a:custGeom>
              <a:avLst/>
              <a:gdLst/>
              <a:ahLst/>
              <a:cxnLst>
                <a:cxn ang="0">
                  <a:pos x="42" y="30"/>
                </a:cxn>
                <a:cxn ang="0">
                  <a:pos x="42" y="30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30"/>
                </a:cxn>
                <a:cxn ang="0">
                  <a:pos x="42" y="30"/>
                </a:cxn>
              </a:cxnLst>
              <a:rect l="0" t="0" r="r" b="b"/>
              <a:pathLst>
                <a:path w="42" h="30">
                  <a:moveTo>
                    <a:pt x="42" y="30"/>
                  </a:moveTo>
                  <a:lnTo>
                    <a:pt x="42" y="30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30"/>
                  </a:lnTo>
                  <a:lnTo>
                    <a:pt x="4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4" name="Freeform 75"/>
            <p:cNvSpPr/>
            <p:nvPr/>
          </p:nvSpPr>
          <p:spPr bwMode="auto">
            <a:xfrm>
              <a:off x="3132138" y="130333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5" name="Freeform 76"/>
            <p:cNvSpPr/>
            <p:nvPr/>
          </p:nvSpPr>
          <p:spPr bwMode="auto">
            <a:xfrm>
              <a:off x="3160713" y="1325563"/>
              <a:ext cx="28575" cy="63500"/>
            </a:xfrm>
            <a:custGeom>
              <a:avLst/>
              <a:gdLst/>
              <a:ahLst/>
              <a:cxnLst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</a:cxnLst>
              <a:rect l="0" t="0" r="r" b="b"/>
              <a:pathLst>
                <a:path w="18" h="40">
                  <a:moveTo>
                    <a:pt x="4" y="30"/>
                  </a:move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6" name="Freeform 77"/>
            <p:cNvSpPr/>
            <p:nvPr/>
          </p:nvSpPr>
          <p:spPr bwMode="auto">
            <a:xfrm>
              <a:off x="3179763" y="1347788"/>
              <a:ext cx="28575" cy="76200"/>
            </a:xfrm>
            <a:custGeom>
              <a:avLst/>
              <a:gdLst/>
              <a:ahLst/>
              <a:cxnLst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</a:cxnLst>
              <a:rect l="0" t="0" r="r" b="b"/>
              <a:pathLst>
                <a:path w="18" h="48">
                  <a:moveTo>
                    <a:pt x="0" y="34"/>
                  </a:move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7" name="Freeform 78"/>
            <p:cNvSpPr/>
            <p:nvPr/>
          </p:nvSpPr>
          <p:spPr bwMode="auto">
            <a:xfrm>
              <a:off x="3192463" y="1373188"/>
              <a:ext cx="28575" cy="793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18" h="50">
                  <a:moveTo>
                    <a:pt x="14" y="0"/>
                  </a:move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8" name="Freeform 79"/>
            <p:cNvSpPr/>
            <p:nvPr/>
          </p:nvSpPr>
          <p:spPr bwMode="auto">
            <a:xfrm>
              <a:off x="3119438" y="1306513"/>
              <a:ext cx="28575" cy="50800"/>
            </a:xfrm>
            <a:custGeom>
              <a:avLst/>
              <a:gdLst/>
              <a:ahLst/>
              <a:cxnLst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</a:cxnLst>
              <a:rect l="0" t="0" r="r" b="b"/>
              <a:pathLst>
                <a:path w="18" h="32">
                  <a:moveTo>
                    <a:pt x="18" y="32"/>
                  </a:move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9" name="Freeform 80"/>
            <p:cNvSpPr/>
            <p:nvPr/>
          </p:nvSpPr>
          <p:spPr bwMode="auto">
            <a:xfrm>
              <a:off x="3116263" y="135096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0" name="Freeform 81"/>
            <p:cNvSpPr/>
            <p:nvPr/>
          </p:nvSpPr>
          <p:spPr bwMode="auto">
            <a:xfrm>
              <a:off x="3116263" y="1382713"/>
              <a:ext cx="60325" cy="44450"/>
            </a:xfrm>
            <a:custGeom>
              <a:avLst/>
              <a:gdLst/>
              <a:ahLst/>
              <a:cxnLst>
                <a:cxn ang="0">
                  <a:pos x="26" y="10"/>
                </a:cxn>
                <a:cxn ang="0">
                  <a:pos x="26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6" y="10"/>
                </a:cxn>
              </a:cxnLst>
              <a:rect l="0" t="0" r="r" b="b"/>
              <a:pathLst>
                <a:path w="38" h="28">
                  <a:moveTo>
                    <a:pt x="26" y="10"/>
                  </a:moveTo>
                  <a:lnTo>
                    <a:pt x="26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1" name="Freeform 82"/>
            <p:cNvSpPr/>
            <p:nvPr/>
          </p:nvSpPr>
          <p:spPr bwMode="auto">
            <a:xfrm>
              <a:off x="3122613" y="141128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2" name="Freeform 83"/>
            <p:cNvSpPr/>
            <p:nvPr/>
          </p:nvSpPr>
          <p:spPr bwMode="auto">
            <a:xfrm>
              <a:off x="3630613" y="1160463"/>
              <a:ext cx="31750" cy="50800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32"/>
                </a:cxn>
                <a:cxn ang="0">
                  <a:pos x="14" y="32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20" h="32">
                  <a:moveTo>
                    <a:pt x="20" y="14"/>
                  </a:moveTo>
                  <a:lnTo>
                    <a:pt x="20" y="14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32"/>
                  </a:lnTo>
                  <a:lnTo>
                    <a:pt x="14" y="32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3" name="Freeform 84"/>
            <p:cNvSpPr/>
            <p:nvPr/>
          </p:nvSpPr>
          <p:spPr bwMode="auto">
            <a:xfrm>
              <a:off x="3656013" y="1182688"/>
              <a:ext cx="31750" cy="635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2"/>
                </a:cxn>
                <a:cxn ang="0">
                  <a:pos x="10" y="32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20" h="40">
                  <a:moveTo>
                    <a:pt x="8" y="0"/>
                  </a:move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4" name="Freeform 85"/>
            <p:cNvSpPr/>
            <p:nvPr/>
          </p:nvSpPr>
          <p:spPr bwMode="auto">
            <a:xfrm>
              <a:off x="3675063" y="1201738"/>
              <a:ext cx="28575" cy="76200"/>
            </a:xfrm>
            <a:custGeom>
              <a:avLst/>
              <a:gdLst/>
              <a:ahLst/>
              <a:cxnLst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8" y="10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</a:cxnLst>
              <a:rect l="0" t="0" r="r" b="b"/>
              <a:pathLst>
                <a:path w="18" h="48">
                  <a:moveTo>
                    <a:pt x="2" y="28"/>
                  </a:move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8" y="10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5" name="Freeform 86"/>
            <p:cNvSpPr/>
            <p:nvPr/>
          </p:nvSpPr>
          <p:spPr bwMode="auto">
            <a:xfrm>
              <a:off x="3690938" y="1230313"/>
              <a:ext cx="25400" cy="7937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2" y="38"/>
                </a:cxn>
                <a:cxn ang="0">
                  <a:pos x="16" y="26"/>
                </a:cxn>
                <a:cxn ang="0">
                  <a:pos x="16" y="1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</a:cxnLst>
              <a:rect l="0" t="0" r="r" b="b"/>
              <a:pathLst>
                <a:path w="16" h="50">
                  <a:moveTo>
                    <a:pt x="0" y="36"/>
                  </a:move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2" y="38"/>
                  </a:lnTo>
                  <a:lnTo>
                    <a:pt x="16" y="26"/>
                  </a:lnTo>
                  <a:lnTo>
                    <a:pt x="16" y="1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6" name="Freeform 87"/>
            <p:cNvSpPr/>
            <p:nvPr/>
          </p:nvSpPr>
          <p:spPr bwMode="auto">
            <a:xfrm>
              <a:off x="3614738" y="1163638"/>
              <a:ext cx="31750" cy="508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20" h="32">
                  <a:moveTo>
                    <a:pt x="2" y="14"/>
                  </a:moveTo>
                  <a:lnTo>
                    <a:pt x="2" y="1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7" name="Freeform 88"/>
            <p:cNvSpPr/>
            <p:nvPr/>
          </p:nvSpPr>
          <p:spPr bwMode="auto">
            <a:xfrm>
              <a:off x="3611563" y="12080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8" name="Freeform 89"/>
            <p:cNvSpPr/>
            <p:nvPr/>
          </p:nvSpPr>
          <p:spPr bwMode="auto">
            <a:xfrm>
              <a:off x="3611563" y="12398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9" name="Freeform 90"/>
            <p:cNvSpPr/>
            <p:nvPr/>
          </p:nvSpPr>
          <p:spPr bwMode="auto">
            <a:xfrm>
              <a:off x="3621088" y="1268413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6" y="16"/>
                </a:cxn>
                <a:cxn ang="0">
                  <a:pos x="36" y="16"/>
                </a:cxn>
                <a:cxn ang="0">
                  <a:pos x="32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2"/>
                </a:cxn>
                <a:cxn ang="0">
                  <a:pos x="16" y="22"/>
                </a:cxn>
                <a:cxn ang="0">
                  <a:pos x="28" y="28"/>
                </a:cxn>
                <a:cxn ang="0">
                  <a:pos x="34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2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2"/>
                  </a:lnTo>
                  <a:lnTo>
                    <a:pt x="16" y="22"/>
                  </a:lnTo>
                  <a:lnTo>
                    <a:pt x="28" y="28"/>
                  </a:lnTo>
                  <a:lnTo>
                    <a:pt x="34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0" name="Freeform 91"/>
            <p:cNvSpPr/>
            <p:nvPr/>
          </p:nvSpPr>
          <p:spPr bwMode="auto">
            <a:xfrm>
              <a:off x="3484563" y="110648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1" name="Freeform 92"/>
            <p:cNvSpPr/>
            <p:nvPr/>
          </p:nvSpPr>
          <p:spPr bwMode="auto">
            <a:xfrm>
              <a:off x="3513138" y="1128713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2" name="Freeform 93"/>
            <p:cNvSpPr/>
            <p:nvPr/>
          </p:nvSpPr>
          <p:spPr bwMode="auto">
            <a:xfrm>
              <a:off x="3532188" y="1150938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3" name="Freeform 94"/>
            <p:cNvSpPr/>
            <p:nvPr/>
          </p:nvSpPr>
          <p:spPr bwMode="auto">
            <a:xfrm>
              <a:off x="3544888" y="1176338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4" name="Freeform 95"/>
            <p:cNvSpPr/>
            <p:nvPr/>
          </p:nvSpPr>
          <p:spPr bwMode="auto">
            <a:xfrm>
              <a:off x="3471863" y="1109663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5" name="Freeform 96"/>
            <p:cNvSpPr/>
            <p:nvPr/>
          </p:nvSpPr>
          <p:spPr bwMode="auto">
            <a:xfrm>
              <a:off x="3468688" y="115411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6" name="Freeform 97"/>
            <p:cNvSpPr/>
            <p:nvPr/>
          </p:nvSpPr>
          <p:spPr bwMode="auto">
            <a:xfrm>
              <a:off x="3468688" y="1185863"/>
              <a:ext cx="60325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8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7" name="Freeform 98"/>
            <p:cNvSpPr/>
            <p:nvPr/>
          </p:nvSpPr>
          <p:spPr bwMode="auto">
            <a:xfrm>
              <a:off x="3475038" y="121443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8" name="Freeform 99"/>
            <p:cNvSpPr/>
            <p:nvPr/>
          </p:nvSpPr>
          <p:spPr bwMode="auto">
            <a:xfrm>
              <a:off x="3449638" y="1373188"/>
              <a:ext cx="349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8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20" y="22"/>
                </a:cxn>
                <a:cxn ang="0">
                  <a:pos x="20" y="2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2" h="40">
                  <a:moveTo>
                    <a:pt x="14" y="12"/>
                  </a:moveTo>
                  <a:lnTo>
                    <a:pt x="14" y="12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9" name="Freeform 100"/>
            <p:cNvSpPr/>
            <p:nvPr/>
          </p:nvSpPr>
          <p:spPr bwMode="auto">
            <a:xfrm>
              <a:off x="3468688" y="1411288"/>
              <a:ext cx="38100" cy="698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0" y="28"/>
                </a:cxn>
                <a:cxn ang="0">
                  <a:pos x="2" y="32"/>
                </a:cxn>
                <a:cxn ang="0">
                  <a:pos x="2" y="32"/>
                </a:cxn>
                <a:cxn ang="0">
                  <a:pos x="4" y="44"/>
                </a:cxn>
                <a:cxn ang="0">
                  <a:pos x="4" y="44"/>
                </a:cxn>
                <a:cxn ang="0">
                  <a:pos x="6" y="40"/>
                </a:cxn>
                <a:cxn ang="0">
                  <a:pos x="8" y="36"/>
                </a:cxn>
                <a:cxn ang="0">
                  <a:pos x="8" y="3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4" h="44">
                  <a:moveTo>
                    <a:pt x="14" y="0"/>
                  </a:moveTo>
                  <a:lnTo>
                    <a:pt x="14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8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6" y="40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0" name="Freeform 101"/>
            <p:cNvSpPr/>
            <p:nvPr/>
          </p:nvSpPr>
          <p:spPr bwMode="auto">
            <a:xfrm>
              <a:off x="3478213" y="1439863"/>
              <a:ext cx="44450" cy="82550"/>
            </a:xfrm>
            <a:custGeom>
              <a:avLst/>
              <a:gdLst/>
              <a:ahLst/>
              <a:cxnLst>
                <a:cxn ang="0">
                  <a:pos x="4" y="28"/>
                </a:cxn>
                <a:cxn ang="0">
                  <a:pos x="4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18" y="28"/>
                </a:cxn>
                <a:cxn ang="0">
                  <a:pos x="18" y="28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8" y="12"/>
                </a:cxn>
                <a:cxn ang="0">
                  <a:pos x="26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28"/>
                </a:cxn>
                <a:cxn ang="0">
                  <a:pos x="4" y="28"/>
                </a:cxn>
              </a:cxnLst>
              <a:rect l="0" t="0" r="r" b="b"/>
              <a:pathLst>
                <a:path w="28" h="52">
                  <a:moveTo>
                    <a:pt x="4" y="28"/>
                  </a:moveTo>
                  <a:lnTo>
                    <a:pt x="4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8" y="12"/>
                  </a:lnTo>
                  <a:lnTo>
                    <a:pt x="26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28"/>
                  </a:lnTo>
                  <a:lnTo>
                    <a:pt x="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1" name="Freeform 102"/>
            <p:cNvSpPr/>
            <p:nvPr/>
          </p:nvSpPr>
          <p:spPr bwMode="auto">
            <a:xfrm>
              <a:off x="3487738" y="1471613"/>
              <a:ext cx="38100" cy="8572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0" y="38"/>
                </a:cxn>
                <a:cxn ang="0">
                  <a:pos x="2" y="54"/>
                </a:cxn>
                <a:cxn ang="0">
                  <a:pos x="2" y="54"/>
                </a:cxn>
                <a:cxn ang="0">
                  <a:pos x="10" y="50"/>
                </a:cxn>
                <a:cxn ang="0">
                  <a:pos x="14" y="44"/>
                </a:cxn>
                <a:cxn ang="0">
                  <a:pos x="18" y="38"/>
                </a:cxn>
                <a:cxn ang="0">
                  <a:pos x="22" y="30"/>
                </a:cxn>
                <a:cxn ang="0">
                  <a:pos x="24" y="16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4"/>
                </a:cxn>
                <a:cxn ang="0">
                  <a:pos x="0" y="38"/>
                </a:cxn>
                <a:cxn ang="0">
                  <a:pos x="0" y="38"/>
                </a:cxn>
              </a:cxnLst>
              <a:rect l="0" t="0" r="r" b="b"/>
              <a:pathLst>
                <a:path w="24" h="54">
                  <a:moveTo>
                    <a:pt x="0" y="38"/>
                  </a:moveTo>
                  <a:lnTo>
                    <a:pt x="0" y="38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10" y="50"/>
                  </a:lnTo>
                  <a:lnTo>
                    <a:pt x="14" y="44"/>
                  </a:lnTo>
                  <a:lnTo>
                    <a:pt x="18" y="38"/>
                  </a:lnTo>
                  <a:lnTo>
                    <a:pt x="22" y="30"/>
                  </a:lnTo>
                  <a:lnTo>
                    <a:pt x="24" y="16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4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2" name="Freeform 103"/>
            <p:cNvSpPr/>
            <p:nvPr/>
          </p:nvSpPr>
          <p:spPr bwMode="auto">
            <a:xfrm>
              <a:off x="3424238" y="1376363"/>
              <a:ext cx="31750" cy="63500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20" y="40"/>
                </a:cxn>
                <a:cxn ang="0">
                  <a:pos x="20" y="4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8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20" h="40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8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3" name="Freeform 104"/>
            <p:cNvSpPr/>
            <p:nvPr/>
          </p:nvSpPr>
          <p:spPr bwMode="auto">
            <a:xfrm>
              <a:off x="3414713" y="1423988"/>
              <a:ext cx="47625" cy="60325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6" y="36"/>
                </a:cxn>
                <a:cxn ang="0">
                  <a:pos x="30" y="38"/>
                </a:cxn>
                <a:cxn ang="0">
                  <a:pos x="30" y="38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28" y="20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30" h="38">
                  <a:moveTo>
                    <a:pt x="0" y="16"/>
                  </a:moveTo>
                  <a:lnTo>
                    <a:pt x="0" y="1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6" y="36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0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4" name="Freeform 105"/>
            <p:cNvSpPr/>
            <p:nvPr/>
          </p:nvSpPr>
          <p:spPr bwMode="auto">
            <a:xfrm>
              <a:off x="3411538" y="1458913"/>
              <a:ext cx="57150" cy="66675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36" y="42"/>
                </a:cxn>
                <a:cxn ang="0">
                  <a:pos x="36" y="42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32" y="22"/>
                </a:cxn>
                <a:cxn ang="0">
                  <a:pos x="28" y="18"/>
                </a:cxn>
                <a:cxn ang="0">
                  <a:pos x="28" y="1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36" h="42">
                  <a:moveTo>
                    <a:pt x="2" y="16"/>
                  </a:moveTo>
                  <a:lnTo>
                    <a:pt x="2" y="1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2" y="22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5" name="Freeform 106"/>
            <p:cNvSpPr/>
            <p:nvPr/>
          </p:nvSpPr>
          <p:spPr bwMode="auto">
            <a:xfrm>
              <a:off x="3411538" y="1493838"/>
              <a:ext cx="63500" cy="66675"/>
            </a:xfrm>
            <a:custGeom>
              <a:avLst/>
              <a:gdLst/>
              <a:ahLst/>
              <a:cxnLst>
                <a:cxn ang="0">
                  <a:pos x="30" y="20"/>
                </a:cxn>
                <a:cxn ang="0">
                  <a:pos x="30" y="2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6"/>
                </a:cxn>
                <a:cxn ang="0">
                  <a:pos x="14" y="28"/>
                </a:cxn>
                <a:cxn ang="0">
                  <a:pos x="20" y="34"/>
                </a:cxn>
                <a:cxn ang="0">
                  <a:pos x="26" y="38"/>
                </a:cxn>
                <a:cxn ang="0">
                  <a:pos x="34" y="40"/>
                </a:cxn>
                <a:cxn ang="0">
                  <a:pos x="40" y="42"/>
                </a:cxn>
                <a:cxn ang="0">
                  <a:pos x="40" y="42"/>
                </a:cxn>
                <a:cxn ang="0">
                  <a:pos x="38" y="26"/>
                </a:cxn>
                <a:cxn ang="0">
                  <a:pos x="38" y="26"/>
                </a:cxn>
                <a:cxn ang="0">
                  <a:pos x="34" y="24"/>
                </a:cxn>
                <a:cxn ang="0">
                  <a:pos x="30" y="20"/>
                </a:cxn>
                <a:cxn ang="0">
                  <a:pos x="30" y="20"/>
                </a:cxn>
              </a:cxnLst>
              <a:rect l="0" t="0" r="r" b="b"/>
              <a:pathLst>
                <a:path w="40" h="42">
                  <a:moveTo>
                    <a:pt x="30" y="20"/>
                  </a:moveTo>
                  <a:lnTo>
                    <a:pt x="30" y="2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6"/>
                  </a:lnTo>
                  <a:lnTo>
                    <a:pt x="14" y="28"/>
                  </a:lnTo>
                  <a:lnTo>
                    <a:pt x="20" y="34"/>
                  </a:lnTo>
                  <a:lnTo>
                    <a:pt x="26" y="38"/>
                  </a:lnTo>
                  <a:lnTo>
                    <a:pt x="34" y="40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4" y="24"/>
                  </a:lnTo>
                  <a:lnTo>
                    <a:pt x="30" y="20"/>
                  </a:lnTo>
                  <a:lnTo>
                    <a:pt x="3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6" name="Freeform 107"/>
            <p:cNvSpPr/>
            <p:nvPr/>
          </p:nvSpPr>
          <p:spPr bwMode="auto">
            <a:xfrm>
              <a:off x="3595688" y="1408113"/>
              <a:ext cx="38100" cy="6985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4"/>
                </a:cxn>
                <a:cxn ang="0">
                  <a:pos x="10" y="44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4" y="20"/>
                </a:cxn>
                <a:cxn ang="0">
                  <a:pos x="24" y="20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24" h="44">
                  <a:moveTo>
                    <a:pt x="16" y="12"/>
                  </a:moveTo>
                  <a:lnTo>
                    <a:pt x="16" y="12"/>
                  </a:lnTo>
                  <a:lnTo>
                    <a:pt x="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7" name="Freeform 108"/>
            <p:cNvSpPr/>
            <p:nvPr/>
          </p:nvSpPr>
          <p:spPr bwMode="auto">
            <a:xfrm>
              <a:off x="3614738" y="1446213"/>
              <a:ext cx="41275" cy="7937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2" y="36"/>
                </a:cxn>
                <a:cxn ang="0">
                  <a:pos x="4" y="50"/>
                </a:cxn>
                <a:cxn ang="0">
                  <a:pos x="4" y="50"/>
                </a:cxn>
                <a:cxn ang="0">
                  <a:pos x="8" y="46"/>
                </a:cxn>
                <a:cxn ang="0">
                  <a:pos x="10" y="42"/>
                </a:cxn>
                <a:cxn ang="0">
                  <a:pos x="10" y="42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6" y="12"/>
                </a:cxn>
                <a:cxn ang="0">
                  <a:pos x="22" y="8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50">
                  <a:moveTo>
                    <a:pt x="16" y="0"/>
                  </a:moveTo>
                  <a:lnTo>
                    <a:pt x="16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8" y="46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2"/>
                  </a:lnTo>
                  <a:lnTo>
                    <a:pt x="22" y="8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8" name="Freeform 109"/>
            <p:cNvSpPr/>
            <p:nvPr/>
          </p:nvSpPr>
          <p:spPr bwMode="auto">
            <a:xfrm>
              <a:off x="3627438" y="1477963"/>
              <a:ext cx="47625" cy="95250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42"/>
                </a:cxn>
                <a:cxn ang="0">
                  <a:pos x="0" y="42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14"/>
                </a:cxn>
                <a:cxn ang="0">
                  <a:pos x="28" y="1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" y="32"/>
                </a:cxn>
                <a:cxn ang="0">
                  <a:pos x="2" y="32"/>
                </a:cxn>
              </a:cxnLst>
              <a:rect l="0" t="0" r="r" b="b"/>
              <a:pathLst>
                <a:path w="30" h="60">
                  <a:moveTo>
                    <a:pt x="2" y="32"/>
                  </a:moveTo>
                  <a:lnTo>
                    <a:pt x="2" y="32"/>
                  </a:lnTo>
                  <a:lnTo>
                    <a:pt x="0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14"/>
                  </a:lnTo>
                  <a:lnTo>
                    <a:pt x="28" y="1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9" name="Freeform 110"/>
            <p:cNvSpPr/>
            <p:nvPr/>
          </p:nvSpPr>
          <p:spPr bwMode="auto">
            <a:xfrm>
              <a:off x="3636963" y="1516063"/>
              <a:ext cx="44450" cy="95250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0" y="44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10" y="56"/>
                </a:cxn>
                <a:cxn ang="0">
                  <a:pos x="16" y="50"/>
                </a:cxn>
                <a:cxn ang="0">
                  <a:pos x="20" y="42"/>
                </a:cxn>
                <a:cxn ang="0">
                  <a:pos x="24" y="34"/>
                </a:cxn>
                <a:cxn ang="0">
                  <a:pos x="26" y="26"/>
                </a:cxn>
                <a:cxn ang="0">
                  <a:pos x="28" y="1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" y="38"/>
                </a:cxn>
                <a:cxn ang="0">
                  <a:pos x="0" y="44"/>
                </a:cxn>
                <a:cxn ang="0">
                  <a:pos x="0" y="44"/>
                </a:cxn>
              </a:cxnLst>
              <a:rect l="0" t="0" r="r" b="b"/>
              <a:pathLst>
                <a:path w="28" h="60">
                  <a:moveTo>
                    <a:pt x="0" y="44"/>
                  </a:moveTo>
                  <a:lnTo>
                    <a:pt x="0" y="44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10" y="56"/>
                  </a:lnTo>
                  <a:lnTo>
                    <a:pt x="16" y="50"/>
                  </a:lnTo>
                  <a:lnTo>
                    <a:pt x="20" y="42"/>
                  </a:lnTo>
                  <a:lnTo>
                    <a:pt x="24" y="34"/>
                  </a:lnTo>
                  <a:lnTo>
                    <a:pt x="26" y="26"/>
                  </a:lnTo>
                  <a:lnTo>
                    <a:pt x="28" y="1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" y="38"/>
                  </a:lnTo>
                  <a:lnTo>
                    <a:pt x="0" y="44"/>
                  </a:lnTo>
                  <a:lnTo>
                    <a:pt x="0" y="4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0" name="Freeform 111"/>
            <p:cNvSpPr/>
            <p:nvPr/>
          </p:nvSpPr>
          <p:spPr bwMode="auto">
            <a:xfrm>
              <a:off x="3567113" y="1408113"/>
              <a:ext cx="34925" cy="69850"/>
            </a:xfrm>
            <a:custGeom>
              <a:avLst/>
              <a:gdLst/>
              <a:ahLst/>
              <a:cxnLst>
                <a:cxn ang="0">
                  <a:pos x="4" y="18"/>
                </a:cxn>
                <a:cxn ang="0">
                  <a:pos x="4" y="1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2" y="44"/>
                </a:cxn>
                <a:cxn ang="0">
                  <a:pos x="22" y="4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10"/>
                </a:cxn>
                <a:cxn ang="0">
                  <a:pos x="4" y="18"/>
                </a:cxn>
                <a:cxn ang="0">
                  <a:pos x="4" y="18"/>
                </a:cxn>
              </a:cxnLst>
              <a:rect l="0" t="0" r="r" b="b"/>
              <a:pathLst>
                <a:path w="22" h="44">
                  <a:moveTo>
                    <a:pt x="4" y="18"/>
                  </a:moveTo>
                  <a:lnTo>
                    <a:pt x="4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10"/>
                  </a:lnTo>
                  <a:lnTo>
                    <a:pt x="4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1" name="Freeform 112"/>
            <p:cNvSpPr/>
            <p:nvPr/>
          </p:nvSpPr>
          <p:spPr bwMode="auto">
            <a:xfrm>
              <a:off x="3554413" y="1462088"/>
              <a:ext cx="53975" cy="666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26" y="36"/>
                </a:cxn>
                <a:cxn ang="0">
                  <a:pos x="26" y="36"/>
                </a:cxn>
                <a:cxn ang="0">
                  <a:pos x="30" y="40"/>
                </a:cxn>
                <a:cxn ang="0">
                  <a:pos x="34" y="42"/>
                </a:cxn>
                <a:cxn ang="0">
                  <a:pos x="34" y="42"/>
                </a:cxn>
                <a:cxn ang="0">
                  <a:pos x="32" y="28"/>
                </a:cxn>
                <a:cxn ang="0">
                  <a:pos x="32" y="28"/>
                </a:cxn>
                <a:cxn ang="0">
                  <a:pos x="32" y="2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0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34" h="42">
                  <a:moveTo>
                    <a:pt x="0" y="18"/>
                  </a:moveTo>
                  <a:lnTo>
                    <a:pt x="0" y="18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30" y="40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2" y="28"/>
                  </a:lnTo>
                  <a:lnTo>
                    <a:pt x="32" y="28"/>
                  </a:lnTo>
                  <a:lnTo>
                    <a:pt x="32" y="2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0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2" name="Freeform 113"/>
            <p:cNvSpPr/>
            <p:nvPr/>
          </p:nvSpPr>
          <p:spPr bwMode="auto">
            <a:xfrm>
              <a:off x="3551238" y="1500188"/>
              <a:ext cx="66675" cy="76200"/>
            </a:xfrm>
            <a:custGeom>
              <a:avLst/>
              <a:gdLst/>
              <a:ahLst/>
              <a:cxnLst>
                <a:cxn ang="0">
                  <a:pos x="2" y="20"/>
                </a:cxn>
                <a:cxn ang="0">
                  <a:pos x="2" y="20"/>
                </a:cxn>
                <a:cxn ang="0">
                  <a:pos x="16" y="30"/>
                </a:cxn>
                <a:cxn ang="0">
                  <a:pos x="16" y="30"/>
                </a:cxn>
                <a:cxn ang="0">
                  <a:pos x="42" y="48"/>
                </a:cxn>
                <a:cxn ang="0">
                  <a:pos x="42" y="48"/>
                </a:cxn>
                <a:cxn ang="0">
                  <a:pos x="38" y="30"/>
                </a:cxn>
                <a:cxn ang="0">
                  <a:pos x="38" y="30"/>
                </a:cxn>
                <a:cxn ang="0">
                  <a:pos x="36" y="24"/>
                </a:cxn>
                <a:cxn ang="0">
                  <a:pos x="32" y="22"/>
                </a:cxn>
                <a:cxn ang="0">
                  <a:pos x="32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</a:cxnLst>
              <a:rect l="0" t="0" r="r" b="b"/>
              <a:pathLst>
                <a:path w="42" h="48">
                  <a:moveTo>
                    <a:pt x="2" y="20"/>
                  </a:moveTo>
                  <a:lnTo>
                    <a:pt x="2" y="20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42" y="48"/>
                  </a:lnTo>
                  <a:lnTo>
                    <a:pt x="42" y="48"/>
                  </a:lnTo>
                  <a:lnTo>
                    <a:pt x="38" y="30"/>
                  </a:lnTo>
                  <a:lnTo>
                    <a:pt x="38" y="30"/>
                  </a:lnTo>
                  <a:lnTo>
                    <a:pt x="36" y="24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3" name="Freeform 114"/>
            <p:cNvSpPr/>
            <p:nvPr/>
          </p:nvSpPr>
          <p:spPr bwMode="auto">
            <a:xfrm>
              <a:off x="3554413" y="1541463"/>
              <a:ext cx="69850" cy="73025"/>
            </a:xfrm>
            <a:custGeom>
              <a:avLst/>
              <a:gdLst/>
              <a:ahLst/>
              <a:cxnLst>
                <a:cxn ang="0">
                  <a:pos x="30" y="22"/>
                </a:cxn>
                <a:cxn ang="0">
                  <a:pos x="30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6"/>
                </a:cxn>
                <a:cxn ang="0">
                  <a:pos x="10" y="24"/>
                </a:cxn>
                <a:cxn ang="0">
                  <a:pos x="14" y="30"/>
                </a:cxn>
                <a:cxn ang="0">
                  <a:pos x="20" y="36"/>
                </a:cxn>
                <a:cxn ang="0">
                  <a:pos x="28" y="42"/>
                </a:cxn>
                <a:cxn ang="0">
                  <a:pos x="36" y="44"/>
                </a:cxn>
                <a:cxn ang="0">
                  <a:pos x="44" y="46"/>
                </a:cxn>
                <a:cxn ang="0">
                  <a:pos x="44" y="46"/>
                </a:cxn>
                <a:cxn ang="0">
                  <a:pos x="40" y="30"/>
                </a:cxn>
                <a:cxn ang="0">
                  <a:pos x="40" y="30"/>
                </a:cxn>
                <a:cxn ang="0">
                  <a:pos x="36" y="26"/>
                </a:cxn>
                <a:cxn ang="0">
                  <a:pos x="30" y="22"/>
                </a:cxn>
                <a:cxn ang="0">
                  <a:pos x="30" y="22"/>
                </a:cxn>
              </a:cxnLst>
              <a:rect l="0" t="0" r="r" b="b"/>
              <a:pathLst>
                <a:path w="44" h="46">
                  <a:moveTo>
                    <a:pt x="30" y="22"/>
                  </a:moveTo>
                  <a:lnTo>
                    <a:pt x="30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6"/>
                  </a:lnTo>
                  <a:lnTo>
                    <a:pt x="10" y="24"/>
                  </a:lnTo>
                  <a:lnTo>
                    <a:pt x="14" y="30"/>
                  </a:lnTo>
                  <a:lnTo>
                    <a:pt x="20" y="36"/>
                  </a:lnTo>
                  <a:lnTo>
                    <a:pt x="28" y="42"/>
                  </a:lnTo>
                  <a:lnTo>
                    <a:pt x="36" y="44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6" y="26"/>
                  </a:lnTo>
                  <a:lnTo>
                    <a:pt x="30" y="22"/>
                  </a:lnTo>
                  <a:lnTo>
                    <a:pt x="3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4" name="Freeform 115"/>
            <p:cNvSpPr/>
            <p:nvPr/>
          </p:nvSpPr>
          <p:spPr bwMode="auto">
            <a:xfrm>
              <a:off x="3675063" y="884238"/>
              <a:ext cx="28575" cy="38100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18" h="24">
                  <a:moveTo>
                    <a:pt x="16" y="10"/>
                  </a:moveTo>
                  <a:lnTo>
                    <a:pt x="16" y="1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5" name="Freeform 116"/>
            <p:cNvSpPr/>
            <p:nvPr/>
          </p:nvSpPr>
          <p:spPr bwMode="auto">
            <a:xfrm>
              <a:off x="3697288" y="903288"/>
              <a:ext cx="25400" cy="4762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16" h="30">
                  <a:moveTo>
                    <a:pt x="6" y="30"/>
                  </a:move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6" name="Freeform 117"/>
            <p:cNvSpPr/>
            <p:nvPr/>
          </p:nvSpPr>
          <p:spPr bwMode="auto">
            <a:xfrm>
              <a:off x="3713163" y="915988"/>
              <a:ext cx="222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4" y="40"/>
                </a:cxn>
                <a:cxn ang="0">
                  <a:pos x="4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14" h="40">
                  <a:moveTo>
                    <a:pt x="14" y="12"/>
                  </a:moveTo>
                  <a:lnTo>
                    <a:pt x="14" y="12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7" name="Freeform 118"/>
            <p:cNvSpPr/>
            <p:nvPr/>
          </p:nvSpPr>
          <p:spPr bwMode="auto">
            <a:xfrm>
              <a:off x="3722688" y="938213"/>
              <a:ext cx="22225" cy="63500"/>
            </a:xfrm>
            <a:custGeom>
              <a:avLst/>
              <a:gdLst/>
              <a:ahLst/>
              <a:cxnLst>
                <a:cxn ang="0">
                  <a:pos x="6" y="40"/>
                </a:cxn>
                <a:cxn ang="0">
                  <a:pos x="6" y="40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</a:cxnLst>
              <a:rect l="0" t="0" r="r" b="b"/>
              <a:pathLst>
                <a:path w="14" h="40">
                  <a:moveTo>
                    <a:pt x="6" y="40"/>
                  </a:moveTo>
                  <a:lnTo>
                    <a:pt x="6" y="40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8" name="Freeform 119"/>
            <p:cNvSpPr/>
            <p:nvPr/>
          </p:nvSpPr>
          <p:spPr bwMode="auto">
            <a:xfrm>
              <a:off x="3662363" y="8842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9" name="Freeform 120"/>
            <p:cNvSpPr/>
            <p:nvPr/>
          </p:nvSpPr>
          <p:spPr bwMode="auto">
            <a:xfrm>
              <a:off x="3659188" y="922338"/>
              <a:ext cx="412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6" h="20">
                  <a:moveTo>
                    <a:pt x="10" y="14"/>
                  </a:moveTo>
                  <a:lnTo>
                    <a:pt x="10" y="1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6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0" name="Freeform 121"/>
            <p:cNvSpPr/>
            <p:nvPr/>
          </p:nvSpPr>
          <p:spPr bwMode="auto">
            <a:xfrm>
              <a:off x="3662363" y="947738"/>
              <a:ext cx="47625" cy="34925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22"/>
                </a:cxn>
                <a:cxn ang="0">
                  <a:pos x="30" y="2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4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30" h="22">
                  <a:moveTo>
                    <a:pt x="2" y="10"/>
                  </a:moveTo>
                  <a:lnTo>
                    <a:pt x="2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4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1" name="Freeform 122"/>
            <p:cNvSpPr/>
            <p:nvPr/>
          </p:nvSpPr>
          <p:spPr bwMode="auto">
            <a:xfrm>
              <a:off x="3668713" y="969963"/>
              <a:ext cx="53975" cy="38100"/>
            </a:xfrm>
            <a:custGeom>
              <a:avLst/>
              <a:gdLst/>
              <a:ahLst/>
              <a:cxnLst>
                <a:cxn ang="0">
                  <a:pos x="34" y="24"/>
                </a:cxn>
                <a:cxn ang="0">
                  <a:pos x="34" y="24"/>
                </a:cxn>
                <a:cxn ang="0">
                  <a:pos x="28" y="14"/>
                </a:cxn>
                <a:cxn ang="0">
                  <a:pos x="28" y="14"/>
                </a:cxn>
                <a:cxn ang="0">
                  <a:pos x="26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2" y="18"/>
                </a:cxn>
                <a:cxn ang="0">
                  <a:pos x="22" y="22"/>
                </a:cxn>
                <a:cxn ang="0">
                  <a:pos x="34" y="24"/>
                </a:cxn>
                <a:cxn ang="0">
                  <a:pos x="34" y="24"/>
                </a:cxn>
              </a:cxnLst>
              <a:rect l="0" t="0" r="r" b="b"/>
              <a:pathLst>
                <a:path w="34" h="24">
                  <a:moveTo>
                    <a:pt x="34" y="24"/>
                  </a:moveTo>
                  <a:lnTo>
                    <a:pt x="34" y="2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6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2" y="18"/>
                  </a:lnTo>
                  <a:lnTo>
                    <a:pt x="22" y="22"/>
                  </a:lnTo>
                  <a:lnTo>
                    <a:pt x="34" y="24"/>
                  </a:lnTo>
                  <a:lnTo>
                    <a:pt x="3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2" name="Freeform 123"/>
            <p:cNvSpPr/>
            <p:nvPr/>
          </p:nvSpPr>
          <p:spPr bwMode="auto">
            <a:xfrm>
              <a:off x="3729038" y="576263"/>
              <a:ext cx="1905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16">
                  <a:moveTo>
                    <a:pt x="0" y="0"/>
                  </a:moveTo>
                  <a:lnTo>
                    <a:pt x="0" y="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3" name="Freeform 124"/>
            <p:cNvSpPr/>
            <p:nvPr/>
          </p:nvSpPr>
          <p:spPr bwMode="auto">
            <a:xfrm>
              <a:off x="3744913" y="588963"/>
              <a:ext cx="12700" cy="285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8">
                  <a:moveTo>
                    <a:pt x="2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6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4" name="Freeform 125"/>
            <p:cNvSpPr/>
            <p:nvPr/>
          </p:nvSpPr>
          <p:spPr bwMode="auto">
            <a:xfrm>
              <a:off x="3751263" y="598488"/>
              <a:ext cx="15875" cy="38100"/>
            </a:xfrm>
            <a:custGeom>
              <a:avLst/>
              <a:gdLst/>
              <a:ahLst/>
              <a:cxnLst>
                <a:cxn ang="0">
                  <a:pos x="10" y="6"/>
                </a:cxn>
                <a:cxn ang="0">
                  <a:pos x="10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6"/>
                </a:cxn>
                <a:cxn ang="0">
                  <a:pos x="10" y="6"/>
                </a:cxn>
              </a:cxnLst>
              <a:rect l="0" t="0" r="r" b="b"/>
              <a:pathLst>
                <a:path w="10" h="24">
                  <a:moveTo>
                    <a:pt x="10" y="6"/>
                  </a:moveTo>
                  <a:lnTo>
                    <a:pt x="10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6"/>
                  </a:lnTo>
                  <a:lnTo>
                    <a:pt x="1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5" name="Freeform 126"/>
            <p:cNvSpPr/>
            <p:nvPr/>
          </p:nvSpPr>
          <p:spPr bwMode="auto">
            <a:xfrm>
              <a:off x="3760788" y="611188"/>
              <a:ext cx="12700" cy="381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18"/>
                </a:cxn>
                <a:cxn ang="0">
                  <a:pos x="8" y="12"/>
                </a:cxn>
                <a:cxn ang="0">
                  <a:pos x="8" y="6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24">
                  <a:moveTo>
                    <a:pt x="6" y="0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18"/>
                  </a:lnTo>
                  <a:lnTo>
                    <a:pt x="8" y="12"/>
                  </a:lnTo>
                  <a:lnTo>
                    <a:pt x="8" y="6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6" name="Freeform 127"/>
            <p:cNvSpPr/>
            <p:nvPr/>
          </p:nvSpPr>
          <p:spPr bwMode="auto">
            <a:xfrm>
              <a:off x="3722688" y="579438"/>
              <a:ext cx="15875" cy="254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0" y="16"/>
                </a:cxn>
                <a:cxn ang="0">
                  <a:pos x="10" y="1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0" h="16">
                  <a:moveTo>
                    <a:pt x="2" y="8"/>
                  </a:move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7" name="Freeform 128"/>
            <p:cNvSpPr/>
            <p:nvPr/>
          </p:nvSpPr>
          <p:spPr bwMode="auto">
            <a:xfrm>
              <a:off x="3722688" y="601663"/>
              <a:ext cx="22225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4" h="12">
                  <a:moveTo>
                    <a:pt x="0" y="6"/>
                  </a:moveTo>
                  <a:lnTo>
                    <a:pt x="0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8" name="Freeform 129"/>
            <p:cNvSpPr/>
            <p:nvPr/>
          </p:nvSpPr>
          <p:spPr bwMode="auto">
            <a:xfrm>
              <a:off x="3722688" y="614363"/>
              <a:ext cx="28575" cy="2222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18" h="14">
                  <a:moveTo>
                    <a:pt x="16" y="8"/>
                  </a:moveTo>
                  <a:lnTo>
                    <a:pt x="16" y="8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9" name="Freeform 130"/>
            <p:cNvSpPr/>
            <p:nvPr/>
          </p:nvSpPr>
          <p:spPr bwMode="auto">
            <a:xfrm>
              <a:off x="3725863" y="630238"/>
              <a:ext cx="3175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20" h="14">
                  <a:moveTo>
                    <a:pt x="14" y="6"/>
                  </a:move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0" name="Freeform 131"/>
            <p:cNvSpPr/>
            <p:nvPr/>
          </p:nvSpPr>
          <p:spPr bwMode="auto">
            <a:xfrm>
              <a:off x="3627438" y="681038"/>
              <a:ext cx="19050" cy="190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1" name="Freeform 132"/>
            <p:cNvSpPr/>
            <p:nvPr/>
          </p:nvSpPr>
          <p:spPr bwMode="auto">
            <a:xfrm>
              <a:off x="3649663" y="684213"/>
              <a:ext cx="9525" cy="28575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6" y="6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6"/>
                </a:cxn>
                <a:cxn ang="0">
                  <a:pos x="6" y="6"/>
                </a:cxn>
              </a:cxnLst>
              <a:rect l="0" t="0" r="r" b="b"/>
              <a:pathLst>
                <a:path w="6" h="18">
                  <a:moveTo>
                    <a:pt x="6" y="6"/>
                  </a:moveTo>
                  <a:lnTo>
                    <a:pt x="6" y="6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6"/>
                  </a:lnTo>
                  <a:lnTo>
                    <a:pt x="6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2" name="Freeform 133"/>
            <p:cNvSpPr/>
            <p:nvPr/>
          </p:nvSpPr>
          <p:spPr bwMode="auto">
            <a:xfrm>
              <a:off x="3662363" y="687388"/>
              <a:ext cx="9525" cy="34925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6" h="22">
                  <a:moveTo>
                    <a:pt x="2" y="18"/>
                  </a:move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3" name="Freeform 134"/>
            <p:cNvSpPr/>
            <p:nvPr/>
          </p:nvSpPr>
          <p:spPr bwMode="auto">
            <a:xfrm>
              <a:off x="3675063" y="696913"/>
              <a:ext cx="12700" cy="3810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0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8" h="24">
                  <a:moveTo>
                    <a:pt x="0" y="14"/>
                  </a:move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0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4" name="Freeform 135"/>
            <p:cNvSpPr/>
            <p:nvPr/>
          </p:nvSpPr>
          <p:spPr bwMode="auto">
            <a:xfrm>
              <a:off x="3624263" y="681038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5" name="Freeform 136"/>
            <p:cNvSpPr/>
            <p:nvPr/>
          </p:nvSpPr>
          <p:spPr bwMode="auto">
            <a:xfrm>
              <a:off x="3627438" y="703263"/>
              <a:ext cx="28575" cy="1270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8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6" name="Freeform 137"/>
            <p:cNvSpPr/>
            <p:nvPr/>
          </p:nvSpPr>
          <p:spPr bwMode="auto">
            <a:xfrm>
              <a:off x="3633788" y="7191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7" name="Freeform 138"/>
            <p:cNvSpPr/>
            <p:nvPr/>
          </p:nvSpPr>
          <p:spPr bwMode="auto">
            <a:xfrm>
              <a:off x="3640138" y="731838"/>
              <a:ext cx="38100" cy="9525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4"/>
                </a:cxn>
                <a:cxn ang="0">
                  <a:pos x="12" y="6"/>
                </a:cxn>
                <a:cxn ang="0">
                  <a:pos x="18" y="6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24" h="6">
                  <a:moveTo>
                    <a:pt x="24" y="4"/>
                  </a:moveTo>
                  <a:lnTo>
                    <a:pt x="24" y="4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4"/>
                  </a:lnTo>
                  <a:lnTo>
                    <a:pt x="12" y="6"/>
                  </a:lnTo>
                  <a:lnTo>
                    <a:pt x="18" y="6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8" name="Freeform 139"/>
            <p:cNvSpPr/>
            <p:nvPr/>
          </p:nvSpPr>
          <p:spPr bwMode="auto">
            <a:xfrm>
              <a:off x="3582988" y="731838"/>
              <a:ext cx="19050" cy="19050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12" h="12">
                  <a:moveTo>
                    <a:pt x="12" y="2"/>
                  </a:moveTo>
                  <a:lnTo>
                    <a:pt x="12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9" name="Freeform 140"/>
            <p:cNvSpPr/>
            <p:nvPr/>
          </p:nvSpPr>
          <p:spPr bwMode="auto">
            <a:xfrm>
              <a:off x="3605213" y="735013"/>
              <a:ext cx="9525" cy="28575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8"/>
                </a:cxn>
                <a:cxn ang="0">
                  <a:pos x="6" y="8"/>
                </a:cxn>
              </a:cxnLst>
              <a:rect l="0" t="0" r="r" b="b"/>
              <a:pathLst>
                <a:path w="6" h="18">
                  <a:moveTo>
                    <a:pt x="6" y="8"/>
                  </a:moveTo>
                  <a:lnTo>
                    <a:pt x="6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8"/>
                  </a:lnTo>
                  <a:lnTo>
                    <a:pt x="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0" name="Freeform 141"/>
            <p:cNvSpPr/>
            <p:nvPr/>
          </p:nvSpPr>
          <p:spPr bwMode="auto">
            <a:xfrm>
              <a:off x="3617913" y="741363"/>
              <a:ext cx="9525" cy="349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" h="22">
                  <a:moveTo>
                    <a:pt x="0" y="14"/>
                  </a:move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1" name="Freeform 142"/>
            <p:cNvSpPr/>
            <p:nvPr/>
          </p:nvSpPr>
          <p:spPr bwMode="auto">
            <a:xfrm>
              <a:off x="3630613" y="747713"/>
              <a:ext cx="12700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2"/>
                </a:cxn>
                <a:cxn ang="0">
                  <a:pos x="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24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2"/>
                  </a:lnTo>
                  <a:lnTo>
                    <a:pt x="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2" name="Freeform 143"/>
            <p:cNvSpPr/>
            <p:nvPr/>
          </p:nvSpPr>
          <p:spPr bwMode="auto">
            <a:xfrm>
              <a:off x="3579813" y="735013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3" name="Freeform 144"/>
            <p:cNvSpPr/>
            <p:nvPr/>
          </p:nvSpPr>
          <p:spPr bwMode="auto">
            <a:xfrm>
              <a:off x="3582988" y="757238"/>
              <a:ext cx="28575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6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4" name="Freeform 145"/>
            <p:cNvSpPr/>
            <p:nvPr/>
          </p:nvSpPr>
          <p:spPr bwMode="auto">
            <a:xfrm>
              <a:off x="3589338" y="7699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5" name="Freeform 146"/>
            <p:cNvSpPr/>
            <p:nvPr/>
          </p:nvSpPr>
          <p:spPr bwMode="auto">
            <a:xfrm>
              <a:off x="3598863" y="782638"/>
              <a:ext cx="34925" cy="127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10" y="6"/>
                </a:cxn>
                <a:cxn ang="0">
                  <a:pos x="16" y="8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8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10" y="6"/>
                  </a:lnTo>
                  <a:lnTo>
                    <a:pt x="16" y="8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6" name="Freeform 147"/>
            <p:cNvSpPr/>
            <p:nvPr/>
          </p:nvSpPr>
          <p:spPr bwMode="auto">
            <a:xfrm>
              <a:off x="3716338" y="661988"/>
              <a:ext cx="19050" cy="31750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12" h="20">
                  <a:moveTo>
                    <a:pt x="8" y="20"/>
                  </a:moveTo>
                  <a:lnTo>
                    <a:pt x="8" y="2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7" name="Freeform 148"/>
            <p:cNvSpPr/>
            <p:nvPr/>
          </p:nvSpPr>
          <p:spPr bwMode="auto">
            <a:xfrm>
              <a:off x="3732213" y="677863"/>
              <a:ext cx="15875" cy="34925"/>
            </a:xfrm>
            <a:custGeom>
              <a:avLst/>
              <a:gdLst/>
              <a:ahLst/>
              <a:cxnLst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</a:cxnLst>
              <a:rect l="0" t="0" r="r" b="b"/>
              <a:pathLst>
                <a:path w="10" h="22">
                  <a:moveTo>
                    <a:pt x="6" y="18"/>
                  </a:move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8" name="Freeform 149"/>
            <p:cNvSpPr/>
            <p:nvPr/>
          </p:nvSpPr>
          <p:spPr bwMode="auto">
            <a:xfrm>
              <a:off x="3741738" y="687388"/>
              <a:ext cx="19050" cy="44450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12" h="28">
                  <a:moveTo>
                    <a:pt x="12" y="8"/>
                  </a:move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9" name="Freeform 150"/>
            <p:cNvSpPr/>
            <p:nvPr/>
          </p:nvSpPr>
          <p:spPr bwMode="auto">
            <a:xfrm>
              <a:off x="3751263" y="703263"/>
              <a:ext cx="15875" cy="4762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0" h="30">
                  <a:moveTo>
                    <a:pt x="8" y="0"/>
                  </a:move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0" name="Freeform 151"/>
            <p:cNvSpPr/>
            <p:nvPr/>
          </p:nvSpPr>
          <p:spPr bwMode="auto">
            <a:xfrm>
              <a:off x="3706813" y="665163"/>
              <a:ext cx="19050" cy="28575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8">
                  <a:moveTo>
                    <a:pt x="2" y="8"/>
                  </a:moveTo>
                  <a:lnTo>
                    <a:pt x="2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1" name="Freeform 152"/>
            <p:cNvSpPr/>
            <p:nvPr/>
          </p:nvSpPr>
          <p:spPr bwMode="auto">
            <a:xfrm>
              <a:off x="3706813" y="690563"/>
              <a:ext cx="25400" cy="254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2" name="Freeform 153"/>
            <p:cNvSpPr/>
            <p:nvPr/>
          </p:nvSpPr>
          <p:spPr bwMode="auto">
            <a:xfrm>
              <a:off x="3706813" y="709613"/>
              <a:ext cx="34925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22" y="16"/>
                </a:cxn>
                <a:cxn ang="0">
                  <a:pos x="22" y="16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2" h="16">
                  <a:moveTo>
                    <a:pt x="0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3" name="Freeform 154"/>
            <p:cNvSpPr/>
            <p:nvPr/>
          </p:nvSpPr>
          <p:spPr bwMode="auto">
            <a:xfrm>
              <a:off x="3709988" y="725488"/>
              <a:ext cx="38100" cy="2857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24" h="18">
                  <a:moveTo>
                    <a:pt x="16" y="8"/>
                  </a:move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4" name="Freeform 155"/>
            <p:cNvSpPr/>
            <p:nvPr/>
          </p:nvSpPr>
          <p:spPr bwMode="auto">
            <a:xfrm>
              <a:off x="3614738" y="817563"/>
              <a:ext cx="158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10" h="20">
                  <a:moveTo>
                    <a:pt x="10" y="14"/>
                  </a:moveTo>
                  <a:lnTo>
                    <a:pt x="10" y="1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5" name="Freeform 156"/>
            <p:cNvSpPr/>
            <p:nvPr/>
          </p:nvSpPr>
          <p:spPr bwMode="auto">
            <a:xfrm>
              <a:off x="3611563" y="842963"/>
              <a:ext cx="25400" cy="285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6" y="4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16" h="18">
                  <a:moveTo>
                    <a:pt x="10" y="12"/>
                  </a:moveTo>
                  <a:lnTo>
                    <a:pt x="10" y="1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6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6" name="Freeform 157"/>
            <p:cNvSpPr/>
            <p:nvPr/>
          </p:nvSpPr>
          <p:spPr bwMode="auto">
            <a:xfrm>
              <a:off x="3605213" y="862013"/>
              <a:ext cx="31750" cy="31750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20" y="0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0" y="4"/>
                </a:cxn>
                <a:cxn ang="0">
                  <a:pos x="20" y="0"/>
                </a:cxn>
                <a:cxn ang="0">
                  <a:pos x="20" y="0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lnTo>
                    <a:pt x="20" y="0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0" y="4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7" name="Freeform 158"/>
            <p:cNvSpPr/>
            <p:nvPr/>
          </p:nvSpPr>
          <p:spPr bwMode="auto">
            <a:xfrm>
              <a:off x="3602038" y="877888"/>
              <a:ext cx="34925" cy="3492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8" y="20"/>
                </a:cxn>
                <a:cxn ang="0">
                  <a:pos x="14" y="14"/>
                </a:cxn>
                <a:cxn ang="0">
                  <a:pos x="18" y="8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22">
                  <a:moveTo>
                    <a:pt x="22" y="0"/>
                  </a:moveTo>
                  <a:lnTo>
                    <a:pt x="22" y="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8" y="20"/>
                  </a:lnTo>
                  <a:lnTo>
                    <a:pt x="14" y="14"/>
                  </a:lnTo>
                  <a:lnTo>
                    <a:pt x="18" y="8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8" name="Freeform 159"/>
            <p:cNvSpPr/>
            <p:nvPr/>
          </p:nvSpPr>
          <p:spPr bwMode="auto">
            <a:xfrm>
              <a:off x="3602038" y="817563"/>
              <a:ext cx="19050" cy="317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20">
                  <a:moveTo>
                    <a:pt x="12" y="0"/>
                  </a:moveTo>
                  <a:lnTo>
                    <a:pt x="12" y="0"/>
                  </a:lnTo>
                  <a:lnTo>
                    <a:pt x="4" y="6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9" name="Freeform 160"/>
            <p:cNvSpPr/>
            <p:nvPr/>
          </p:nvSpPr>
          <p:spPr bwMode="auto">
            <a:xfrm>
              <a:off x="3589338" y="836613"/>
              <a:ext cx="19050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2" h="22">
                  <a:moveTo>
                    <a:pt x="0" y="6"/>
                  </a:moveTo>
                  <a:lnTo>
                    <a:pt x="0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0" name="Freeform 161"/>
            <p:cNvSpPr/>
            <p:nvPr/>
          </p:nvSpPr>
          <p:spPr bwMode="auto">
            <a:xfrm>
              <a:off x="3582988" y="849313"/>
              <a:ext cx="19050" cy="412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26">
                  <a:moveTo>
                    <a:pt x="12" y="18"/>
                  </a:moveTo>
                  <a:lnTo>
                    <a:pt x="12" y="18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1" name="Freeform 162"/>
            <p:cNvSpPr/>
            <p:nvPr/>
          </p:nvSpPr>
          <p:spPr bwMode="auto">
            <a:xfrm>
              <a:off x="3579813" y="865188"/>
              <a:ext cx="19050" cy="44450"/>
            </a:xfrm>
            <a:custGeom>
              <a:avLst/>
              <a:gdLst/>
              <a:ahLst/>
              <a:cxnLst>
                <a:cxn ang="0">
                  <a:pos x="10" y="28"/>
                </a:cxn>
                <a:cxn ang="0">
                  <a:pos x="10" y="28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6"/>
                </a:cxn>
                <a:cxn ang="0">
                  <a:pos x="4" y="22"/>
                </a:cxn>
                <a:cxn ang="0">
                  <a:pos x="10" y="28"/>
                </a:cxn>
                <a:cxn ang="0">
                  <a:pos x="10" y="28"/>
                </a:cxn>
              </a:cxnLst>
              <a:rect l="0" t="0" r="r" b="b"/>
              <a:pathLst>
                <a:path w="12" h="28">
                  <a:moveTo>
                    <a:pt x="10" y="28"/>
                  </a:moveTo>
                  <a:lnTo>
                    <a:pt x="10" y="28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6"/>
                  </a:lnTo>
                  <a:lnTo>
                    <a:pt x="4" y="22"/>
                  </a:lnTo>
                  <a:lnTo>
                    <a:pt x="10" y="28"/>
                  </a:lnTo>
                  <a:lnTo>
                    <a:pt x="1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2" name="Freeform 163"/>
            <p:cNvSpPr/>
            <p:nvPr/>
          </p:nvSpPr>
          <p:spPr bwMode="auto">
            <a:xfrm>
              <a:off x="3376613" y="1071563"/>
              <a:ext cx="28575" cy="41275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26">
                  <a:moveTo>
                    <a:pt x="18" y="12"/>
                  </a:moveTo>
                  <a:lnTo>
                    <a:pt x="18" y="12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3" name="Freeform 164"/>
            <p:cNvSpPr/>
            <p:nvPr/>
          </p:nvSpPr>
          <p:spPr bwMode="auto">
            <a:xfrm>
              <a:off x="3402013" y="1090613"/>
              <a:ext cx="22225" cy="53975"/>
            </a:xfrm>
            <a:custGeom>
              <a:avLst/>
              <a:gdLst/>
              <a:ahLst/>
              <a:cxnLst>
                <a:cxn ang="0">
                  <a:pos x="6" y="34"/>
                </a:cxn>
                <a:cxn ang="0">
                  <a:pos x="6" y="34"/>
                </a:cxn>
                <a:cxn ang="0">
                  <a:pos x="8" y="28"/>
                </a:cxn>
                <a:cxn ang="0">
                  <a:pos x="8" y="28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6" y="34"/>
                </a:cxn>
                <a:cxn ang="0">
                  <a:pos x="6" y="34"/>
                </a:cxn>
              </a:cxnLst>
              <a:rect l="0" t="0" r="r" b="b"/>
              <a:pathLst>
                <a:path w="14" h="34">
                  <a:moveTo>
                    <a:pt x="6" y="34"/>
                  </a:moveTo>
                  <a:lnTo>
                    <a:pt x="6" y="34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6" y="34"/>
                  </a:lnTo>
                  <a:lnTo>
                    <a:pt x="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4" name="Freeform 165"/>
            <p:cNvSpPr/>
            <p:nvPr/>
          </p:nvSpPr>
          <p:spPr bwMode="auto">
            <a:xfrm>
              <a:off x="3414713" y="1106488"/>
              <a:ext cx="25400" cy="6350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16" h="40">
                  <a:moveTo>
                    <a:pt x="16" y="12"/>
                  </a:moveTo>
                  <a:lnTo>
                    <a:pt x="16" y="12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5" name="Freeform 166"/>
            <p:cNvSpPr/>
            <p:nvPr/>
          </p:nvSpPr>
          <p:spPr bwMode="auto">
            <a:xfrm>
              <a:off x="3427413" y="1128713"/>
              <a:ext cx="22225" cy="66675"/>
            </a:xfrm>
            <a:custGeom>
              <a:avLst/>
              <a:gdLst/>
              <a:ahLst/>
              <a:cxnLst>
                <a:cxn ang="0">
                  <a:pos x="4" y="42"/>
                </a:cxn>
                <a:cxn ang="0">
                  <a:pos x="4" y="42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8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" y="42"/>
                </a:cxn>
                <a:cxn ang="0">
                  <a:pos x="4" y="42"/>
                </a:cxn>
              </a:cxnLst>
              <a:rect l="0" t="0" r="r" b="b"/>
              <a:pathLst>
                <a:path w="14" h="42">
                  <a:moveTo>
                    <a:pt x="4" y="42"/>
                  </a:moveTo>
                  <a:lnTo>
                    <a:pt x="4" y="42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8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" y="42"/>
                  </a:lnTo>
                  <a:lnTo>
                    <a:pt x="4" y="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6" name="Freeform 167"/>
            <p:cNvSpPr/>
            <p:nvPr/>
          </p:nvSpPr>
          <p:spPr bwMode="auto">
            <a:xfrm>
              <a:off x="3363913" y="10747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7" name="Freeform 168"/>
            <p:cNvSpPr/>
            <p:nvPr/>
          </p:nvSpPr>
          <p:spPr bwMode="auto">
            <a:xfrm>
              <a:off x="3363913" y="1112838"/>
              <a:ext cx="38100" cy="34925"/>
            </a:xfrm>
            <a:custGeom>
              <a:avLst/>
              <a:gdLst/>
              <a:ahLst/>
              <a:cxnLst>
                <a:cxn ang="0">
                  <a:pos x="8" y="14"/>
                </a:cxn>
                <a:cxn ang="0">
                  <a:pos x="8" y="14"/>
                </a:cxn>
                <a:cxn ang="0">
                  <a:pos x="18" y="18"/>
                </a:cxn>
                <a:cxn ang="0">
                  <a:pos x="18" y="18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0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8" y="14"/>
                </a:cxn>
                <a:cxn ang="0">
                  <a:pos x="8" y="14"/>
                </a:cxn>
              </a:cxnLst>
              <a:rect l="0" t="0" r="r" b="b"/>
              <a:pathLst>
                <a:path w="24" h="22">
                  <a:moveTo>
                    <a:pt x="8" y="14"/>
                  </a:moveTo>
                  <a:lnTo>
                    <a:pt x="8" y="14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0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8" name="Freeform 169"/>
            <p:cNvSpPr/>
            <p:nvPr/>
          </p:nvSpPr>
          <p:spPr bwMode="auto">
            <a:xfrm>
              <a:off x="3363913" y="1138238"/>
              <a:ext cx="50800" cy="38100"/>
            </a:xfrm>
            <a:custGeom>
              <a:avLst/>
              <a:gdLst/>
              <a:ahLst/>
              <a:cxnLst>
                <a:cxn ang="0">
                  <a:pos x="4" y="12"/>
                </a:cxn>
                <a:cxn ang="0">
                  <a:pos x="4" y="1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32" y="24"/>
                </a:cxn>
                <a:cxn ang="0">
                  <a:pos x="32" y="2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4" y="12"/>
                </a:cxn>
                <a:cxn ang="0">
                  <a:pos x="4" y="12"/>
                </a:cxn>
              </a:cxnLst>
              <a:rect l="0" t="0" r="r" b="b"/>
              <a:pathLst>
                <a:path w="32" h="24">
                  <a:moveTo>
                    <a:pt x="4" y="12"/>
                  </a:moveTo>
                  <a:lnTo>
                    <a:pt x="4" y="1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4" y="12"/>
                  </a:lnTo>
                  <a:lnTo>
                    <a:pt x="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9" name="Freeform 170"/>
            <p:cNvSpPr/>
            <p:nvPr/>
          </p:nvSpPr>
          <p:spPr bwMode="auto">
            <a:xfrm>
              <a:off x="3370263" y="1163638"/>
              <a:ext cx="53975" cy="34925"/>
            </a:xfrm>
            <a:custGeom>
              <a:avLst/>
              <a:gdLst/>
              <a:ahLst/>
              <a:cxnLst>
                <a:cxn ang="0">
                  <a:pos x="34" y="22"/>
                </a:cxn>
                <a:cxn ang="0">
                  <a:pos x="34" y="2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8"/>
                </a:cxn>
                <a:cxn ang="0">
                  <a:pos x="14" y="16"/>
                </a:cxn>
                <a:cxn ang="0">
                  <a:pos x="24" y="22"/>
                </a:cxn>
                <a:cxn ang="0">
                  <a:pos x="34" y="22"/>
                </a:cxn>
                <a:cxn ang="0">
                  <a:pos x="34" y="22"/>
                </a:cxn>
              </a:cxnLst>
              <a:rect l="0" t="0" r="r" b="b"/>
              <a:pathLst>
                <a:path w="34" h="22">
                  <a:moveTo>
                    <a:pt x="34" y="22"/>
                  </a:moveTo>
                  <a:lnTo>
                    <a:pt x="34" y="2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8"/>
                  </a:lnTo>
                  <a:lnTo>
                    <a:pt x="14" y="16"/>
                  </a:lnTo>
                  <a:lnTo>
                    <a:pt x="24" y="22"/>
                  </a:lnTo>
                  <a:lnTo>
                    <a:pt x="34" y="22"/>
                  </a:lnTo>
                  <a:lnTo>
                    <a:pt x="34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0" name="Freeform 171"/>
            <p:cNvSpPr/>
            <p:nvPr/>
          </p:nvSpPr>
          <p:spPr bwMode="auto">
            <a:xfrm>
              <a:off x="3214688" y="1169988"/>
              <a:ext cx="41275" cy="1905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6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12">
                  <a:moveTo>
                    <a:pt x="16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6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1" name="Freeform 172"/>
            <p:cNvSpPr/>
            <p:nvPr/>
          </p:nvSpPr>
          <p:spPr bwMode="auto">
            <a:xfrm>
              <a:off x="3243263" y="1157288"/>
              <a:ext cx="41275" cy="31750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6" y="2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26" h="20">
                  <a:moveTo>
                    <a:pt x="18" y="20"/>
                  </a:moveTo>
                  <a:lnTo>
                    <a:pt x="18" y="20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6" y="2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2" name="Freeform 173"/>
            <p:cNvSpPr/>
            <p:nvPr/>
          </p:nvSpPr>
          <p:spPr bwMode="auto">
            <a:xfrm>
              <a:off x="32654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3" name="Freeform 174"/>
            <p:cNvSpPr/>
            <p:nvPr/>
          </p:nvSpPr>
          <p:spPr bwMode="auto">
            <a:xfrm>
              <a:off x="32908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26" y="14"/>
                </a:cxn>
                <a:cxn ang="0">
                  <a:pos x="18" y="8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6" y="14"/>
                  </a:lnTo>
                  <a:lnTo>
                    <a:pt x="18" y="8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4" name="Freeform 175"/>
            <p:cNvSpPr/>
            <p:nvPr/>
          </p:nvSpPr>
          <p:spPr bwMode="auto">
            <a:xfrm>
              <a:off x="3214688" y="1192213"/>
              <a:ext cx="41275" cy="1905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26" h="12">
                  <a:moveTo>
                    <a:pt x="8" y="8"/>
                  </a:moveTo>
                  <a:lnTo>
                    <a:pt x="8" y="8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5" name="Freeform 176"/>
            <p:cNvSpPr/>
            <p:nvPr/>
          </p:nvSpPr>
          <p:spPr bwMode="auto">
            <a:xfrm>
              <a:off x="3240088" y="1195388"/>
              <a:ext cx="44450" cy="285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6"/>
                </a:cxn>
                <a:cxn ang="0">
                  <a:pos x="8" y="18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8" h="18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6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6" name="Freeform 177"/>
            <p:cNvSpPr/>
            <p:nvPr/>
          </p:nvSpPr>
          <p:spPr bwMode="auto">
            <a:xfrm>
              <a:off x="3259138" y="1198563"/>
              <a:ext cx="53975" cy="34925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0"/>
                </a:cxn>
                <a:cxn ang="0">
                  <a:pos x="8" y="22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0" y="0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34" h="22">
                  <a:moveTo>
                    <a:pt x="18" y="2"/>
                  </a:moveTo>
                  <a:lnTo>
                    <a:pt x="18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0"/>
                  </a:lnTo>
                  <a:lnTo>
                    <a:pt x="8" y="2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0" y="0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7" name="Freeform 178"/>
            <p:cNvSpPr/>
            <p:nvPr/>
          </p:nvSpPr>
          <p:spPr bwMode="auto">
            <a:xfrm>
              <a:off x="3281363" y="1198563"/>
              <a:ext cx="5397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2" y="22"/>
                </a:cxn>
                <a:cxn ang="0">
                  <a:pos x="20" y="18"/>
                </a:cxn>
                <a:cxn ang="0">
                  <a:pos x="28" y="1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4" h="22">
                  <a:moveTo>
                    <a:pt x="0" y="22"/>
                  </a:moveTo>
                  <a:lnTo>
                    <a:pt x="0" y="22"/>
                  </a:lnTo>
                  <a:lnTo>
                    <a:pt x="12" y="22"/>
                  </a:lnTo>
                  <a:lnTo>
                    <a:pt x="20" y="18"/>
                  </a:lnTo>
                  <a:lnTo>
                    <a:pt x="28" y="1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8" name="Freeform 179"/>
            <p:cNvSpPr/>
            <p:nvPr/>
          </p:nvSpPr>
          <p:spPr bwMode="auto">
            <a:xfrm>
              <a:off x="3484563" y="785813"/>
              <a:ext cx="22225" cy="31750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20">
                  <a:moveTo>
                    <a:pt x="14" y="8"/>
                  </a:moveTo>
                  <a:lnTo>
                    <a:pt x="14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9" name="Freeform 180"/>
            <p:cNvSpPr/>
            <p:nvPr/>
          </p:nvSpPr>
          <p:spPr bwMode="auto">
            <a:xfrm>
              <a:off x="3503613" y="801688"/>
              <a:ext cx="15875" cy="349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0" h="22">
                  <a:moveTo>
                    <a:pt x="4" y="0"/>
                  </a:move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0" name="Freeform 181"/>
            <p:cNvSpPr/>
            <p:nvPr/>
          </p:nvSpPr>
          <p:spPr bwMode="auto">
            <a:xfrm>
              <a:off x="3513138" y="81121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1" name="Freeform 182"/>
            <p:cNvSpPr/>
            <p:nvPr/>
          </p:nvSpPr>
          <p:spPr bwMode="auto">
            <a:xfrm>
              <a:off x="3522663" y="827088"/>
              <a:ext cx="15875" cy="47625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lnTo>
                    <a:pt x="6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2" name="Freeform 183"/>
            <p:cNvSpPr/>
            <p:nvPr/>
          </p:nvSpPr>
          <p:spPr bwMode="auto">
            <a:xfrm>
              <a:off x="3478213" y="788988"/>
              <a:ext cx="15875" cy="285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10" h="18">
                  <a:moveTo>
                    <a:pt x="10" y="18"/>
                  </a:moveTo>
                  <a:lnTo>
                    <a:pt x="10" y="18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3" name="Freeform 184"/>
            <p:cNvSpPr/>
            <p:nvPr/>
          </p:nvSpPr>
          <p:spPr bwMode="auto">
            <a:xfrm>
              <a:off x="3475038" y="814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4" name="Freeform 185"/>
            <p:cNvSpPr/>
            <p:nvPr/>
          </p:nvSpPr>
          <p:spPr bwMode="auto">
            <a:xfrm>
              <a:off x="3475038" y="833438"/>
              <a:ext cx="3810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5" name="Freeform 186"/>
            <p:cNvSpPr/>
            <p:nvPr/>
          </p:nvSpPr>
          <p:spPr bwMode="auto">
            <a:xfrm>
              <a:off x="3481388" y="849313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6" name="Freeform 187"/>
            <p:cNvSpPr/>
            <p:nvPr/>
          </p:nvSpPr>
          <p:spPr bwMode="auto">
            <a:xfrm>
              <a:off x="3344863" y="992188"/>
              <a:ext cx="31750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0" h="12">
                  <a:moveTo>
                    <a:pt x="10" y="0"/>
                  </a:move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7" name="Freeform 188"/>
            <p:cNvSpPr/>
            <p:nvPr/>
          </p:nvSpPr>
          <p:spPr bwMode="auto">
            <a:xfrm>
              <a:off x="3360738" y="979488"/>
              <a:ext cx="34925" cy="15875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14" y="10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22" h="10">
                  <a:moveTo>
                    <a:pt x="16" y="10"/>
                  </a:moveTo>
                  <a:lnTo>
                    <a:pt x="1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4" y="10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8" name="Freeform 189"/>
            <p:cNvSpPr/>
            <p:nvPr/>
          </p:nvSpPr>
          <p:spPr bwMode="auto">
            <a:xfrm>
              <a:off x="3373438" y="96996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8" y="12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8" y="12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9" name="Freeform 190"/>
            <p:cNvSpPr/>
            <p:nvPr/>
          </p:nvSpPr>
          <p:spPr bwMode="auto">
            <a:xfrm>
              <a:off x="3389313" y="96361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2" y="4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2" y="4"/>
                  </a:lnTo>
                  <a:lnTo>
                    <a:pt x="14" y="0"/>
                  </a:lnTo>
                  <a:lnTo>
                    <a:pt x="8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0" name="Freeform 191"/>
            <p:cNvSpPr/>
            <p:nvPr/>
          </p:nvSpPr>
          <p:spPr bwMode="auto">
            <a:xfrm>
              <a:off x="3344863" y="1004888"/>
              <a:ext cx="31750" cy="15875"/>
            </a:xfrm>
            <a:custGeom>
              <a:avLst/>
              <a:gdLst/>
              <a:ahLst/>
              <a:cxnLst>
                <a:cxn ang="0">
                  <a:pos x="10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0" y="8"/>
                </a:cxn>
                <a:cxn ang="0">
                  <a:pos x="10" y="8"/>
                </a:cxn>
              </a:cxnLst>
              <a:rect l="0" t="0" r="r" b="b"/>
              <a:pathLst>
                <a:path w="20" h="10">
                  <a:moveTo>
                    <a:pt x="10" y="8"/>
                  </a:move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10" y="8"/>
                  </a:lnTo>
                  <a:lnTo>
                    <a:pt x="1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1" name="Freeform 192"/>
            <p:cNvSpPr/>
            <p:nvPr/>
          </p:nvSpPr>
          <p:spPr bwMode="auto">
            <a:xfrm>
              <a:off x="3370263" y="995363"/>
              <a:ext cx="28575" cy="285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8" h="18">
                  <a:moveTo>
                    <a:pt x="8" y="4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2" name="Freeform 193"/>
            <p:cNvSpPr/>
            <p:nvPr/>
          </p:nvSpPr>
          <p:spPr bwMode="auto">
            <a:xfrm>
              <a:off x="3389313" y="989013"/>
              <a:ext cx="28575" cy="34925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4" y="22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18" h="22">
                  <a:moveTo>
                    <a:pt x="8" y="6"/>
                  </a:move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3" name="Freeform 194"/>
            <p:cNvSpPr/>
            <p:nvPr/>
          </p:nvSpPr>
          <p:spPr bwMode="auto">
            <a:xfrm>
              <a:off x="3408363" y="985838"/>
              <a:ext cx="28575" cy="34925"/>
            </a:xfrm>
            <a:custGeom>
              <a:avLst/>
              <a:gdLst/>
              <a:ahLst/>
              <a:cxnLst>
                <a:cxn ang="0">
                  <a:pos x="10" y="2"/>
                </a:cxn>
                <a:cxn ang="0">
                  <a:pos x="10" y="2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18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2"/>
                </a:cxn>
                <a:cxn ang="0">
                  <a:pos x="10" y="2"/>
                </a:cxn>
              </a:cxnLst>
              <a:rect l="0" t="0" r="r" b="b"/>
              <a:pathLst>
                <a:path w="18" h="22">
                  <a:moveTo>
                    <a:pt x="10" y="2"/>
                  </a:moveTo>
                  <a:lnTo>
                    <a:pt x="10" y="2"/>
                  </a:lnTo>
                  <a:lnTo>
                    <a:pt x="8" y="6"/>
                  </a:ln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18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4" name="Freeform 195"/>
            <p:cNvSpPr/>
            <p:nvPr/>
          </p:nvSpPr>
          <p:spPr bwMode="auto">
            <a:xfrm>
              <a:off x="3297238" y="1039813"/>
              <a:ext cx="19050" cy="31750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12" h="20">
                  <a:moveTo>
                    <a:pt x="10" y="10"/>
                  </a:moveTo>
                  <a:lnTo>
                    <a:pt x="10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5" name="Freeform 196"/>
            <p:cNvSpPr/>
            <p:nvPr/>
          </p:nvSpPr>
          <p:spPr bwMode="auto">
            <a:xfrm>
              <a:off x="3309938" y="1055688"/>
              <a:ext cx="19050" cy="38100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12" h="24">
                  <a:moveTo>
                    <a:pt x="2" y="18"/>
                  </a:moveTo>
                  <a:lnTo>
                    <a:pt x="2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6" name="Freeform 197"/>
            <p:cNvSpPr/>
            <p:nvPr/>
          </p:nvSpPr>
          <p:spPr bwMode="auto">
            <a:xfrm>
              <a:off x="3319463" y="1068388"/>
              <a:ext cx="19050" cy="44450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0" y="2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</a:cxnLst>
              <a:rect l="0" t="0" r="r" b="b"/>
              <a:pathLst>
                <a:path w="12" h="28">
                  <a:moveTo>
                    <a:pt x="0" y="20"/>
                  </a:moveTo>
                  <a:lnTo>
                    <a:pt x="0" y="2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7" name="Freeform 198"/>
            <p:cNvSpPr/>
            <p:nvPr/>
          </p:nvSpPr>
          <p:spPr bwMode="auto">
            <a:xfrm>
              <a:off x="3325813" y="108426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8" name="Freeform 199"/>
            <p:cNvSpPr/>
            <p:nvPr/>
          </p:nvSpPr>
          <p:spPr bwMode="auto">
            <a:xfrm>
              <a:off x="3284538" y="1042988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9" name="Freeform 200"/>
            <p:cNvSpPr/>
            <p:nvPr/>
          </p:nvSpPr>
          <p:spPr bwMode="auto">
            <a:xfrm>
              <a:off x="3281363" y="1068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0" name="Freeform 201"/>
            <p:cNvSpPr/>
            <p:nvPr/>
          </p:nvSpPr>
          <p:spPr bwMode="auto">
            <a:xfrm>
              <a:off x="3281363" y="1084263"/>
              <a:ext cx="34925" cy="31750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8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22" h="20">
                  <a:moveTo>
                    <a:pt x="2" y="10"/>
                  </a:moveTo>
                  <a:lnTo>
                    <a:pt x="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8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1" name="Freeform 202"/>
            <p:cNvSpPr/>
            <p:nvPr/>
          </p:nvSpPr>
          <p:spPr bwMode="auto">
            <a:xfrm>
              <a:off x="3284538" y="1103313"/>
              <a:ext cx="38100" cy="285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16" y="18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4" h="18">
                  <a:moveTo>
                    <a:pt x="22" y="10"/>
                  </a:move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16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2" name="Freeform 203"/>
            <p:cNvSpPr/>
            <p:nvPr/>
          </p:nvSpPr>
          <p:spPr bwMode="auto">
            <a:xfrm>
              <a:off x="3694113" y="763588"/>
              <a:ext cx="25400" cy="38100"/>
            </a:xfrm>
            <a:custGeom>
              <a:avLst/>
              <a:gdLst/>
              <a:ahLst/>
              <a:cxnLst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</a:cxnLst>
              <a:rect l="0" t="0" r="r" b="b"/>
              <a:pathLst>
                <a:path w="16" h="24">
                  <a:moveTo>
                    <a:pt x="12" y="24"/>
                  </a:move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3" name="Freeform 204"/>
            <p:cNvSpPr/>
            <p:nvPr/>
          </p:nvSpPr>
          <p:spPr bwMode="auto">
            <a:xfrm>
              <a:off x="3716338" y="779463"/>
              <a:ext cx="22225" cy="47625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30">
                  <a:moveTo>
                    <a:pt x="14" y="8"/>
                  </a:moveTo>
                  <a:lnTo>
                    <a:pt x="14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4" name="Freeform 205"/>
            <p:cNvSpPr/>
            <p:nvPr/>
          </p:nvSpPr>
          <p:spPr bwMode="auto">
            <a:xfrm>
              <a:off x="3729038" y="795338"/>
              <a:ext cx="22225" cy="5715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14" h="36">
                  <a:moveTo>
                    <a:pt x="14" y="10"/>
                  </a:moveTo>
                  <a:lnTo>
                    <a:pt x="14" y="10"/>
                  </a:lnTo>
                  <a:lnTo>
                    <a:pt x="14" y="8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grpSp>
          <p:nvGrpSpPr>
            <p:cNvPr id="585" name="Group 407"/>
            <p:cNvGrpSpPr/>
            <p:nvPr/>
          </p:nvGrpSpPr>
          <p:grpSpPr bwMode="auto">
            <a:xfrm>
              <a:off x="3290888" y="576263"/>
              <a:ext cx="1260475" cy="1409700"/>
              <a:chOff x="2073" y="363"/>
              <a:chExt cx="794" cy="888"/>
            </a:xfrm>
            <a:grpFill/>
          </p:grpSpPr>
          <p:sp>
            <p:nvSpPr>
              <p:cNvPr id="631" name="Freeform 207"/>
              <p:cNvSpPr/>
              <p:nvPr/>
            </p:nvSpPr>
            <p:spPr bwMode="auto">
              <a:xfrm>
                <a:off x="2357" y="513"/>
                <a:ext cx="12" cy="3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0" y="2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4" y="38"/>
                  </a:cxn>
                  <a:cxn ang="0">
                    <a:pos x="4" y="38"/>
                  </a:cxn>
                  <a:cxn ang="0">
                    <a:pos x="10" y="30"/>
                  </a:cxn>
                  <a:cxn ang="0">
                    <a:pos x="12" y="20"/>
                  </a:cxn>
                  <a:cxn ang="0">
                    <a:pos x="12" y="10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38">
                    <a:moveTo>
                      <a:pt x="10" y="0"/>
                    </a:moveTo>
                    <a:lnTo>
                      <a:pt x="10" y="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2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10" y="30"/>
                    </a:lnTo>
                    <a:lnTo>
                      <a:pt x="12" y="20"/>
                    </a:lnTo>
                    <a:lnTo>
                      <a:pt x="12" y="10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2" name="Freeform 208"/>
              <p:cNvSpPr/>
              <p:nvPr/>
            </p:nvSpPr>
            <p:spPr bwMode="auto">
              <a:xfrm>
                <a:off x="2321" y="481"/>
                <a:ext cx="14" cy="26"/>
              </a:xfrm>
              <a:custGeom>
                <a:avLst/>
                <a:gdLst/>
                <a:ahLst/>
                <a:cxnLst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6"/>
                  </a:cxn>
                  <a:cxn ang="0">
                    <a:pos x="2" y="12"/>
                  </a:cxn>
                  <a:cxn ang="0">
                    <a:pos x="2" y="12"/>
                  </a:cxn>
                </a:cxnLst>
                <a:rect l="0" t="0" r="r" b="b"/>
                <a:pathLst>
                  <a:path w="14" h="26">
                    <a:moveTo>
                      <a:pt x="2" y="12"/>
                    </a:move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6"/>
                    </a:lnTo>
                    <a:lnTo>
                      <a:pt x="2" y="12"/>
                    </a:lnTo>
                    <a:lnTo>
                      <a:pt x="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3" name="Freeform 209"/>
              <p:cNvSpPr/>
              <p:nvPr/>
            </p:nvSpPr>
            <p:spPr bwMode="auto">
              <a:xfrm>
                <a:off x="2319" y="503"/>
                <a:ext cx="24" cy="20"/>
              </a:xfrm>
              <a:custGeom>
                <a:avLst/>
                <a:gdLst/>
                <a:ahLst/>
                <a:cxnLst>
                  <a:cxn ang="0">
                    <a:pos x="18" y="8"/>
                  </a:cxn>
                  <a:cxn ang="0">
                    <a:pos x="18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0" y="10"/>
                  </a:cxn>
                  <a:cxn ang="0">
                    <a:pos x="18" y="8"/>
                  </a:cxn>
                  <a:cxn ang="0">
                    <a:pos x="18" y="8"/>
                  </a:cxn>
                </a:cxnLst>
                <a:rect l="0" t="0" r="r" b="b"/>
                <a:pathLst>
                  <a:path w="24" h="20">
                    <a:moveTo>
                      <a:pt x="18" y="8"/>
                    </a:moveTo>
                    <a:lnTo>
                      <a:pt x="18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0" y="10"/>
                    </a:lnTo>
                    <a:lnTo>
                      <a:pt x="18" y="8"/>
                    </a:lnTo>
                    <a:lnTo>
                      <a:pt x="1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4" name="Freeform 210"/>
              <p:cNvSpPr/>
              <p:nvPr/>
            </p:nvSpPr>
            <p:spPr bwMode="auto">
              <a:xfrm>
                <a:off x="2319" y="519"/>
                <a:ext cx="30" cy="22"/>
              </a:xfrm>
              <a:custGeom>
                <a:avLst/>
                <a:gdLst/>
                <a:ahLst/>
                <a:cxnLst>
                  <a:cxn ang="0">
                    <a:pos x="20" y="8"/>
                  </a:cxn>
                  <a:cxn ang="0">
                    <a:pos x="20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2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30" y="22"/>
                  </a:cxn>
                  <a:cxn ang="0">
                    <a:pos x="30" y="22"/>
                  </a:cxn>
                  <a:cxn ang="0">
                    <a:pos x="26" y="12"/>
                  </a:cxn>
                  <a:cxn ang="0">
                    <a:pos x="26" y="12"/>
                  </a:cxn>
                  <a:cxn ang="0">
                    <a:pos x="24" y="8"/>
                  </a:cxn>
                  <a:cxn ang="0">
                    <a:pos x="20" y="8"/>
                  </a:cxn>
                  <a:cxn ang="0">
                    <a:pos x="20" y="8"/>
                  </a:cxn>
                </a:cxnLst>
                <a:rect l="0" t="0" r="r" b="b"/>
                <a:pathLst>
                  <a:path w="30" h="22">
                    <a:moveTo>
                      <a:pt x="20" y="8"/>
                    </a:moveTo>
                    <a:lnTo>
                      <a:pt x="2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2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4" y="8"/>
                    </a:lnTo>
                    <a:lnTo>
                      <a:pt x="20" y="8"/>
                    </a:lnTo>
                    <a:lnTo>
                      <a:pt x="2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5" name="Freeform 211"/>
              <p:cNvSpPr/>
              <p:nvPr/>
            </p:nvSpPr>
            <p:spPr bwMode="auto">
              <a:xfrm>
                <a:off x="2323" y="533"/>
                <a:ext cx="32" cy="2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10"/>
                  </a:cxn>
                  <a:cxn ang="0">
                    <a:pos x="22" y="8"/>
                  </a:cxn>
                  <a:cxn ang="0">
                    <a:pos x="2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12" y="16"/>
                  </a:cxn>
                  <a:cxn ang="0">
                    <a:pos x="22" y="20"/>
                  </a:cxn>
                  <a:cxn ang="0">
                    <a:pos x="32" y="22"/>
                  </a:cxn>
                  <a:cxn ang="0">
                    <a:pos x="32" y="22"/>
                  </a:cxn>
                  <a:cxn ang="0">
                    <a:pos x="28" y="12"/>
                  </a:cxn>
                  <a:cxn ang="0">
                    <a:pos x="28" y="12"/>
                  </a:cxn>
                </a:cxnLst>
                <a:rect l="0" t="0" r="r" b="b"/>
                <a:pathLst>
                  <a:path w="32" h="22">
                    <a:moveTo>
                      <a:pt x="28" y="12"/>
                    </a:moveTo>
                    <a:lnTo>
                      <a:pt x="28" y="12"/>
                    </a:lnTo>
                    <a:lnTo>
                      <a:pt x="24" y="10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12" y="16"/>
                    </a:lnTo>
                    <a:lnTo>
                      <a:pt x="22" y="20"/>
                    </a:lnTo>
                    <a:lnTo>
                      <a:pt x="32" y="22"/>
                    </a:lnTo>
                    <a:lnTo>
                      <a:pt x="32" y="22"/>
                    </a:lnTo>
                    <a:lnTo>
                      <a:pt x="28" y="12"/>
                    </a:lnTo>
                    <a:lnTo>
                      <a:pt x="2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6" name="Freeform 212"/>
              <p:cNvSpPr/>
              <p:nvPr/>
            </p:nvSpPr>
            <p:spPr bwMode="auto">
              <a:xfrm>
                <a:off x="2177" y="629"/>
                <a:ext cx="24" cy="1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24" h="18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7" name="Freeform 213"/>
              <p:cNvSpPr/>
              <p:nvPr/>
            </p:nvSpPr>
            <p:spPr bwMode="auto">
              <a:xfrm>
                <a:off x="2187" y="617"/>
                <a:ext cx="32" cy="12"/>
              </a:xfrm>
              <a:custGeom>
                <a:avLst/>
                <a:gdLst/>
                <a:ahLst/>
                <a:cxnLst>
                  <a:cxn ang="0">
                    <a:pos x="32" y="6"/>
                  </a:cxn>
                  <a:cxn ang="0">
                    <a:pos x="32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22" y="12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32" y="6"/>
                  </a:cxn>
                  <a:cxn ang="0">
                    <a:pos x="32" y="6"/>
                  </a:cxn>
                </a:cxnLst>
                <a:rect l="0" t="0" r="r" b="b"/>
                <a:pathLst>
                  <a:path w="32" h="12">
                    <a:moveTo>
                      <a:pt x="32" y="6"/>
                    </a:moveTo>
                    <a:lnTo>
                      <a:pt x="32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22" y="12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32" y="6"/>
                    </a:lnTo>
                    <a:lnTo>
                      <a:pt x="32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8" name="Freeform 214"/>
              <p:cNvSpPr/>
              <p:nvPr/>
            </p:nvSpPr>
            <p:spPr bwMode="auto">
              <a:xfrm>
                <a:off x="2195" y="605"/>
                <a:ext cx="40" cy="14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4" y="14"/>
                  </a:cxn>
                  <a:cxn ang="0">
                    <a:pos x="24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40" h="14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9" name="Freeform 215"/>
              <p:cNvSpPr/>
              <p:nvPr/>
            </p:nvSpPr>
            <p:spPr bwMode="auto">
              <a:xfrm>
                <a:off x="2207" y="597"/>
                <a:ext cx="42" cy="12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8" y="12"/>
                  </a:cxn>
                  <a:cxn ang="0">
                    <a:pos x="32" y="12"/>
                  </a:cxn>
                  <a:cxn ang="0">
                    <a:pos x="32" y="12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32" y="2"/>
                  </a:cxn>
                  <a:cxn ang="0">
                    <a:pos x="22" y="0"/>
                  </a:cxn>
                  <a:cxn ang="0">
                    <a:pos x="10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2" h="12">
                    <a:moveTo>
                      <a:pt x="0" y="6"/>
                    </a:moveTo>
                    <a:lnTo>
                      <a:pt x="0" y="6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8" y="12"/>
                    </a:lnTo>
                    <a:lnTo>
                      <a:pt x="32" y="12"/>
                    </a:lnTo>
                    <a:lnTo>
                      <a:pt x="32" y="12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32" y="2"/>
                    </a:lnTo>
                    <a:lnTo>
                      <a:pt x="22" y="0"/>
                    </a:lnTo>
                    <a:lnTo>
                      <a:pt x="10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0" name="Freeform 216"/>
              <p:cNvSpPr/>
              <p:nvPr/>
            </p:nvSpPr>
            <p:spPr bwMode="auto">
              <a:xfrm>
                <a:off x="2179" y="637"/>
                <a:ext cx="24" cy="16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14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24" h="16">
                    <a:moveTo>
                      <a:pt x="12" y="14"/>
                    </a:moveTo>
                    <a:lnTo>
                      <a:pt x="12" y="1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14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1" name="Freeform 217"/>
              <p:cNvSpPr/>
              <p:nvPr/>
            </p:nvSpPr>
            <p:spPr bwMode="auto">
              <a:xfrm>
                <a:off x="2203" y="627"/>
                <a:ext cx="18" cy="26"/>
              </a:xfrm>
              <a:custGeom>
                <a:avLst/>
                <a:gdLst/>
                <a:ahLst/>
                <a:cxnLst>
                  <a:cxn ang="0">
                    <a:pos x="10" y="24"/>
                  </a:cxn>
                  <a:cxn ang="0">
                    <a:pos x="10" y="2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8" y="26"/>
                  </a:cxn>
                  <a:cxn ang="0">
                    <a:pos x="10" y="24"/>
                  </a:cxn>
                  <a:cxn ang="0">
                    <a:pos x="10" y="24"/>
                  </a:cxn>
                </a:cxnLst>
                <a:rect l="0" t="0" r="r" b="b"/>
                <a:pathLst>
                  <a:path w="18" h="26">
                    <a:moveTo>
                      <a:pt x="10" y="24"/>
                    </a:moveTo>
                    <a:lnTo>
                      <a:pt x="10" y="2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8" y="26"/>
                    </a:lnTo>
                    <a:lnTo>
                      <a:pt x="10" y="24"/>
                    </a:lnTo>
                    <a:lnTo>
                      <a:pt x="1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2" name="Freeform 218"/>
              <p:cNvSpPr/>
              <p:nvPr/>
            </p:nvSpPr>
            <p:spPr bwMode="auto">
              <a:xfrm>
                <a:off x="2217" y="617"/>
                <a:ext cx="20" cy="34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8" y="34"/>
                  </a:cxn>
                  <a:cxn ang="0">
                    <a:pos x="10" y="32"/>
                  </a:cxn>
                  <a:cxn ang="0">
                    <a:pos x="12" y="30"/>
                  </a:cxn>
                  <a:cxn ang="0">
                    <a:pos x="12" y="3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0" h="34">
                    <a:moveTo>
                      <a:pt x="20" y="0"/>
                    </a:moveTo>
                    <a:lnTo>
                      <a:pt x="20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8" y="34"/>
                    </a:lnTo>
                    <a:lnTo>
                      <a:pt x="10" y="32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3" name="Freeform 219"/>
              <p:cNvSpPr/>
              <p:nvPr/>
            </p:nvSpPr>
            <p:spPr bwMode="auto">
              <a:xfrm>
                <a:off x="2233" y="609"/>
                <a:ext cx="18" cy="36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10" y="6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30"/>
                  </a:cxn>
                  <a:cxn ang="0">
                    <a:pos x="16" y="22"/>
                  </a:cxn>
                  <a:cxn ang="0">
                    <a:pos x="18" y="1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6"/>
                  </a:cxn>
                  <a:cxn ang="0">
                    <a:pos x="10" y="6"/>
                  </a:cxn>
                </a:cxnLst>
                <a:rect l="0" t="0" r="r" b="b"/>
                <a:pathLst>
                  <a:path w="18" h="36">
                    <a:moveTo>
                      <a:pt x="10" y="6"/>
                    </a:moveTo>
                    <a:lnTo>
                      <a:pt x="10" y="6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30"/>
                    </a:lnTo>
                    <a:lnTo>
                      <a:pt x="16" y="22"/>
                    </a:lnTo>
                    <a:lnTo>
                      <a:pt x="18" y="1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6"/>
                    </a:lnTo>
                    <a:lnTo>
                      <a:pt x="1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4" name="Freeform 220"/>
              <p:cNvSpPr/>
              <p:nvPr/>
            </p:nvSpPr>
            <p:spPr bwMode="auto">
              <a:xfrm>
                <a:off x="2137" y="567"/>
                <a:ext cx="24" cy="10"/>
              </a:xfrm>
              <a:custGeom>
                <a:avLst/>
                <a:gdLst/>
                <a:ahLst/>
                <a:cxnLst>
                  <a:cxn ang="0">
                    <a:pos x="14" y="2"/>
                  </a:cxn>
                  <a:cxn ang="0">
                    <a:pos x="14" y="2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4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14" y="2"/>
                  </a:cxn>
                  <a:cxn ang="0">
                    <a:pos x="14" y="2"/>
                  </a:cxn>
                </a:cxnLst>
                <a:rect l="0" t="0" r="r" b="b"/>
                <a:pathLst>
                  <a:path w="24" h="10">
                    <a:moveTo>
                      <a:pt x="14" y="2"/>
                    </a:moveTo>
                    <a:lnTo>
                      <a:pt x="14" y="2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4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14" y="2"/>
                    </a:lnTo>
                    <a:lnTo>
                      <a:pt x="1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5" name="Freeform 221"/>
              <p:cNvSpPr/>
              <p:nvPr/>
            </p:nvSpPr>
            <p:spPr bwMode="auto">
              <a:xfrm>
                <a:off x="2153" y="561"/>
                <a:ext cx="26" cy="16"/>
              </a:xfrm>
              <a:custGeom>
                <a:avLst/>
                <a:gdLst/>
                <a:ahLst/>
                <a:cxnLst>
                  <a:cxn ang="0">
                    <a:pos x="18" y="16"/>
                  </a:cxn>
                  <a:cxn ang="0">
                    <a:pos x="18" y="16"/>
                  </a:cxn>
                  <a:cxn ang="0">
                    <a:pos x="26" y="16"/>
                  </a:cxn>
                  <a:cxn ang="0">
                    <a:pos x="26" y="16"/>
                  </a:cxn>
                  <a:cxn ang="0">
                    <a:pos x="22" y="12"/>
                  </a:cxn>
                  <a:cxn ang="0">
                    <a:pos x="22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4" y="16"/>
                  </a:cxn>
                  <a:cxn ang="0">
                    <a:pos x="18" y="16"/>
                  </a:cxn>
                  <a:cxn ang="0">
                    <a:pos x="18" y="16"/>
                  </a:cxn>
                </a:cxnLst>
                <a:rect l="0" t="0" r="r" b="b"/>
                <a:pathLst>
                  <a:path w="26" h="16">
                    <a:moveTo>
                      <a:pt x="18" y="16"/>
                    </a:moveTo>
                    <a:lnTo>
                      <a:pt x="18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2" y="12"/>
                    </a:lnTo>
                    <a:lnTo>
                      <a:pt x="22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8" y="16"/>
                    </a:lnTo>
                    <a:lnTo>
                      <a:pt x="18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6" name="Freeform 222"/>
              <p:cNvSpPr/>
              <p:nvPr/>
            </p:nvSpPr>
            <p:spPr bwMode="auto">
              <a:xfrm>
                <a:off x="2165" y="557"/>
                <a:ext cx="30" cy="20"/>
              </a:xfrm>
              <a:custGeom>
                <a:avLst/>
                <a:gdLst/>
                <a:ahLst/>
                <a:cxnLst>
                  <a:cxn ang="0">
                    <a:pos x="20" y="20"/>
                  </a:cxn>
                  <a:cxn ang="0">
                    <a:pos x="20" y="20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0" y="2"/>
                  </a:cxn>
                  <a:cxn ang="0">
                    <a:pos x="10" y="2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0" y="20"/>
                  </a:cxn>
                </a:cxnLst>
                <a:rect l="0" t="0" r="r" b="b"/>
                <a:pathLst>
                  <a:path w="30" h="20">
                    <a:moveTo>
                      <a:pt x="20" y="20"/>
                    </a:moveTo>
                    <a:lnTo>
                      <a:pt x="20" y="20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0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7" name="Freeform 223"/>
              <p:cNvSpPr/>
              <p:nvPr/>
            </p:nvSpPr>
            <p:spPr bwMode="auto">
              <a:xfrm>
                <a:off x="2179" y="557"/>
                <a:ext cx="30" cy="18"/>
              </a:xfrm>
              <a:custGeom>
                <a:avLst/>
                <a:gdLst/>
                <a:ahLst/>
                <a:cxnLst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24" y="10"/>
                  </a:cxn>
                  <a:cxn ang="0">
                    <a:pos x="18" y="4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4" y="14"/>
                  </a:cxn>
                  <a:cxn ang="0">
                    <a:pos x="14" y="14"/>
                  </a:cxn>
                  <a:cxn ang="0">
                    <a:pos x="20" y="18"/>
                  </a:cxn>
                  <a:cxn ang="0">
                    <a:pos x="20" y="18"/>
                  </a:cxn>
                </a:cxnLst>
                <a:rect l="0" t="0" r="r" b="b"/>
                <a:pathLst>
                  <a:path w="30" h="18">
                    <a:moveTo>
                      <a:pt x="20" y="18"/>
                    </a:moveTo>
                    <a:lnTo>
                      <a:pt x="20" y="18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24" y="10"/>
                    </a:lnTo>
                    <a:lnTo>
                      <a:pt x="18" y="4"/>
                    </a:ln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20" y="18"/>
                    </a:lnTo>
                    <a:lnTo>
                      <a:pt x="2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8" name="Freeform 224"/>
              <p:cNvSpPr/>
              <p:nvPr/>
            </p:nvSpPr>
            <p:spPr bwMode="auto">
              <a:xfrm>
                <a:off x="2137" y="581"/>
                <a:ext cx="24" cy="10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8" y="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24" h="10">
                    <a:moveTo>
                      <a:pt x="8" y="6"/>
                    </a:moveTo>
                    <a:lnTo>
                      <a:pt x="8" y="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6"/>
                    </a:lnTo>
                    <a:lnTo>
                      <a:pt x="8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9" name="Freeform 225"/>
              <p:cNvSpPr/>
              <p:nvPr/>
            </p:nvSpPr>
            <p:spPr bwMode="auto">
              <a:xfrm>
                <a:off x="2153" y="581"/>
                <a:ext cx="26" cy="16"/>
              </a:xfrm>
              <a:custGeom>
                <a:avLst/>
                <a:gdLst/>
                <a:ahLst/>
                <a:cxnLst>
                  <a:cxn ang="0">
                    <a:pos x="10" y="16"/>
                  </a:cxn>
                  <a:cxn ang="0">
                    <a:pos x="1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14"/>
                  </a:cxn>
                  <a:cxn ang="0">
                    <a:pos x="10" y="16"/>
                  </a:cxn>
                  <a:cxn ang="0">
                    <a:pos x="10" y="16"/>
                  </a:cxn>
                </a:cxnLst>
                <a:rect l="0" t="0" r="r" b="b"/>
                <a:pathLst>
                  <a:path w="26" h="16">
                    <a:moveTo>
                      <a:pt x="10" y="16"/>
                    </a:moveTo>
                    <a:lnTo>
                      <a:pt x="1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14"/>
                    </a:lnTo>
                    <a:lnTo>
                      <a:pt x="10" y="16"/>
                    </a:lnTo>
                    <a:lnTo>
                      <a:pt x="1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0" name="Freeform 226"/>
              <p:cNvSpPr/>
              <p:nvPr/>
            </p:nvSpPr>
            <p:spPr bwMode="auto">
              <a:xfrm>
                <a:off x="2165" y="581"/>
                <a:ext cx="30" cy="18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6" y="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18"/>
                  </a:cxn>
                  <a:cxn ang="0">
                    <a:pos x="8" y="18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30" h="18">
                    <a:moveTo>
                      <a:pt x="18" y="12"/>
                    </a:moveTo>
                    <a:lnTo>
                      <a:pt x="18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" y="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18"/>
                    </a:lnTo>
                    <a:lnTo>
                      <a:pt x="8" y="18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1" name="Freeform 227"/>
              <p:cNvSpPr/>
              <p:nvPr/>
            </p:nvSpPr>
            <p:spPr bwMode="auto">
              <a:xfrm>
                <a:off x="2179" y="581"/>
                <a:ext cx="30" cy="2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0" y="18"/>
                  </a:cxn>
                  <a:cxn ang="0">
                    <a:pos x="18" y="14"/>
                  </a:cxn>
                  <a:cxn ang="0">
                    <a:pos x="24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30" h="20">
                    <a:moveTo>
                      <a:pt x="20" y="0"/>
                    </a:moveTo>
                    <a:lnTo>
                      <a:pt x="20" y="0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0" y="18"/>
                    </a:lnTo>
                    <a:lnTo>
                      <a:pt x="18" y="14"/>
                    </a:lnTo>
                    <a:lnTo>
                      <a:pt x="24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2" name="Freeform 228"/>
              <p:cNvSpPr/>
              <p:nvPr/>
            </p:nvSpPr>
            <p:spPr bwMode="auto">
              <a:xfrm>
                <a:off x="2237" y="681"/>
                <a:ext cx="28" cy="16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4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28" h="16">
                    <a:moveTo>
                      <a:pt x="12" y="0"/>
                    </a:moveTo>
                    <a:lnTo>
                      <a:pt x="12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4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3" name="Freeform 229"/>
              <p:cNvSpPr/>
              <p:nvPr/>
            </p:nvSpPr>
            <p:spPr bwMode="auto">
              <a:xfrm>
                <a:off x="2253" y="673"/>
                <a:ext cx="3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8" y="16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26" y="10"/>
                  </a:cxn>
                  <a:cxn ang="0">
                    <a:pos x="26" y="10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30" h="16">
                    <a:moveTo>
                      <a:pt x="0" y="6"/>
                    </a:moveTo>
                    <a:lnTo>
                      <a:pt x="0" y="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8" y="16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4" name="Freeform 230"/>
              <p:cNvSpPr/>
              <p:nvPr/>
            </p:nvSpPr>
            <p:spPr bwMode="auto">
              <a:xfrm>
                <a:off x="2265" y="665"/>
                <a:ext cx="38" cy="20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20"/>
                  </a:cxn>
                  <a:cxn ang="0">
                    <a:pos x="26" y="20"/>
                  </a:cxn>
                  <a:cxn ang="0">
                    <a:pos x="26" y="20"/>
                  </a:cxn>
                  <a:cxn ang="0">
                    <a:pos x="38" y="16"/>
                  </a:cxn>
                  <a:cxn ang="0">
                    <a:pos x="38" y="16"/>
                  </a:cxn>
                  <a:cxn ang="0">
                    <a:pos x="20" y="6"/>
                  </a:cxn>
                  <a:cxn ang="0">
                    <a:pos x="20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6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38" h="20">
                    <a:moveTo>
                      <a:pt x="0" y="4"/>
                    </a:moveTo>
                    <a:lnTo>
                      <a:pt x="0" y="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20"/>
                    </a:lnTo>
                    <a:lnTo>
                      <a:pt x="26" y="20"/>
                    </a:lnTo>
                    <a:lnTo>
                      <a:pt x="26" y="20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20" y="6"/>
                    </a:lnTo>
                    <a:lnTo>
                      <a:pt x="20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5" name="Freeform 231"/>
              <p:cNvSpPr/>
              <p:nvPr/>
            </p:nvSpPr>
            <p:spPr bwMode="auto">
              <a:xfrm>
                <a:off x="2279" y="663"/>
                <a:ext cx="38" cy="1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4" y="16"/>
                  </a:cxn>
                  <a:cxn ang="0">
                    <a:pos x="28" y="18"/>
                  </a:cxn>
                  <a:cxn ang="0">
                    <a:pos x="28" y="18"/>
                  </a:cxn>
                  <a:cxn ang="0">
                    <a:pos x="38" y="14"/>
                  </a:cxn>
                  <a:cxn ang="0">
                    <a:pos x="38" y="14"/>
                  </a:cxn>
                  <a:cxn ang="0">
                    <a:pos x="32" y="6"/>
                  </a:cxn>
                  <a:cxn ang="0">
                    <a:pos x="22" y="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8" h="18">
                    <a:moveTo>
                      <a:pt x="0" y="0"/>
                    </a:moveTo>
                    <a:lnTo>
                      <a:pt x="0" y="0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4" y="16"/>
                    </a:lnTo>
                    <a:lnTo>
                      <a:pt x="28" y="18"/>
                    </a:lnTo>
                    <a:lnTo>
                      <a:pt x="28" y="18"/>
                    </a:lnTo>
                    <a:lnTo>
                      <a:pt x="38" y="14"/>
                    </a:lnTo>
                    <a:lnTo>
                      <a:pt x="38" y="14"/>
                    </a:lnTo>
                    <a:lnTo>
                      <a:pt x="32" y="6"/>
                    </a:lnTo>
                    <a:lnTo>
                      <a:pt x="22" y="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6" name="Freeform 232"/>
              <p:cNvSpPr/>
              <p:nvPr/>
            </p:nvSpPr>
            <p:spPr bwMode="auto">
              <a:xfrm>
                <a:off x="2237" y="695"/>
                <a:ext cx="28" cy="14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20" y="12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0" y="12"/>
                  </a:cxn>
                </a:cxnLst>
                <a:rect l="0" t="0" r="r" b="b"/>
                <a:pathLst>
                  <a:path w="28" h="14">
                    <a:moveTo>
                      <a:pt x="20" y="12"/>
                    </a:moveTo>
                    <a:lnTo>
                      <a:pt x="20" y="12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7" name="Freeform 233"/>
              <p:cNvSpPr/>
              <p:nvPr/>
            </p:nvSpPr>
            <p:spPr bwMode="auto">
              <a:xfrm>
                <a:off x="2259" y="691"/>
                <a:ext cx="26" cy="22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4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6" y="2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26" h="22">
                    <a:moveTo>
                      <a:pt x="10" y="22"/>
                    </a:moveTo>
                    <a:lnTo>
                      <a:pt x="10" y="22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4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6" y="2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8" name="Freeform 234"/>
              <p:cNvSpPr/>
              <p:nvPr/>
            </p:nvSpPr>
            <p:spPr bwMode="auto">
              <a:xfrm>
                <a:off x="2273" y="687"/>
                <a:ext cx="30" cy="28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8"/>
                  </a:cxn>
                  <a:cxn ang="0">
                    <a:pos x="10" y="28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30" h="28">
                    <a:moveTo>
                      <a:pt x="12" y="26"/>
                    </a:moveTo>
                    <a:lnTo>
                      <a:pt x="12" y="26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8"/>
                    </a:lnTo>
                    <a:lnTo>
                      <a:pt x="10" y="28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9" name="Freeform 235"/>
              <p:cNvSpPr/>
              <p:nvPr/>
            </p:nvSpPr>
            <p:spPr bwMode="auto">
              <a:xfrm>
                <a:off x="2289" y="685"/>
                <a:ext cx="30" cy="28"/>
              </a:xfrm>
              <a:custGeom>
                <a:avLst/>
                <a:gdLst/>
                <a:ahLst/>
                <a:cxnLst>
                  <a:cxn ang="0">
                    <a:pos x="14" y="8"/>
                  </a:cxn>
                  <a:cxn ang="0">
                    <a:pos x="14" y="8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12" y="24"/>
                  </a:cxn>
                  <a:cxn ang="0">
                    <a:pos x="20" y="18"/>
                  </a:cxn>
                  <a:cxn ang="0">
                    <a:pos x="26" y="10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</a:cxnLst>
                <a:rect l="0" t="0" r="r" b="b"/>
                <a:pathLst>
                  <a:path w="30" h="28">
                    <a:moveTo>
                      <a:pt x="14" y="8"/>
                    </a:moveTo>
                    <a:lnTo>
                      <a:pt x="14" y="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2" y="24"/>
                    </a:lnTo>
                    <a:lnTo>
                      <a:pt x="20" y="18"/>
                    </a:lnTo>
                    <a:lnTo>
                      <a:pt x="26" y="1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0" name="Freeform 236"/>
              <p:cNvSpPr/>
              <p:nvPr/>
            </p:nvSpPr>
            <p:spPr bwMode="auto">
              <a:xfrm>
                <a:off x="2073" y="813"/>
                <a:ext cx="24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18">
                    <a:moveTo>
                      <a:pt x="8" y="0"/>
                    </a:moveTo>
                    <a:lnTo>
                      <a:pt x="8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1" name="Freeform 237"/>
              <p:cNvSpPr/>
              <p:nvPr/>
            </p:nvSpPr>
            <p:spPr bwMode="auto">
              <a:xfrm>
                <a:off x="2083" y="801"/>
                <a:ext cx="30" cy="14"/>
              </a:xfrm>
              <a:custGeom>
                <a:avLst/>
                <a:gdLst/>
                <a:ahLst/>
                <a:cxnLst>
                  <a:cxn ang="0">
                    <a:pos x="24" y="10"/>
                  </a:cxn>
                  <a:cxn ang="0">
                    <a:pos x="24" y="10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4" y="10"/>
                  </a:cxn>
                  <a:cxn ang="0">
                    <a:pos x="24" y="10"/>
                  </a:cxn>
                </a:cxnLst>
                <a:rect l="0" t="0" r="r" b="b"/>
                <a:pathLst>
                  <a:path w="30" h="14">
                    <a:moveTo>
                      <a:pt x="24" y="10"/>
                    </a:moveTo>
                    <a:lnTo>
                      <a:pt x="24" y="10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4" y="10"/>
                    </a:lnTo>
                    <a:lnTo>
                      <a:pt x="2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2" name="Freeform 238"/>
              <p:cNvSpPr/>
              <p:nvPr/>
            </p:nvSpPr>
            <p:spPr bwMode="auto">
              <a:xfrm>
                <a:off x="2091" y="789"/>
                <a:ext cx="38" cy="14"/>
              </a:xfrm>
              <a:custGeom>
                <a:avLst/>
                <a:gdLst/>
                <a:ahLst/>
                <a:cxnLst>
                  <a:cxn ang="0">
                    <a:pos x="30" y="14"/>
                  </a:cxn>
                  <a:cxn ang="0">
                    <a:pos x="30" y="14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20" y="4"/>
                  </a:cxn>
                  <a:cxn ang="0">
                    <a:pos x="20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</a:cxnLst>
                <a:rect l="0" t="0" r="r" b="b"/>
                <a:pathLst>
                  <a:path w="38" h="14">
                    <a:moveTo>
                      <a:pt x="30" y="14"/>
                    </a:moveTo>
                    <a:lnTo>
                      <a:pt x="30" y="14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3" name="Freeform 239"/>
              <p:cNvSpPr/>
              <p:nvPr/>
            </p:nvSpPr>
            <p:spPr bwMode="auto">
              <a:xfrm>
                <a:off x="2103" y="781"/>
                <a:ext cx="40" cy="1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2"/>
                  </a:cxn>
                  <a:cxn ang="0">
                    <a:pos x="24" y="12"/>
                  </a:cxn>
                  <a:cxn ang="0">
                    <a:pos x="28" y="12"/>
                  </a:cxn>
                  <a:cxn ang="0">
                    <a:pos x="32" y="14"/>
                  </a:cxn>
                  <a:cxn ang="0">
                    <a:pos x="32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32" y="2"/>
                  </a:cxn>
                  <a:cxn ang="0">
                    <a:pos x="20" y="0"/>
                  </a:cxn>
                  <a:cxn ang="0">
                    <a:pos x="10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0" h="14">
                    <a:moveTo>
                      <a:pt x="0" y="6"/>
                    </a:moveTo>
                    <a:lnTo>
                      <a:pt x="0" y="6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8" y="12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32" y="2"/>
                    </a:lnTo>
                    <a:lnTo>
                      <a:pt x="20" y="0"/>
                    </a:lnTo>
                    <a:lnTo>
                      <a:pt x="10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4" name="Freeform 240"/>
              <p:cNvSpPr/>
              <p:nvPr/>
            </p:nvSpPr>
            <p:spPr bwMode="auto">
              <a:xfrm>
                <a:off x="2075" y="821"/>
                <a:ext cx="24" cy="16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4" h="16">
                    <a:moveTo>
                      <a:pt x="0" y="14"/>
                    </a:moveTo>
                    <a:lnTo>
                      <a:pt x="0" y="14"/>
                    </a:lnTo>
                    <a:lnTo>
                      <a:pt x="6" y="1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5" name="Freeform 241"/>
              <p:cNvSpPr/>
              <p:nvPr/>
            </p:nvSpPr>
            <p:spPr bwMode="auto">
              <a:xfrm>
                <a:off x="2097" y="811"/>
                <a:ext cx="20" cy="26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8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20" h="26">
                    <a:moveTo>
                      <a:pt x="12" y="26"/>
                    </a:moveTo>
                    <a:lnTo>
                      <a:pt x="12" y="26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8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6" name="Freeform 242"/>
              <p:cNvSpPr/>
              <p:nvPr/>
            </p:nvSpPr>
            <p:spPr bwMode="auto">
              <a:xfrm>
                <a:off x="2113" y="803"/>
                <a:ext cx="20" cy="32"/>
              </a:xfrm>
              <a:custGeom>
                <a:avLst/>
                <a:gdLst/>
                <a:ahLst/>
                <a:cxnLst>
                  <a:cxn ang="0">
                    <a:pos x="12" y="28"/>
                  </a:cxn>
                  <a:cxn ang="0">
                    <a:pos x="12" y="28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6" y="32"/>
                  </a:cxn>
                  <a:cxn ang="0">
                    <a:pos x="10" y="30"/>
                  </a:cxn>
                  <a:cxn ang="0">
                    <a:pos x="12" y="28"/>
                  </a:cxn>
                  <a:cxn ang="0">
                    <a:pos x="12" y="28"/>
                  </a:cxn>
                </a:cxnLst>
                <a:rect l="0" t="0" r="r" b="b"/>
                <a:pathLst>
                  <a:path w="20" h="32">
                    <a:moveTo>
                      <a:pt x="12" y="28"/>
                    </a:moveTo>
                    <a:lnTo>
                      <a:pt x="12" y="28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6" y="32"/>
                    </a:lnTo>
                    <a:lnTo>
                      <a:pt x="10" y="30"/>
                    </a:lnTo>
                    <a:lnTo>
                      <a:pt x="12" y="28"/>
                    </a:lnTo>
                    <a:lnTo>
                      <a:pt x="1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7" name="Freeform 243"/>
              <p:cNvSpPr/>
              <p:nvPr/>
            </p:nvSpPr>
            <p:spPr bwMode="auto">
              <a:xfrm>
                <a:off x="2129" y="795"/>
                <a:ext cx="18" cy="3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8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28"/>
                  </a:cxn>
                  <a:cxn ang="0">
                    <a:pos x="14" y="20"/>
                  </a:cxn>
                  <a:cxn ang="0">
                    <a:pos x="18" y="10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36">
                    <a:moveTo>
                      <a:pt x="18" y="0"/>
                    </a:moveTo>
                    <a:lnTo>
                      <a:pt x="18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8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28"/>
                    </a:lnTo>
                    <a:lnTo>
                      <a:pt x="14" y="20"/>
                    </a:lnTo>
                    <a:lnTo>
                      <a:pt x="18" y="10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8" name="Freeform 244"/>
              <p:cNvSpPr/>
              <p:nvPr/>
            </p:nvSpPr>
            <p:spPr bwMode="auto">
              <a:xfrm>
                <a:off x="2143" y="1217"/>
                <a:ext cx="48" cy="34"/>
              </a:xfrm>
              <a:custGeom>
                <a:avLst/>
                <a:gdLst/>
                <a:ahLst/>
                <a:cxnLst>
                  <a:cxn ang="0">
                    <a:pos x="28" y="34"/>
                  </a:cxn>
                  <a:cxn ang="0">
                    <a:pos x="28" y="34"/>
                  </a:cxn>
                  <a:cxn ang="0">
                    <a:pos x="42" y="34"/>
                  </a:cxn>
                  <a:cxn ang="0">
                    <a:pos x="42" y="34"/>
                  </a:cxn>
                  <a:cxn ang="0">
                    <a:pos x="42" y="30"/>
                  </a:cxn>
                  <a:cxn ang="0">
                    <a:pos x="42" y="3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14" y="34"/>
                  </a:cxn>
                  <a:cxn ang="0">
                    <a:pos x="28" y="34"/>
                  </a:cxn>
                  <a:cxn ang="0">
                    <a:pos x="28" y="34"/>
                  </a:cxn>
                </a:cxnLst>
                <a:rect l="0" t="0" r="r" b="b"/>
                <a:pathLst>
                  <a:path w="48" h="34">
                    <a:moveTo>
                      <a:pt x="28" y="34"/>
                    </a:moveTo>
                    <a:lnTo>
                      <a:pt x="28" y="34"/>
                    </a:lnTo>
                    <a:lnTo>
                      <a:pt x="42" y="34"/>
                    </a:lnTo>
                    <a:lnTo>
                      <a:pt x="42" y="34"/>
                    </a:lnTo>
                    <a:lnTo>
                      <a:pt x="42" y="30"/>
                    </a:lnTo>
                    <a:lnTo>
                      <a:pt x="42" y="3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14" y="34"/>
                    </a:lnTo>
                    <a:lnTo>
                      <a:pt x="28" y="34"/>
                    </a:lnTo>
                    <a:lnTo>
                      <a:pt x="2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9" name="Freeform 245"/>
              <p:cNvSpPr/>
              <p:nvPr/>
            </p:nvSpPr>
            <p:spPr bwMode="auto">
              <a:xfrm>
                <a:off x="2193" y="1193"/>
                <a:ext cx="32" cy="56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8" y="10"/>
                  </a:cxn>
                  <a:cxn ang="0">
                    <a:pos x="18" y="10"/>
                  </a:cxn>
                  <a:cxn ang="0">
                    <a:pos x="12" y="14"/>
                  </a:cxn>
                  <a:cxn ang="0">
                    <a:pos x="8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12" y="56"/>
                  </a:cxn>
                  <a:cxn ang="0">
                    <a:pos x="20" y="56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56">
                    <a:moveTo>
                      <a:pt x="32" y="0"/>
                    </a:moveTo>
                    <a:lnTo>
                      <a:pt x="32" y="0"/>
                    </a:lnTo>
                    <a:lnTo>
                      <a:pt x="18" y="10"/>
                    </a:lnTo>
                    <a:lnTo>
                      <a:pt x="18" y="10"/>
                    </a:lnTo>
                    <a:lnTo>
                      <a:pt x="12" y="14"/>
                    </a:lnTo>
                    <a:lnTo>
                      <a:pt x="8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12" y="56"/>
                    </a:lnTo>
                    <a:lnTo>
                      <a:pt x="20" y="56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0" name="Freeform 246"/>
              <p:cNvSpPr/>
              <p:nvPr/>
            </p:nvSpPr>
            <p:spPr bwMode="auto">
              <a:xfrm>
                <a:off x="2225" y="1171"/>
                <a:ext cx="32" cy="74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10" y="16"/>
                  </a:cxn>
                  <a:cxn ang="0">
                    <a:pos x="8" y="18"/>
                  </a:cxn>
                  <a:cxn ang="0">
                    <a:pos x="8" y="26"/>
                  </a:cxn>
                  <a:cxn ang="0">
                    <a:pos x="8" y="26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12" y="70"/>
                  </a:cxn>
                  <a:cxn ang="0">
                    <a:pos x="18" y="66"/>
                  </a:cxn>
                  <a:cxn ang="0">
                    <a:pos x="22" y="62"/>
                  </a:cxn>
                  <a:cxn ang="0">
                    <a:pos x="22" y="62"/>
                  </a:cxn>
                  <a:cxn ang="0">
                    <a:pos x="26" y="40"/>
                  </a:cxn>
                  <a:cxn ang="0">
                    <a:pos x="26" y="4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32" h="74">
                    <a:moveTo>
                      <a:pt x="12" y="14"/>
                    </a:moveTo>
                    <a:lnTo>
                      <a:pt x="12" y="14"/>
                    </a:lnTo>
                    <a:lnTo>
                      <a:pt x="10" y="16"/>
                    </a:lnTo>
                    <a:lnTo>
                      <a:pt x="8" y="18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2" y="70"/>
                    </a:lnTo>
                    <a:lnTo>
                      <a:pt x="18" y="66"/>
                    </a:lnTo>
                    <a:lnTo>
                      <a:pt x="22" y="62"/>
                    </a:lnTo>
                    <a:lnTo>
                      <a:pt x="22" y="62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1" name="Freeform 247"/>
              <p:cNvSpPr/>
              <p:nvPr/>
            </p:nvSpPr>
            <p:spPr bwMode="auto">
              <a:xfrm>
                <a:off x="2255" y="1151"/>
                <a:ext cx="32" cy="7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6"/>
                  </a:cxn>
                  <a:cxn ang="0">
                    <a:pos x="8" y="20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8" y="72"/>
                  </a:cxn>
                  <a:cxn ang="0">
                    <a:pos x="16" y="64"/>
                  </a:cxn>
                  <a:cxn ang="0">
                    <a:pos x="22" y="54"/>
                  </a:cxn>
                  <a:cxn ang="0">
                    <a:pos x="28" y="44"/>
                  </a:cxn>
                  <a:cxn ang="0">
                    <a:pos x="30" y="34"/>
                  </a:cxn>
                  <a:cxn ang="0">
                    <a:pos x="32" y="22"/>
                  </a:cxn>
                  <a:cxn ang="0">
                    <a:pos x="32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32" h="78">
                    <a:moveTo>
                      <a:pt x="10" y="14"/>
                    </a:moveTo>
                    <a:lnTo>
                      <a:pt x="10" y="14"/>
                    </a:lnTo>
                    <a:lnTo>
                      <a:pt x="10" y="16"/>
                    </a:lnTo>
                    <a:lnTo>
                      <a:pt x="8" y="20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" y="72"/>
                    </a:lnTo>
                    <a:lnTo>
                      <a:pt x="16" y="64"/>
                    </a:lnTo>
                    <a:lnTo>
                      <a:pt x="22" y="54"/>
                    </a:lnTo>
                    <a:lnTo>
                      <a:pt x="28" y="44"/>
                    </a:lnTo>
                    <a:lnTo>
                      <a:pt x="30" y="34"/>
                    </a:lnTo>
                    <a:lnTo>
                      <a:pt x="32" y="22"/>
                    </a:lnTo>
                    <a:lnTo>
                      <a:pt x="32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2" name="Freeform 248"/>
              <p:cNvSpPr/>
              <p:nvPr/>
            </p:nvSpPr>
            <p:spPr bwMode="auto">
              <a:xfrm>
                <a:off x="2139" y="1205"/>
                <a:ext cx="48" cy="40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28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48" y="4"/>
                  </a:cxn>
                  <a:cxn ang="0">
                    <a:pos x="48" y="4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40">
                    <a:moveTo>
                      <a:pt x="16" y="2"/>
                    </a:moveTo>
                    <a:lnTo>
                      <a:pt x="16" y="2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28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48" y="4"/>
                    </a:lnTo>
                    <a:lnTo>
                      <a:pt x="48" y="4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3" name="Freeform 249"/>
              <p:cNvSpPr/>
              <p:nvPr/>
            </p:nvSpPr>
            <p:spPr bwMode="auto">
              <a:xfrm>
                <a:off x="2155" y="1177"/>
                <a:ext cx="64" cy="26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28" y="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4"/>
                  </a:cxn>
                  <a:cxn ang="0">
                    <a:pos x="4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38" y="26"/>
                  </a:cxn>
                  <a:cxn ang="0">
                    <a:pos x="38" y="26"/>
                  </a:cxn>
                  <a:cxn ang="0">
                    <a:pos x="42" y="26"/>
                  </a:cxn>
                  <a:cxn ang="0">
                    <a:pos x="44" y="22"/>
                  </a:cxn>
                  <a:cxn ang="0">
                    <a:pos x="50" y="18"/>
                  </a:cxn>
                  <a:cxn ang="0">
                    <a:pos x="50" y="1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8" y="6"/>
                  </a:cxn>
                  <a:cxn ang="0">
                    <a:pos x="52" y="6"/>
                  </a:cxn>
                  <a:cxn ang="0">
                    <a:pos x="52" y="6"/>
                  </a:cxn>
                  <a:cxn ang="0">
                    <a:pos x="28" y="2"/>
                  </a:cxn>
                  <a:cxn ang="0">
                    <a:pos x="28" y="2"/>
                  </a:cxn>
                </a:cxnLst>
                <a:rect l="0" t="0" r="r" b="b"/>
                <a:pathLst>
                  <a:path w="64" h="26">
                    <a:moveTo>
                      <a:pt x="28" y="2"/>
                    </a:moveTo>
                    <a:lnTo>
                      <a:pt x="28" y="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4"/>
                    </a:lnTo>
                    <a:lnTo>
                      <a:pt x="4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42" y="26"/>
                    </a:lnTo>
                    <a:lnTo>
                      <a:pt x="44" y="22"/>
                    </a:lnTo>
                    <a:lnTo>
                      <a:pt x="50" y="18"/>
                    </a:lnTo>
                    <a:lnTo>
                      <a:pt x="50" y="1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8" y="6"/>
                    </a:lnTo>
                    <a:lnTo>
                      <a:pt x="52" y="6"/>
                    </a:lnTo>
                    <a:lnTo>
                      <a:pt x="52" y="6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4" name="Freeform 250"/>
              <p:cNvSpPr/>
              <p:nvPr/>
            </p:nvSpPr>
            <p:spPr bwMode="auto">
              <a:xfrm>
                <a:off x="2169" y="1153"/>
                <a:ext cx="80" cy="24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56" y="24"/>
                  </a:cxn>
                  <a:cxn ang="0">
                    <a:pos x="58" y="24"/>
                  </a:cxn>
                  <a:cxn ang="0">
                    <a:pos x="62" y="22"/>
                  </a:cxn>
                  <a:cxn ang="0">
                    <a:pos x="62" y="22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40" y="2"/>
                  </a:cxn>
                  <a:cxn ang="0">
                    <a:pos x="4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8" y="6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80" h="24">
                    <a:moveTo>
                      <a:pt x="0" y="16"/>
                    </a:moveTo>
                    <a:lnTo>
                      <a:pt x="0" y="16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56" y="24"/>
                    </a:lnTo>
                    <a:lnTo>
                      <a:pt x="58" y="24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8" y="6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5" name="Freeform 251"/>
              <p:cNvSpPr/>
              <p:nvPr/>
            </p:nvSpPr>
            <p:spPr bwMode="auto">
              <a:xfrm>
                <a:off x="2191" y="1129"/>
                <a:ext cx="86" cy="26"/>
              </a:xfrm>
              <a:custGeom>
                <a:avLst/>
                <a:gdLst/>
                <a:ahLst/>
                <a:cxnLst>
                  <a:cxn ang="0">
                    <a:pos x="66" y="24"/>
                  </a:cxn>
                  <a:cxn ang="0">
                    <a:pos x="66" y="24"/>
                  </a:cxn>
                  <a:cxn ang="0">
                    <a:pos x="86" y="10"/>
                  </a:cxn>
                  <a:cxn ang="0">
                    <a:pos x="86" y="10"/>
                  </a:cxn>
                  <a:cxn ang="0">
                    <a:pos x="74" y="4"/>
                  </a:cxn>
                  <a:cxn ang="0">
                    <a:pos x="64" y="2"/>
                  </a:cxn>
                  <a:cxn ang="0">
                    <a:pos x="54" y="0"/>
                  </a:cxn>
                  <a:cxn ang="0">
                    <a:pos x="42" y="0"/>
                  </a:cxn>
                  <a:cxn ang="0">
                    <a:pos x="32" y="2"/>
                  </a:cxn>
                  <a:cxn ang="0">
                    <a:pos x="20" y="6"/>
                  </a:cxn>
                  <a:cxn ang="0">
                    <a:pos x="10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50" y="22"/>
                  </a:cxn>
                  <a:cxn ang="0">
                    <a:pos x="50" y="22"/>
                  </a:cxn>
                  <a:cxn ang="0">
                    <a:pos x="60" y="24"/>
                  </a:cxn>
                  <a:cxn ang="0">
                    <a:pos x="64" y="26"/>
                  </a:cxn>
                  <a:cxn ang="0">
                    <a:pos x="66" y="24"/>
                  </a:cxn>
                  <a:cxn ang="0">
                    <a:pos x="66" y="24"/>
                  </a:cxn>
                </a:cxnLst>
                <a:rect l="0" t="0" r="r" b="b"/>
                <a:pathLst>
                  <a:path w="86" h="26">
                    <a:moveTo>
                      <a:pt x="66" y="24"/>
                    </a:moveTo>
                    <a:lnTo>
                      <a:pt x="66" y="24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74" y="4"/>
                    </a:lnTo>
                    <a:lnTo>
                      <a:pt x="64" y="2"/>
                    </a:lnTo>
                    <a:lnTo>
                      <a:pt x="54" y="0"/>
                    </a:lnTo>
                    <a:lnTo>
                      <a:pt x="42" y="0"/>
                    </a:lnTo>
                    <a:lnTo>
                      <a:pt x="32" y="2"/>
                    </a:lnTo>
                    <a:lnTo>
                      <a:pt x="20" y="6"/>
                    </a:lnTo>
                    <a:lnTo>
                      <a:pt x="10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50" y="22"/>
                    </a:lnTo>
                    <a:lnTo>
                      <a:pt x="50" y="22"/>
                    </a:lnTo>
                    <a:lnTo>
                      <a:pt x="60" y="24"/>
                    </a:lnTo>
                    <a:lnTo>
                      <a:pt x="64" y="26"/>
                    </a:lnTo>
                    <a:lnTo>
                      <a:pt x="66" y="24"/>
                    </a:lnTo>
                    <a:lnTo>
                      <a:pt x="6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6" name="Freeform 252"/>
              <p:cNvSpPr/>
              <p:nvPr/>
            </p:nvSpPr>
            <p:spPr bwMode="auto">
              <a:xfrm>
                <a:off x="2685" y="1119"/>
                <a:ext cx="40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30" y="28"/>
                  </a:cxn>
                  <a:cxn ang="0">
                    <a:pos x="40" y="30"/>
                  </a:cxn>
                  <a:cxn ang="0">
                    <a:pos x="4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40" h="30">
                    <a:moveTo>
                      <a:pt x="6" y="26"/>
                    </a:moveTo>
                    <a:lnTo>
                      <a:pt x="6" y="2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30" y="28"/>
                    </a:lnTo>
                    <a:lnTo>
                      <a:pt x="40" y="30"/>
                    </a:lnTo>
                    <a:lnTo>
                      <a:pt x="4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7" name="Freeform 253"/>
              <p:cNvSpPr/>
              <p:nvPr/>
            </p:nvSpPr>
            <p:spPr bwMode="auto">
              <a:xfrm>
                <a:off x="2657" y="1099"/>
                <a:ext cx="28" cy="48"/>
              </a:xfrm>
              <a:custGeom>
                <a:avLst/>
                <a:gdLst/>
                <a:ahLst/>
                <a:cxnLst>
                  <a:cxn ang="0">
                    <a:pos x="12" y="8"/>
                  </a:cxn>
                  <a:cxn ang="0">
                    <a:pos x="1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30"/>
                  </a:cxn>
                  <a:cxn ang="0">
                    <a:pos x="6" y="30"/>
                  </a:cxn>
                  <a:cxn ang="0">
                    <a:pos x="8" y="44"/>
                  </a:cxn>
                  <a:cxn ang="0">
                    <a:pos x="8" y="44"/>
                  </a:cxn>
                  <a:cxn ang="0">
                    <a:pos x="10" y="46"/>
                  </a:cxn>
                  <a:cxn ang="0">
                    <a:pos x="16" y="48"/>
                  </a:cxn>
                  <a:cxn ang="0">
                    <a:pos x="28" y="48"/>
                  </a:cxn>
                  <a:cxn ang="0">
                    <a:pos x="28" y="48"/>
                  </a:cxn>
                  <a:cxn ang="0">
                    <a:pos x="22" y="16"/>
                  </a:cxn>
                  <a:cxn ang="0">
                    <a:pos x="22" y="16"/>
                  </a:cxn>
                  <a:cxn ang="0">
                    <a:pos x="20" y="14"/>
                  </a:cxn>
                  <a:cxn ang="0">
                    <a:pos x="18" y="12"/>
                  </a:cxn>
                  <a:cxn ang="0">
                    <a:pos x="12" y="8"/>
                  </a:cxn>
                  <a:cxn ang="0">
                    <a:pos x="12" y="8"/>
                  </a:cxn>
                </a:cxnLst>
                <a:rect l="0" t="0" r="r" b="b"/>
                <a:pathLst>
                  <a:path w="28" h="48">
                    <a:moveTo>
                      <a:pt x="12" y="8"/>
                    </a:moveTo>
                    <a:lnTo>
                      <a:pt x="1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30"/>
                    </a:lnTo>
                    <a:lnTo>
                      <a:pt x="6" y="30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10" y="46"/>
                    </a:lnTo>
                    <a:lnTo>
                      <a:pt x="16" y="48"/>
                    </a:lnTo>
                    <a:lnTo>
                      <a:pt x="28" y="48"/>
                    </a:lnTo>
                    <a:lnTo>
                      <a:pt x="28" y="48"/>
                    </a:lnTo>
                    <a:lnTo>
                      <a:pt x="22" y="16"/>
                    </a:lnTo>
                    <a:lnTo>
                      <a:pt x="22" y="16"/>
                    </a:lnTo>
                    <a:lnTo>
                      <a:pt x="20" y="14"/>
                    </a:lnTo>
                    <a:lnTo>
                      <a:pt x="18" y="12"/>
                    </a:lnTo>
                    <a:lnTo>
                      <a:pt x="12" y="8"/>
                    </a:lnTo>
                    <a:lnTo>
                      <a:pt x="1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8" name="Freeform 254"/>
              <p:cNvSpPr/>
              <p:nvPr/>
            </p:nvSpPr>
            <p:spPr bwMode="auto">
              <a:xfrm>
                <a:off x="2631" y="1079"/>
                <a:ext cx="26" cy="64"/>
              </a:xfrm>
              <a:custGeom>
                <a:avLst/>
                <a:gdLst/>
                <a:ahLst/>
                <a:cxnLst>
                  <a:cxn ang="0">
                    <a:pos x="16" y="12"/>
                  </a:cxn>
                  <a:cxn ang="0">
                    <a:pos x="16" y="1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34"/>
                  </a:cxn>
                  <a:cxn ang="0">
                    <a:pos x="6" y="34"/>
                  </a:cxn>
                  <a:cxn ang="0">
                    <a:pos x="8" y="52"/>
                  </a:cxn>
                  <a:cxn ang="0">
                    <a:pos x="8" y="52"/>
                  </a:cxn>
                  <a:cxn ang="0">
                    <a:pos x="12" y="56"/>
                  </a:cxn>
                  <a:cxn ang="0">
                    <a:pos x="16" y="60"/>
                  </a:cxn>
                  <a:cxn ang="0">
                    <a:pos x="26" y="64"/>
                  </a:cxn>
                  <a:cxn ang="0">
                    <a:pos x="26" y="64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20" y="16"/>
                  </a:cxn>
                  <a:cxn ang="0">
                    <a:pos x="16" y="12"/>
                  </a:cxn>
                  <a:cxn ang="0">
                    <a:pos x="16" y="12"/>
                  </a:cxn>
                </a:cxnLst>
                <a:rect l="0" t="0" r="r" b="b"/>
                <a:pathLst>
                  <a:path w="26" h="64">
                    <a:moveTo>
                      <a:pt x="16" y="12"/>
                    </a:moveTo>
                    <a:lnTo>
                      <a:pt x="16" y="1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34"/>
                    </a:lnTo>
                    <a:lnTo>
                      <a:pt x="6" y="34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2" y="56"/>
                    </a:lnTo>
                    <a:lnTo>
                      <a:pt x="16" y="60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20" y="16"/>
                    </a:lnTo>
                    <a:lnTo>
                      <a:pt x="16" y="12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9" name="Freeform 255"/>
              <p:cNvSpPr/>
              <p:nvPr/>
            </p:nvSpPr>
            <p:spPr bwMode="auto">
              <a:xfrm>
                <a:off x="2605" y="1063"/>
                <a:ext cx="28" cy="66"/>
              </a:xfrm>
              <a:custGeom>
                <a:avLst/>
                <a:gdLst/>
                <a:ahLst/>
                <a:cxnLst>
                  <a:cxn ang="0">
                    <a:pos x="22" y="24"/>
                  </a:cxn>
                  <a:cxn ang="0">
                    <a:pos x="22" y="24"/>
                  </a:cxn>
                  <a:cxn ang="0">
                    <a:pos x="20" y="1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8"/>
                  </a:cxn>
                  <a:cxn ang="0">
                    <a:pos x="4" y="36"/>
                  </a:cxn>
                  <a:cxn ang="0">
                    <a:pos x="8" y="46"/>
                  </a:cxn>
                  <a:cxn ang="0">
                    <a:pos x="14" y="52"/>
                  </a:cxn>
                  <a:cxn ang="0">
                    <a:pos x="20" y="60"/>
                  </a:cxn>
                  <a:cxn ang="0">
                    <a:pos x="28" y="66"/>
                  </a:cxn>
                  <a:cxn ang="0">
                    <a:pos x="28" y="66"/>
                  </a:cxn>
                  <a:cxn ang="0">
                    <a:pos x="22" y="24"/>
                  </a:cxn>
                  <a:cxn ang="0">
                    <a:pos x="22" y="24"/>
                  </a:cxn>
                </a:cxnLst>
                <a:rect l="0" t="0" r="r" b="b"/>
                <a:pathLst>
                  <a:path w="28" h="66">
                    <a:moveTo>
                      <a:pt x="22" y="24"/>
                    </a:moveTo>
                    <a:lnTo>
                      <a:pt x="22" y="24"/>
                    </a:lnTo>
                    <a:lnTo>
                      <a:pt x="20" y="1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8"/>
                    </a:lnTo>
                    <a:lnTo>
                      <a:pt x="4" y="36"/>
                    </a:lnTo>
                    <a:lnTo>
                      <a:pt x="8" y="46"/>
                    </a:lnTo>
                    <a:lnTo>
                      <a:pt x="14" y="52"/>
                    </a:lnTo>
                    <a:lnTo>
                      <a:pt x="20" y="60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22" y="24"/>
                    </a:lnTo>
                    <a:lnTo>
                      <a:pt x="2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0" name="Freeform 256"/>
              <p:cNvSpPr/>
              <p:nvPr/>
            </p:nvSpPr>
            <p:spPr bwMode="auto">
              <a:xfrm>
                <a:off x="2689" y="1111"/>
                <a:ext cx="40" cy="3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36" y="22"/>
                  </a:cxn>
                  <a:cxn ang="0">
                    <a:pos x="34" y="12"/>
                  </a:cxn>
                  <a:cxn ang="0">
                    <a:pos x="34" y="12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40" h="32">
                    <a:moveTo>
                      <a:pt x="30" y="0"/>
                    </a:moveTo>
                    <a:lnTo>
                      <a:pt x="30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36" y="22"/>
                    </a:lnTo>
                    <a:lnTo>
                      <a:pt x="34" y="12"/>
                    </a:lnTo>
                    <a:lnTo>
                      <a:pt x="34" y="12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1" name="Freeform 257"/>
              <p:cNvSpPr/>
              <p:nvPr/>
            </p:nvSpPr>
            <p:spPr bwMode="auto">
              <a:xfrm>
                <a:off x="2663" y="1087"/>
                <a:ext cx="54" cy="20"/>
              </a:xfrm>
              <a:custGeom>
                <a:avLst/>
                <a:gdLst/>
                <a:ahLst/>
                <a:cxnLst>
                  <a:cxn ang="0">
                    <a:pos x="46" y="0"/>
                  </a:cxn>
                  <a:cxn ang="0">
                    <a:pos x="46" y="0"/>
                  </a:cxn>
                  <a:cxn ang="0">
                    <a:pos x="32" y="2"/>
                  </a:cxn>
                  <a:cxn ang="0">
                    <a:pos x="32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6" y="4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54" y="18"/>
                  </a:cxn>
                  <a:cxn ang="0">
                    <a:pos x="54" y="18"/>
                  </a:cxn>
                  <a:cxn ang="0">
                    <a:pos x="50" y="8"/>
                  </a:cxn>
                  <a:cxn ang="0">
                    <a:pos x="48" y="2"/>
                  </a:cxn>
                  <a:cxn ang="0">
                    <a:pos x="46" y="0"/>
                  </a:cxn>
                  <a:cxn ang="0">
                    <a:pos x="46" y="0"/>
                  </a:cxn>
                </a:cxnLst>
                <a:rect l="0" t="0" r="r" b="b"/>
                <a:pathLst>
                  <a:path w="54" h="20">
                    <a:moveTo>
                      <a:pt x="46" y="0"/>
                    </a:moveTo>
                    <a:lnTo>
                      <a:pt x="46" y="0"/>
                    </a:lnTo>
                    <a:lnTo>
                      <a:pt x="32" y="2"/>
                    </a:lnTo>
                    <a:lnTo>
                      <a:pt x="32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6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54" y="18"/>
                    </a:lnTo>
                    <a:lnTo>
                      <a:pt x="54" y="18"/>
                    </a:lnTo>
                    <a:lnTo>
                      <a:pt x="50" y="8"/>
                    </a:lnTo>
                    <a:lnTo>
                      <a:pt x="48" y="2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2" name="Freeform 258"/>
              <p:cNvSpPr/>
              <p:nvPr/>
            </p:nvSpPr>
            <p:spPr bwMode="auto">
              <a:xfrm>
                <a:off x="2637" y="1065"/>
                <a:ext cx="68" cy="20"/>
              </a:xfrm>
              <a:custGeom>
                <a:avLst/>
                <a:gdLst/>
                <a:ahLst/>
                <a:cxnLst>
                  <a:cxn ang="0">
                    <a:pos x="28" y="20"/>
                  </a:cxn>
                  <a:cxn ang="0">
                    <a:pos x="28" y="20"/>
                  </a:cxn>
                  <a:cxn ang="0">
                    <a:pos x="68" y="14"/>
                  </a:cxn>
                  <a:cxn ang="0">
                    <a:pos x="68" y="14"/>
                  </a:cxn>
                  <a:cxn ang="0">
                    <a:pos x="62" y="6"/>
                  </a:cxn>
                  <a:cxn ang="0">
                    <a:pos x="58" y="2"/>
                  </a:cxn>
                  <a:cxn ang="0">
                    <a:pos x="54" y="0"/>
                  </a:cxn>
                  <a:cxn ang="0">
                    <a:pos x="54" y="0"/>
                  </a:cxn>
                  <a:cxn ang="0">
                    <a:pos x="36" y="2"/>
                  </a:cxn>
                  <a:cxn ang="0">
                    <a:pos x="36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22" y="20"/>
                  </a:cxn>
                  <a:cxn ang="0">
                    <a:pos x="28" y="20"/>
                  </a:cxn>
                  <a:cxn ang="0">
                    <a:pos x="28" y="20"/>
                  </a:cxn>
                </a:cxnLst>
                <a:rect l="0" t="0" r="r" b="b"/>
                <a:pathLst>
                  <a:path w="68" h="20">
                    <a:moveTo>
                      <a:pt x="28" y="20"/>
                    </a:moveTo>
                    <a:lnTo>
                      <a:pt x="28" y="20"/>
                    </a:lnTo>
                    <a:lnTo>
                      <a:pt x="68" y="14"/>
                    </a:lnTo>
                    <a:lnTo>
                      <a:pt x="68" y="14"/>
                    </a:lnTo>
                    <a:lnTo>
                      <a:pt x="62" y="6"/>
                    </a:lnTo>
                    <a:lnTo>
                      <a:pt x="58" y="2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22" y="20"/>
                    </a:lnTo>
                    <a:lnTo>
                      <a:pt x="28" y="20"/>
                    </a:lnTo>
                    <a:lnTo>
                      <a:pt x="2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3" name="Freeform 259"/>
              <p:cNvSpPr/>
              <p:nvPr/>
            </p:nvSpPr>
            <p:spPr bwMode="auto">
              <a:xfrm>
                <a:off x="2615" y="1045"/>
                <a:ext cx="72" cy="20"/>
              </a:xfrm>
              <a:custGeom>
                <a:avLst/>
                <a:gdLst/>
                <a:ahLst/>
                <a:cxnLst>
                  <a:cxn ang="0">
                    <a:pos x="30" y="18"/>
                  </a:cxn>
                  <a:cxn ang="0">
                    <a:pos x="30" y="18"/>
                  </a:cxn>
                  <a:cxn ang="0">
                    <a:pos x="72" y="14"/>
                  </a:cxn>
                  <a:cxn ang="0">
                    <a:pos x="72" y="14"/>
                  </a:cxn>
                  <a:cxn ang="0">
                    <a:pos x="64" y="8"/>
                  </a:cxn>
                  <a:cxn ang="0">
                    <a:pos x="54" y="4"/>
                  </a:cxn>
                  <a:cxn ang="0">
                    <a:pos x="46" y="2"/>
                  </a:cxn>
                  <a:cxn ang="0">
                    <a:pos x="36" y="0"/>
                  </a:cxn>
                  <a:cxn ang="0">
                    <a:pos x="2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22" y="20"/>
                  </a:cxn>
                  <a:cxn ang="0">
                    <a:pos x="30" y="18"/>
                  </a:cxn>
                  <a:cxn ang="0">
                    <a:pos x="30" y="18"/>
                  </a:cxn>
                </a:cxnLst>
                <a:rect l="0" t="0" r="r" b="b"/>
                <a:pathLst>
                  <a:path w="72" h="20">
                    <a:moveTo>
                      <a:pt x="30" y="18"/>
                    </a:moveTo>
                    <a:lnTo>
                      <a:pt x="30" y="18"/>
                    </a:lnTo>
                    <a:lnTo>
                      <a:pt x="72" y="14"/>
                    </a:lnTo>
                    <a:lnTo>
                      <a:pt x="72" y="14"/>
                    </a:lnTo>
                    <a:lnTo>
                      <a:pt x="64" y="8"/>
                    </a:lnTo>
                    <a:lnTo>
                      <a:pt x="54" y="4"/>
                    </a:lnTo>
                    <a:lnTo>
                      <a:pt x="46" y="2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22" y="20"/>
                    </a:lnTo>
                    <a:lnTo>
                      <a:pt x="30" y="18"/>
                    </a:lnTo>
                    <a:lnTo>
                      <a:pt x="3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4" name="Freeform 260"/>
              <p:cNvSpPr/>
              <p:nvPr/>
            </p:nvSpPr>
            <p:spPr bwMode="auto">
              <a:xfrm>
                <a:off x="2817" y="991"/>
                <a:ext cx="50" cy="24"/>
              </a:xfrm>
              <a:custGeom>
                <a:avLst/>
                <a:gdLst/>
                <a:ahLst/>
                <a:cxnLst>
                  <a:cxn ang="0">
                    <a:pos x="18" y="20"/>
                  </a:cxn>
                  <a:cxn ang="0">
                    <a:pos x="18" y="20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40" y="12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8" y="20"/>
                  </a:cxn>
                  <a:cxn ang="0">
                    <a:pos x="18" y="20"/>
                  </a:cxn>
                </a:cxnLst>
                <a:rect l="0" t="0" r="r" b="b"/>
                <a:pathLst>
                  <a:path w="50" h="24">
                    <a:moveTo>
                      <a:pt x="18" y="20"/>
                    </a:moveTo>
                    <a:lnTo>
                      <a:pt x="18" y="20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40" y="12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8" y="2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5" name="Freeform 261"/>
              <p:cNvSpPr/>
              <p:nvPr/>
            </p:nvSpPr>
            <p:spPr bwMode="auto">
              <a:xfrm>
                <a:off x="2783" y="987"/>
                <a:ext cx="48" cy="36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28" y="36"/>
                  </a:cxn>
                  <a:cxn ang="0">
                    <a:pos x="28" y="36"/>
                  </a:cxn>
                  <a:cxn ang="0">
                    <a:pos x="32" y="36"/>
                  </a:cxn>
                  <a:cxn ang="0">
                    <a:pos x="38" y="34"/>
                  </a:cxn>
                  <a:cxn ang="0">
                    <a:pos x="48" y="30"/>
                  </a:cxn>
                  <a:cxn ang="0">
                    <a:pos x="48" y="3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4"/>
                  </a:cxn>
                  <a:cxn ang="0">
                    <a:pos x="22" y="2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36">
                    <a:moveTo>
                      <a:pt x="16" y="2"/>
                    </a:moveTo>
                    <a:lnTo>
                      <a:pt x="1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28" y="36"/>
                    </a:lnTo>
                    <a:lnTo>
                      <a:pt x="28" y="36"/>
                    </a:lnTo>
                    <a:lnTo>
                      <a:pt x="32" y="36"/>
                    </a:lnTo>
                    <a:lnTo>
                      <a:pt x="38" y="34"/>
                    </a:lnTo>
                    <a:lnTo>
                      <a:pt x="48" y="30"/>
                    </a:lnTo>
                    <a:lnTo>
                      <a:pt x="48" y="3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4"/>
                    </a:lnTo>
                    <a:lnTo>
                      <a:pt x="22" y="2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6" name="Freeform 262"/>
              <p:cNvSpPr/>
              <p:nvPr/>
            </p:nvSpPr>
            <p:spPr bwMode="auto">
              <a:xfrm>
                <a:off x="2751" y="985"/>
                <a:ext cx="54" cy="42"/>
              </a:xfrm>
              <a:custGeom>
                <a:avLst/>
                <a:gdLst/>
                <a:ahLst/>
                <a:cxnLst>
                  <a:cxn ang="0">
                    <a:pos x="20" y="2"/>
                  </a:cxn>
                  <a:cxn ang="0">
                    <a:pos x="2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2" y="40"/>
                  </a:cxn>
                  <a:cxn ang="0">
                    <a:pos x="32" y="40"/>
                  </a:cxn>
                  <a:cxn ang="0">
                    <a:pos x="38" y="42"/>
                  </a:cxn>
                  <a:cxn ang="0">
                    <a:pos x="42" y="42"/>
                  </a:cxn>
                  <a:cxn ang="0">
                    <a:pos x="54" y="40"/>
                  </a:cxn>
                  <a:cxn ang="0">
                    <a:pos x="54" y="40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4" y="4"/>
                  </a:cxn>
                  <a:cxn ang="0">
                    <a:pos x="20" y="2"/>
                  </a:cxn>
                  <a:cxn ang="0">
                    <a:pos x="20" y="2"/>
                  </a:cxn>
                </a:cxnLst>
                <a:rect l="0" t="0" r="r" b="b"/>
                <a:pathLst>
                  <a:path w="54" h="42">
                    <a:moveTo>
                      <a:pt x="20" y="2"/>
                    </a:moveTo>
                    <a:lnTo>
                      <a:pt x="2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38" y="42"/>
                    </a:lnTo>
                    <a:lnTo>
                      <a:pt x="42" y="42"/>
                    </a:lnTo>
                    <a:lnTo>
                      <a:pt x="54" y="40"/>
                    </a:lnTo>
                    <a:lnTo>
                      <a:pt x="54" y="40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4" y="4"/>
                    </a:lnTo>
                    <a:lnTo>
                      <a:pt x="20" y="2"/>
                    </a:lnTo>
                    <a:lnTo>
                      <a:pt x="2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7" name="Freeform 263"/>
              <p:cNvSpPr/>
              <p:nvPr/>
            </p:nvSpPr>
            <p:spPr bwMode="auto">
              <a:xfrm>
                <a:off x="2723" y="981"/>
                <a:ext cx="54" cy="46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12" y="26"/>
                  </a:cxn>
                  <a:cxn ang="0">
                    <a:pos x="20" y="32"/>
                  </a:cxn>
                  <a:cxn ang="0">
                    <a:pos x="28" y="36"/>
                  </a:cxn>
                  <a:cxn ang="0">
                    <a:pos x="36" y="42"/>
                  </a:cxn>
                  <a:cxn ang="0">
                    <a:pos x="44" y="44"/>
                  </a:cxn>
                  <a:cxn ang="0">
                    <a:pos x="54" y="46"/>
                  </a:cxn>
                  <a:cxn ang="0">
                    <a:pos x="54" y="46"/>
                  </a:cxn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8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54" h="46">
                    <a:moveTo>
                      <a:pt x="18" y="2"/>
                    </a:moveTo>
                    <a:lnTo>
                      <a:pt x="1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12" y="26"/>
                    </a:lnTo>
                    <a:lnTo>
                      <a:pt x="20" y="32"/>
                    </a:lnTo>
                    <a:lnTo>
                      <a:pt x="28" y="36"/>
                    </a:lnTo>
                    <a:lnTo>
                      <a:pt x="36" y="42"/>
                    </a:lnTo>
                    <a:lnTo>
                      <a:pt x="44" y="44"/>
                    </a:lnTo>
                    <a:lnTo>
                      <a:pt x="54" y="46"/>
                    </a:lnTo>
                    <a:lnTo>
                      <a:pt x="54" y="46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4" y="8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8" name="Freeform 264"/>
              <p:cNvSpPr/>
              <p:nvPr/>
            </p:nvSpPr>
            <p:spPr bwMode="auto">
              <a:xfrm>
                <a:off x="2819" y="967"/>
                <a:ext cx="48" cy="24"/>
              </a:xfrm>
              <a:custGeom>
                <a:avLst/>
                <a:gdLst/>
                <a:ahLst/>
                <a:cxnLst>
                  <a:cxn ang="0">
                    <a:pos x="32" y="8"/>
                  </a:cxn>
                  <a:cxn ang="0">
                    <a:pos x="32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2" y="2"/>
                  </a:cxn>
                  <a:cxn ang="0">
                    <a:pos x="22" y="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0" y="18"/>
                  </a:cxn>
                  <a:cxn ang="0">
                    <a:pos x="32" y="8"/>
                  </a:cxn>
                  <a:cxn ang="0">
                    <a:pos x="32" y="8"/>
                  </a:cxn>
                </a:cxnLst>
                <a:rect l="0" t="0" r="r" b="b"/>
                <a:pathLst>
                  <a:path w="48" h="24">
                    <a:moveTo>
                      <a:pt x="32" y="8"/>
                    </a:moveTo>
                    <a:lnTo>
                      <a:pt x="32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0" y="18"/>
                    </a:lnTo>
                    <a:lnTo>
                      <a:pt x="32" y="8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9" name="Freeform 265"/>
              <p:cNvSpPr/>
              <p:nvPr/>
            </p:nvSpPr>
            <p:spPr bwMode="auto">
              <a:xfrm>
                <a:off x="2785" y="953"/>
                <a:ext cx="52" cy="30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4" y="22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20" y="30"/>
                  </a:cxn>
                  <a:cxn ang="0">
                    <a:pos x="24" y="30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44" y="4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6" y="0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52" h="30">
                    <a:moveTo>
                      <a:pt x="8" y="20"/>
                    </a:moveTo>
                    <a:lnTo>
                      <a:pt x="8" y="20"/>
                    </a:lnTo>
                    <a:lnTo>
                      <a:pt x="4" y="22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20" y="30"/>
                    </a:lnTo>
                    <a:lnTo>
                      <a:pt x="24" y="30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44" y="4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0" name="Freeform 266"/>
              <p:cNvSpPr/>
              <p:nvPr/>
            </p:nvSpPr>
            <p:spPr bwMode="auto">
              <a:xfrm>
                <a:off x="2751" y="941"/>
                <a:ext cx="64" cy="36"/>
              </a:xfrm>
              <a:custGeom>
                <a:avLst/>
                <a:gdLst/>
                <a:ahLst/>
                <a:cxnLst>
                  <a:cxn ang="0">
                    <a:pos x="32" y="32"/>
                  </a:cxn>
                  <a:cxn ang="0">
                    <a:pos x="32" y="32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4" y="2"/>
                  </a:cxn>
                  <a:cxn ang="0">
                    <a:pos x="48" y="0"/>
                  </a:cxn>
                  <a:cxn ang="0">
                    <a:pos x="44" y="2"/>
                  </a:cxn>
                  <a:cxn ang="0">
                    <a:pos x="44" y="2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0" y="36"/>
                  </a:cxn>
                  <a:cxn ang="0">
                    <a:pos x="20" y="36"/>
                  </a:cxn>
                  <a:cxn ang="0">
                    <a:pos x="26" y="36"/>
                  </a:cxn>
                  <a:cxn ang="0">
                    <a:pos x="32" y="32"/>
                  </a:cxn>
                  <a:cxn ang="0">
                    <a:pos x="32" y="32"/>
                  </a:cxn>
                </a:cxnLst>
                <a:rect l="0" t="0" r="r" b="b"/>
                <a:pathLst>
                  <a:path w="64" h="36">
                    <a:moveTo>
                      <a:pt x="32" y="32"/>
                    </a:moveTo>
                    <a:lnTo>
                      <a:pt x="32" y="32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4" y="2"/>
                    </a:lnTo>
                    <a:lnTo>
                      <a:pt x="48" y="0"/>
                    </a:lnTo>
                    <a:lnTo>
                      <a:pt x="44" y="2"/>
                    </a:lnTo>
                    <a:lnTo>
                      <a:pt x="44" y="2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0" y="36"/>
                    </a:lnTo>
                    <a:lnTo>
                      <a:pt x="20" y="36"/>
                    </a:lnTo>
                    <a:lnTo>
                      <a:pt x="26" y="36"/>
                    </a:lnTo>
                    <a:lnTo>
                      <a:pt x="32" y="32"/>
                    </a:lnTo>
                    <a:lnTo>
                      <a:pt x="32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1" name="Freeform 267"/>
              <p:cNvSpPr/>
              <p:nvPr/>
            </p:nvSpPr>
            <p:spPr bwMode="auto">
              <a:xfrm>
                <a:off x="2725" y="939"/>
                <a:ext cx="64" cy="34"/>
              </a:xfrm>
              <a:custGeom>
                <a:avLst/>
                <a:gdLst/>
                <a:ahLst/>
                <a:cxnLst>
                  <a:cxn ang="0">
                    <a:pos x="0" y="30"/>
                  </a:cxn>
                  <a:cxn ang="0">
                    <a:pos x="0" y="30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4" y="30"/>
                  </a:cxn>
                  <a:cxn ang="0">
                    <a:pos x="30" y="26"/>
                  </a:cxn>
                  <a:cxn ang="0">
                    <a:pos x="30" y="26"/>
                  </a:cxn>
                  <a:cxn ang="0">
                    <a:pos x="64" y="0"/>
                  </a:cxn>
                  <a:cxn ang="0">
                    <a:pos x="64" y="0"/>
                  </a:cxn>
                  <a:cxn ang="0">
                    <a:pos x="54" y="0"/>
                  </a:cxn>
                  <a:cxn ang="0">
                    <a:pos x="44" y="0"/>
                  </a:cxn>
                  <a:cxn ang="0">
                    <a:pos x="36" y="2"/>
                  </a:cxn>
                  <a:cxn ang="0">
                    <a:pos x="26" y="6"/>
                  </a:cxn>
                  <a:cxn ang="0">
                    <a:pos x="18" y="10"/>
                  </a:cxn>
                  <a:cxn ang="0">
                    <a:pos x="10" y="16"/>
                  </a:cxn>
                  <a:cxn ang="0">
                    <a:pos x="4" y="22"/>
                  </a:cxn>
                  <a:cxn ang="0">
                    <a:pos x="0" y="30"/>
                  </a:cxn>
                  <a:cxn ang="0">
                    <a:pos x="0" y="30"/>
                  </a:cxn>
                </a:cxnLst>
                <a:rect l="0" t="0" r="r" b="b"/>
                <a:pathLst>
                  <a:path w="64" h="34">
                    <a:moveTo>
                      <a:pt x="0" y="30"/>
                    </a:moveTo>
                    <a:lnTo>
                      <a:pt x="0" y="30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4" y="30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54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26" y="6"/>
                    </a:lnTo>
                    <a:lnTo>
                      <a:pt x="18" y="10"/>
                    </a:lnTo>
                    <a:lnTo>
                      <a:pt x="10" y="16"/>
                    </a:lnTo>
                    <a:lnTo>
                      <a:pt x="4" y="22"/>
                    </a:lnTo>
                    <a:lnTo>
                      <a:pt x="0" y="30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2" name="Freeform 268"/>
              <p:cNvSpPr/>
              <p:nvPr/>
            </p:nvSpPr>
            <p:spPr bwMode="auto">
              <a:xfrm>
                <a:off x="2699" y="843"/>
                <a:ext cx="22" cy="32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</a:cxnLst>
                <a:rect l="0" t="0" r="r" b="b"/>
                <a:pathLst>
                  <a:path w="22" h="32">
                    <a:moveTo>
                      <a:pt x="22" y="0"/>
                    </a:move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3" name="Freeform 269"/>
              <p:cNvSpPr/>
              <p:nvPr/>
            </p:nvSpPr>
            <p:spPr bwMode="auto">
              <a:xfrm>
                <a:off x="2685" y="857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4" name="Freeform 270"/>
              <p:cNvSpPr/>
              <p:nvPr/>
            </p:nvSpPr>
            <p:spPr bwMode="auto">
              <a:xfrm>
                <a:off x="2673" y="871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5" name="Freeform 271"/>
              <p:cNvSpPr/>
              <p:nvPr/>
            </p:nvSpPr>
            <p:spPr bwMode="auto">
              <a:xfrm>
                <a:off x="2665" y="887"/>
                <a:ext cx="18" cy="50"/>
              </a:xfrm>
              <a:custGeom>
                <a:avLst/>
                <a:gdLst/>
                <a:ahLst/>
                <a:cxnLst>
                  <a:cxn ang="0">
                    <a:pos x="18" y="38"/>
                  </a:cxn>
                  <a:cxn ang="0">
                    <a:pos x="18" y="38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8"/>
                  </a:cxn>
                  <a:cxn ang="0">
                    <a:pos x="18" y="38"/>
                  </a:cxn>
                </a:cxnLst>
                <a:rect l="0" t="0" r="r" b="b"/>
                <a:pathLst>
                  <a:path w="18" h="50">
                    <a:moveTo>
                      <a:pt x="18" y="38"/>
                    </a:moveTo>
                    <a:lnTo>
                      <a:pt x="18" y="38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8"/>
                    </a:lnTo>
                    <a:lnTo>
                      <a:pt x="18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6" name="Freeform 272"/>
              <p:cNvSpPr/>
              <p:nvPr/>
            </p:nvSpPr>
            <p:spPr bwMode="auto">
              <a:xfrm>
                <a:off x="2711" y="845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7" name="Freeform 273"/>
              <p:cNvSpPr/>
              <p:nvPr/>
            </p:nvSpPr>
            <p:spPr bwMode="auto">
              <a:xfrm>
                <a:off x="2701" y="873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8" name="Freeform 274"/>
              <p:cNvSpPr/>
              <p:nvPr/>
            </p:nvSpPr>
            <p:spPr bwMode="auto">
              <a:xfrm>
                <a:off x="2693" y="893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9" name="Freeform 275"/>
              <p:cNvSpPr/>
              <p:nvPr/>
            </p:nvSpPr>
            <p:spPr bwMode="auto">
              <a:xfrm>
                <a:off x="2685" y="911"/>
                <a:ext cx="42" cy="30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30"/>
                  </a:cxn>
                  <a:cxn ang="0">
                    <a:pos x="0" y="30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30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0" name="Freeform 276"/>
              <p:cNvSpPr/>
              <p:nvPr/>
            </p:nvSpPr>
            <p:spPr bwMode="auto">
              <a:xfrm>
                <a:off x="2785" y="821"/>
                <a:ext cx="22" cy="32"/>
              </a:xfrm>
              <a:custGeom>
                <a:avLst/>
                <a:gdLst/>
                <a:ahLst/>
                <a:cxnLst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32"/>
                  </a:cxn>
                  <a:cxn ang="0">
                    <a:pos x="6" y="32"/>
                  </a:cxn>
                </a:cxnLst>
                <a:rect l="0" t="0" r="r" b="b"/>
                <a:pathLst>
                  <a:path w="22" h="32">
                    <a:moveTo>
                      <a:pt x="6" y="32"/>
                    </a:move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32"/>
                    </a:lnTo>
                    <a:lnTo>
                      <a:pt x="6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1" name="Freeform 277"/>
              <p:cNvSpPr/>
              <p:nvPr/>
            </p:nvSpPr>
            <p:spPr bwMode="auto">
              <a:xfrm>
                <a:off x="2771" y="835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8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8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2" name="Freeform 278"/>
              <p:cNvSpPr/>
              <p:nvPr/>
            </p:nvSpPr>
            <p:spPr bwMode="auto">
              <a:xfrm>
                <a:off x="2759" y="849"/>
                <a:ext cx="20" cy="48"/>
              </a:xfrm>
              <a:custGeom>
                <a:avLst/>
                <a:gdLst/>
                <a:ahLst/>
                <a:cxnLst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0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</a:cxnLst>
                <a:rect l="0" t="0" r="r" b="b"/>
                <a:pathLst>
                  <a:path w="20" h="48">
                    <a:moveTo>
                      <a:pt x="4" y="24"/>
                    </a:move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0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3" name="Freeform 279"/>
              <p:cNvSpPr/>
              <p:nvPr/>
            </p:nvSpPr>
            <p:spPr bwMode="auto">
              <a:xfrm>
                <a:off x="2751" y="865"/>
                <a:ext cx="18" cy="50"/>
              </a:xfrm>
              <a:custGeom>
                <a:avLst/>
                <a:gdLst/>
                <a:ahLst/>
                <a:cxnLst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</a:cxnLst>
                <a:rect l="0" t="0" r="r" b="b"/>
                <a:pathLst>
                  <a:path w="18" h="50">
                    <a:moveTo>
                      <a:pt x="14" y="28"/>
                    </a:move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4" name="Freeform 280"/>
              <p:cNvSpPr/>
              <p:nvPr/>
            </p:nvSpPr>
            <p:spPr bwMode="auto">
              <a:xfrm>
                <a:off x="2797" y="823"/>
                <a:ext cx="18" cy="32"/>
              </a:xfrm>
              <a:custGeom>
                <a:avLst/>
                <a:gdLst/>
                <a:ahLst/>
                <a:cxnLst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</a:cxnLst>
                <a:rect l="0" t="0" r="r" b="b"/>
                <a:pathLst>
                  <a:path w="18" h="32">
                    <a:moveTo>
                      <a:pt x="16" y="24"/>
                    </a:move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5" name="Freeform 281"/>
              <p:cNvSpPr/>
              <p:nvPr/>
            </p:nvSpPr>
            <p:spPr bwMode="auto">
              <a:xfrm>
                <a:off x="2787" y="851"/>
                <a:ext cx="30" cy="26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30" h="26">
                    <a:moveTo>
                      <a:pt x="4" y="16"/>
                    </a:move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6" name="Freeform 282"/>
              <p:cNvSpPr/>
              <p:nvPr/>
            </p:nvSpPr>
            <p:spPr bwMode="auto">
              <a:xfrm>
                <a:off x="2779" y="871"/>
                <a:ext cx="38" cy="28"/>
              </a:xfrm>
              <a:custGeom>
                <a:avLst/>
                <a:gdLst/>
                <a:ahLst/>
                <a:cxnLst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</a:cxnLst>
                <a:rect l="0" t="0" r="r" b="b"/>
                <a:pathLst>
                  <a:path w="38" h="28">
                    <a:moveTo>
                      <a:pt x="34" y="14"/>
                    </a:move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7" name="Freeform 283"/>
              <p:cNvSpPr/>
              <p:nvPr/>
            </p:nvSpPr>
            <p:spPr bwMode="auto">
              <a:xfrm>
                <a:off x="2771" y="889"/>
                <a:ext cx="42" cy="28"/>
              </a:xfrm>
              <a:custGeom>
                <a:avLst/>
                <a:gdLst/>
                <a:ahLst/>
                <a:cxnLst>
                  <a:cxn ang="0">
                    <a:pos x="6" y="16"/>
                  </a:cxn>
                  <a:cxn ang="0">
                    <a:pos x="6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4" y="28"/>
                  </a:cxn>
                  <a:cxn ang="0">
                    <a:pos x="26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0" y="14"/>
                  </a:cxn>
                  <a:cxn ang="0">
                    <a:pos x="6" y="16"/>
                  </a:cxn>
                  <a:cxn ang="0">
                    <a:pos x="6" y="16"/>
                  </a:cxn>
                </a:cxnLst>
                <a:rect l="0" t="0" r="r" b="b"/>
                <a:pathLst>
                  <a:path w="42" h="28">
                    <a:moveTo>
                      <a:pt x="6" y="16"/>
                    </a:moveTo>
                    <a:lnTo>
                      <a:pt x="6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4" y="28"/>
                    </a:lnTo>
                    <a:lnTo>
                      <a:pt x="26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0" y="14"/>
                    </a:lnTo>
                    <a:lnTo>
                      <a:pt x="6" y="16"/>
                    </a:lnTo>
                    <a:lnTo>
                      <a:pt x="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8" name="Freeform 284"/>
              <p:cNvSpPr/>
              <p:nvPr/>
            </p:nvSpPr>
            <p:spPr bwMode="auto">
              <a:xfrm>
                <a:off x="2473" y="731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9" name="Freeform 285"/>
              <p:cNvSpPr/>
              <p:nvPr/>
            </p:nvSpPr>
            <p:spPr bwMode="auto">
              <a:xfrm>
                <a:off x="2459" y="745"/>
                <a:ext cx="18" cy="4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8" h="40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0" name="Freeform 286"/>
              <p:cNvSpPr/>
              <p:nvPr/>
            </p:nvSpPr>
            <p:spPr bwMode="auto">
              <a:xfrm>
                <a:off x="2447" y="757"/>
                <a:ext cx="18" cy="48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8" y="32"/>
                  </a:cxn>
                  <a:cxn ang="0">
                    <a:pos x="18" y="28"/>
                  </a:cxn>
                  <a:cxn ang="0">
                    <a:pos x="18" y="2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4" y="26"/>
                  </a:cxn>
                  <a:cxn ang="0">
                    <a:pos x="4" y="26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48">
                    <a:moveTo>
                      <a:pt x="18" y="36"/>
                    </a:moveTo>
                    <a:lnTo>
                      <a:pt x="18" y="36"/>
                    </a:lnTo>
                    <a:lnTo>
                      <a:pt x="18" y="32"/>
                    </a:lnTo>
                    <a:lnTo>
                      <a:pt x="18" y="28"/>
                    </a:lnTo>
                    <a:lnTo>
                      <a:pt x="18" y="2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1" name="Freeform 287"/>
              <p:cNvSpPr/>
              <p:nvPr/>
            </p:nvSpPr>
            <p:spPr bwMode="auto">
              <a:xfrm>
                <a:off x="2439" y="775"/>
                <a:ext cx="18" cy="50"/>
              </a:xfrm>
              <a:custGeom>
                <a:avLst/>
                <a:gdLst/>
                <a:ahLst/>
                <a:cxnLst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6" y="44"/>
                  </a:cxn>
                  <a:cxn ang="0">
                    <a:pos x="12" y="50"/>
                  </a:cxn>
                  <a:cxn ang="0">
                    <a:pos x="12" y="50"/>
                  </a:cxn>
                </a:cxnLst>
                <a:rect l="0" t="0" r="r" b="b"/>
                <a:pathLst>
                  <a:path w="18" h="50">
                    <a:moveTo>
                      <a:pt x="12" y="50"/>
                    </a:move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6" y="44"/>
                    </a:lnTo>
                    <a:lnTo>
                      <a:pt x="12" y="50"/>
                    </a:lnTo>
                    <a:lnTo>
                      <a:pt x="1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2" name="Freeform 288"/>
              <p:cNvSpPr/>
              <p:nvPr/>
            </p:nvSpPr>
            <p:spPr bwMode="auto">
              <a:xfrm>
                <a:off x="2485" y="733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3" name="Freeform 289"/>
              <p:cNvSpPr/>
              <p:nvPr/>
            </p:nvSpPr>
            <p:spPr bwMode="auto">
              <a:xfrm>
                <a:off x="2475" y="761"/>
                <a:ext cx="30" cy="26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28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8" y="0"/>
                  </a:cxn>
                  <a:cxn ang="0">
                    <a:pos x="28" y="0"/>
                  </a:cxn>
                </a:cxnLst>
                <a:rect l="0" t="0" r="r" b="b"/>
                <a:pathLst>
                  <a:path w="30" h="26">
                    <a:moveTo>
                      <a:pt x="28" y="0"/>
                    </a:moveTo>
                    <a:lnTo>
                      <a:pt x="28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8" y="0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4" name="Freeform 290"/>
              <p:cNvSpPr/>
              <p:nvPr/>
            </p:nvSpPr>
            <p:spPr bwMode="auto">
              <a:xfrm>
                <a:off x="2467" y="781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5" name="Freeform 291"/>
              <p:cNvSpPr/>
              <p:nvPr/>
            </p:nvSpPr>
            <p:spPr bwMode="auto">
              <a:xfrm>
                <a:off x="2459" y="799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6" name="Freeform 292"/>
              <p:cNvSpPr/>
              <p:nvPr/>
            </p:nvSpPr>
            <p:spPr bwMode="auto">
              <a:xfrm>
                <a:off x="2563" y="697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7" name="Freeform 293"/>
              <p:cNvSpPr/>
              <p:nvPr/>
            </p:nvSpPr>
            <p:spPr bwMode="auto">
              <a:xfrm>
                <a:off x="2549" y="711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8" name="Freeform 294"/>
              <p:cNvSpPr/>
              <p:nvPr/>
            </p:nvSpPr>
            <p:spPr bwMode="auto">
              <a:xfrm>
                <a:off x="2537" y="725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9" name="Freeform 295"/>
              <p:cNvSpPr/>
              <p:nvPr/>
            </p:nvSpPr>
            <p:spPr bwMode="auto">
              <a:xfrm>
                <a:off x="2529" y="741"/>
                <a:ext cx="18" cy="50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50">
                    <a:moveTo>
                      <a:pt x="18" y="36"/>
                    </a:move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0" name="Freeform 296"/>
              <p:cNvSpPr/>
              <p:nvPr/>
            </p:nvSpPr>
            <p:spPr bwMode="auto">
              <a:xfrm>
                <a:off x="2575" y="699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1" name="Freeform 297"/>
              <p:cNvSpPr/>
              <p:nvPr/>
            </p:nvSpPr>
            <p:spPr bwMode="auto">
              <a:xfrm>
                <a:off x="2565" y="727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2" name="Freeform 298"/>
              <p:cNvSpPr/>
              <p:nvPr/>
            </p:nvSpPr>
            <p:spPr bwMode="auto">
              <a:xfrm>
                <a:off x="2557" y="747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3" name="Freeform 299"/>
              <p:cNvSpPr/>
              <p:nvPr/>
            </p:nvSpPr>
            <p:spPr bwMode="auto">
              <a:xfrm>
                <a:off x="2549" y="765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4" name="Freeform 300"/>
              <p:cNvSpPr/>
              <p:nvPr/>
            </p:nvSpPr>
            <p:spPr bwMode="auto">
              <a:xfrm>
                <a:off x="2585" y="865"/>
                <a:ext cx="22" cy="4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2" h="40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5" name="Freeform 301"/>
              <p:cNvSpPr/>
              <p:nvPr/>
            </p:nvSpPr>
            <p:spPr bwMode="auto">
              <a:xfrm>
                <a:off x="2571" y="889"/>
                <a:ext cx="24" cy="44"/>
              </a:xfrm>
              <a:custGeom>
                <a:avLst/>
                <a:gdLst/>
                <a:ahLst/>
                <a:cxnLst>
                  <a:cxn ang="0">
                    <a:pos x="20" y="44"/>
                  </a:cxn>
                  <a:cxn ang="0">
                    <a:pos x="20" y="44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24" y="28"/>
                  </a:cxn>
                  <a:cxn ang="0">
                    <a:pos x="24" y="22"/>
                  </a:cxn>
                  <a:cxn ang="0">
                    <a:pos x="24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2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22"/>
                  </a:cxn>
                  <a:cxn ang="0">
                    <a:pos x="8" y="22"/>
                  </a:cxn>
                  <a:cxn ang="0">
                    <a:pos x="16" y="36"/>
                  </a:cxn>
                  <a:cxn ang="0">
                    <a:pos x="16" y="36"/>
                  </a:cxn>
                  <a:cxn ang="0">
                    <a:pos x="18" y="40"/>
                  </a:cxn>
                  <a:cxn ang="0">
                    <a:pos x="20" y="44"/>
                  </a:cxn>
                  <a:cxn ang="0">
                    <a:pos x="20" y="44"/>
                  </a:cxn>
                </a:cxnLst>
                <a:rect l="0" t="0" r="r" b="b"/>
                <a:pathLst>
                  <a:path w="24" h="44">
                    <a:moveTo>
                      <a:pt x="20" y="44"/>
                    </a:moveTo>
                    <a:lnTo>
                      <a:pt x="20" y="44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24" y="28"/>
                    </a:lnTo>
                    <a:lnTo>
                      <a:pt x="24" y="22"/>
                    </a:lnTo>
                    <a:lnTo>
                      <a:pt x="24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2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6" y="36"/>
                    </a:lnTo>
                    <a:lnTo>
                      <a:pt x="16" y="36"/>
                    </a:lnTo>
                    <a:lnTo>
                      <a:pt x="18" y="40"/>
                    </a:lnTo>
                    <a:lnTo>
                      <a:pt x="20" y="44"/>
                    </a:lnTo>
                    <a:lnTo>
                      <a:pt x="20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6" name="Freeform 302"/>
              <p:cNvSpPr/>
              <p:nvPr/>
            </p:nvSpPr>
            <p:spPr bwMode="auto">
              <a:xfrm>
                <a:off x="2563" y="907"/>
                <a:ext cx="26" cy="52"/>
              </a:xfrm>
              <a:custGeom>
                <a:avLst/>
                <a:gdLst/>
                <a:ahLst/>
                <a:cxnLst>
                  <a:cxn ang="0">
                    <a:pos x="26" y="36"/>
                  </a:cxn>
                  <a:cxn ang="0">
                    <a:pos x="26" y="36"/>
                  </a:cxn>
                  <a:cxn ang="0">
                    <a:pos x="26" y="32"/>
                  </a:cxn>
                  <a:cxn ang="0">
                    <a:pos x="24" y="28"/>
                  </a:cxn>
                  <a:cxn ang="0">
                    <a:pos x="24" y="28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36"/>
                    </a:lnTo>
                    <a:lnTo>
                      <a:pt x="26" y="32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7" name="Freeform 303"/>
              <p:cNvSpPr/>
              <p:nvPr/>
            </p:nvSpPr>
            <p:spPr bwMode="auto">
              <a:xfrm>
                <a:off x="2559" y="927"/>
                <a:ext cx="26" cy="54"/>
              </a:xfrm>
              <a:custGeom>
                <a:avLst/>
                <a:gdLst/>
                <a:ahLst/>
                <a:cxnLst>
                  <a:cxn ang="0">
                    <a:pos x="22" y="54"/>
                  </a:cxn>
                  <a:cxn ang="0">
                    <a:pos x="22" y="54"/>
                  </a:cxn>
                  <a:cxn ang="0">
                    <a:pos x="26" y="38"/>
                  </a:cxn>
                  <a:cxn ang="0">
                    <a:pos x="26" y="38"/>
                  </a:cxn>
                  <a:cxn ang="0">
                    <a:pos x="22" y="34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6"/>
                  </a:cxn>
                  <a:cxn ang="0">
                    <a:pos x="2" y="30"/>
                  </a:cxn>
                  <a:cxn ang="0">
                    <a:pos x="6" y="38"/>
                  </a:cxn>
                  <a:cxn ang="0">
                    <a:pos x="10" y="44"/>
                  </a:cxn>
                  <a:cxn ang="0">
                    <a:pos x="16" y="50"/>
                  </a:cxn>
                  <a:cxn ang="0">
                    <a:pos x="22" y="54"/>
                  </a:cxn>
                  <a:cxn ang="0">
                    <a:pos x="22" y="54"/>
                  </a:cxn>
                </a:cxnLst>
                <a:rect l="0" t="0" r="r" b="b"/>
                <a:pathLst>
                  <a:path w="26" h="54">
                    <a:moveTo>
                      <a:pt x="22" y="54"/>
                    </a:moveTo>
                    <a:lnTo>
                      <a:pt x="22" y="54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2" y="34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2" y="30"/>
                    </a:lnTo>
                    <a:lnTo>
                      <a:pt x="6" y="38"/>
                    </a:lnTo>
                    <a:lnTo>
                      <a:pt x="10" y="44"/>
                    </a:lnTo>
                    <a:lnTo>
                      <a:pt x="16" y="50"/>
                    </a:lnTo>
                    <a:lnTo>
                      <a:pt x="22" y="54"/>
                    </a:lnTo>
                    <a:lnTo>
                      <a:pt x="22" y="5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8" name="Freeform 304"/>
              <p:cNvSpPr/>
              <p:nvPr/>
            </p:nvSpPr>
            <p:spPr bwMode="auto">
              <a:xfrm>
                <a:off x="2603" y="867"/>
                <a:ext cx="20" cy="4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20" y="26"/>
                  </a:cxn>
                  <a:cxn ang="0">
                    <a:pos x="20" y="2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0">
                    <a:moveTo>
                      <a:pt x="8" y="0"/>
                    </a:moveTo>
                    <a:lnTo>
                      <a:pt x="8" y="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20" y="26"/>
                    </a:lnTo>
                    <a:lnTo>
                      <a:pt x="20" y="2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9" name="Freeform 305"/>
              <p:cNvSpPr/>
              <p:nvPr/>
            </p:nvSpPr>
            <p:spPr bwMode="auto">
              <a:xfrm>
                <a:off x="2599" y="897"/>
                <a:ext cx="30" cy="38"/>
              </a:xfrm>
              <a:custGeom>
                <a:avLst/>
                <a:gdLst/>
                <a:ahLst/>
                <a:cxnLst>
                  <a:cxn ang="0">
                    <a:pos x="2" y="26"/>
                  </a:cxn>
                  <a:cxn ang="0">
                    <a:pos x="2" y="26"/>
                  </a:cxn>
                  <a:cxn ang="0">
                    <a:pos x="0" y="38"/>
                  </a:cxn>
                  <a:cxn ang="0">
                    <a:pos x="0" y="38"/>
                  </a:cxn>
                  <a:cxn ang="0">
                    <a:pos x="4" y="36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30" y="16"/>
                  </a:cxn>
                  <a:cxn ang="0">
                    <a:pos x="30" y="16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2" y="20"/>
                  </a:cxn>
                  <a:cxn ang="0">
                    <a:pos x="2" y="26"/>
                  </a:cxn>
                  <a:cxn ang="0">
                    <a:pos x="2" y="26"/>
                  </a:cxn>
                </a:cxnLst>
                <a:rect l="0" t="0" r="r" b="b"/>
                <a:pathLst>
                  <a:path w="30" h="38">
                    <a:moveTo>
                      <a:pt x="2" y="26"/>
                    </a:moveTo>
                    <a:lnTo>
                      <a:pt x="2" y="26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4" y="36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2" y="20"/>
                    </a:lnTo>
                    <a:lnTo>
                      <a:pt x="2" y="26"/>
                    </a:lnTo>
                    <a:lnTo>
                      <a:pt x="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0" name="Freeform 306"/>
              <p:cNvSpPr/>
              <p:nvPr/>
            </p:nvSpPr>
            <p:spPr bwMode="auto">
              <a:xfrm>
                <a:off x="2595" y="919"/>
                <a:ext cx="38" cy="4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36" y="0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4" y="22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6"/>
                  </a:cxn>
                  <a:cxn ang="0">
                    <a:pos x="34" y="16"/>
                  </a:cxn>
                  <a:cxn ang="0">
                    <a:pos x="36" y="14"/>
                  </a:cxn>
                  <a:cxn ang="0">
                    <a:pos x="38" y="8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38" h="42">
                    <a:moveTo>
                      <a:pt x="36" y="0"/>
                    </a:moveTo>
                    <a:lnTo>
                      <a:pt x="36" y="0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4" y="22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6" y="14"/>
                    </a:lnTo>
                    <a:lnTo>
                      <a:pt x="38" y="8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1" name="Freeform 307"/>
              <p:cNvSpPr/>
              <p:nvPr/>
            </p:nvSpPr>
            <p:spPr bwMode="auto">
              <a:xfrm>
                <a:off x="2591" y="941"/>
                <a:ext cx="40" cy="42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40" y="0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24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8" y="40"/>
                  </a:cxn>
                  <a:cxn ang="0">
                    <a:pos x="14" y="38"/>
                  </a:cxn>
                  <a:cxn ang="0">
                    <a:pos x="20" y="34"/>
                  </a:cxn>
                  <a:cxn ang="0">
                    <a:pos x="26" y="28"/>
                  </a:cxn>
                  <a:cxn ang="0">
                    <a:pos x="34" y="16"/>
                  </a:cxn>
                  <a:cxn ang="0">
                    <a:pos x="40" y="0"/>
                  </a:cxn>
                  <a:cxn ang="0">
                    <a:pos x="40" y="0"/>
                  </a:cxn>
                </a:cxnLst>
                <a:rect l="0" t="0" r="r" b="b"/>
                <a:pathLst>
                  <a:path w="40" h="42">
                    <a:moveTo>
                      <a:pt x="40" y="0"/>
                    </a:moveTo>
                    <a:lnTo>
                      <a:pt x="40" y="0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24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8" y="40"/>
                    </a:lnTo>
                    <a:lnTo>
                      <a:pt x="14" y="38"/>
                    </a:lnTo>
                    <a:lnTo>
                      <a:pt x="20" y="34"/>
                    </a:lnTo>
                    <a:lnTo>
                      <a:pt x="26" y="28"/>
                    </a:lnTo>
                    <a:lnTo>
                      <a:pt x="34" y="16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2" name="Freeform 308"/>
              <p:cNvSpPr/>
              <p:nvPr/>
            </p:nvSpPr>
            <p:spPr bwMode="auto">
              <a:xfrm>
                <a:off x="2491" y="887"/>
                <a:ext cx="24" cy="44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4" y="44"/>
                  </a:cxn>
                  <a:cxn ang="0">
                    <a:pos x="14" y="4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16" y="6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4" h="44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6" y="6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3" name="Freeform 309"/>
              <p:cNvSpPr/>
              <p:nvPr/>
            </p:nvSpPr>
            <p:spPr bwMode="auto">
              <a:xfrm>
                <a:off x="2477" y="911"/>
                <a:ext cx="26" cy="50"/>
              </a:xfrm>
              <a:custGeom>
                <a:avLst/>
                <a:gdLst/>
                <a:ahLst/>
                <a:cxnLst>
                  <a:cxn ang="0">
                    <a:pos x="22" y="50"/>
                  </a:cxn>
                  <a:cxn ang="0">
                    <a:pos x="22" y="50"/>
                  </a:cxn>
                  <a:cxn ang="0">
                    <a:pos x="24" y="36"/>
                  </a:cxn>
                  <a:cxn ang="0">
                    <a:pos x="24" y="36"/>
                  </a:cxn>
                  <a:cxn ang="0">
                    <a:pos x="26" y="32"/>
                  </a:cxn>
                  <a:cxn ang="0">
                    <a:pos x="26" y="26"/>
                  </a:cxn>
                  <a:cxn ang="0">
                    <a:pos x="26" y="2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8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18" y="46"/>
                  </a:cxn>
                  <a:cxn ang="0">
                    <a:pos x="22" y="50"/>
                  </a:cxn>
                  <a:cxn ang="0">
                    <a:pos x="22" y="50"/>
                  </a:cxn>
                </a:cxnLst>
                <a:rect l="0" t="0" r="r" b="b"/>
                <a:pathLst>
                  <a:path w="26" h="50">
                    <a:moveTo>
                      <a:pt x="22" y="50"/>
                    </a:moveTo>
                    <a:lnTo>
                      <a:pt x="22" y="50"/>
                    </a:lnTo>
                    <a:lnTo>
                      <a:pt x="24" y="36"/>
                    </a:lnTo>
                    <a:lnTo>
                      <a:pt x="24" y="36"/>
                    </a:lnTo>
                    <a:lnTo>
                      <a:pt x="26" y="32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8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18" y="46"/>
                    </a:lnTo>
                    <a:lnTo>
                      <a:pt x="22" y="50"/>
                    </a:lnTo>
                    <a:lnTo>
                      <a:pt x="2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4" name="Freeform 310"/>
              <p:cNvSpPr/>
              <p:nvPr/>
            </p:nvSpPr>
            <p:spPr bwMode="auto">
              <a:xfrm>
                <a:off x="2465" y="931"/>
                <a:ext cx="32" cy="60"/>
              </a:xfrm>
              <a:custGeom>
                <a:avLst/>
                <a:gdLst/>
                <a:ahLst/>
                <a:cxnLst>
                  <a:cxn ang="0">
                    <a:pos x="32" y="42"/>
                  </a:cxn>
                  <a:cxn ang="0">
                    <a:pos x="32" y="42"/>
                  </a:cxn>
                  <a:cxn ang="0">
                    <a:pos x="30" y="36"/>
                  </a:cxn>
                  <a:cxn ang="0">
                    <a:pos x="28" y="32"/>
                  </a:cxn>
                  <a:cxn ang="0">
                    <a:pos x="28" y="32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2" y="18"/>
                  </a:cxn>
                  <a:cxn ang="0">
                    <a:pos x="2" y="18"/>
                  </a:cxn>
                  <a:cxn ang="0">
                    <a:pos x="10" y="32"/>
                  </a:cxn>
                  <a:cxn ang="0">
                    <a:pos x="10" y="32"/>
                  </a:cxn>
                  <a:cxn ang="0">
                    <a:pos x="26" y="60"/>
                  </a:cxn>
                  <a:cxn ang="0">
                    <a:pos x="26" y="60"/>
                  </a:cxn>
                  <a:cxn ang="0">
                    <a:pos x="32" y="42"/>
                  </a:cxn>
                  <a:cxn ang="0">
                    <a:pos x="32" y="42"/>
                  </a:cxn>
                </a:cxnLst>
                <a:rect l="0" t="0" r="r" b="b"/>
                <a:pathLst>
                  <a:path w="32" h="60">
                    <a:moveTo>
                      <a:pt x="32" y="42"/>
                    </a:moveTo>
                    <a:lnTo>
                      <a:pt x="32" y="42"/>
                    </a:lnTo>
                    <a:lnTo>
                      <a:pt x="30" y="36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2" y="18"/>
                    </a:lnTo>
                    <a:lnTo>
                      <a:pt x="2" y="18"/>
                    </a:lnTo>
                    <a:lnTo>
                      <a:pt x="10" y="32"/>
                    </a:lnTo>
                    <a:lnTo>
                      <a:pt x="10" y="32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32" y="42"/>
                    </a:lnTo>
                    <a:lnTo>
                      <a:pt x="32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5" name="Freeform 311"/>
              <p:cNvSpPr/>
              <p:nvPr/>
            </p:nvSpPr>
            <p:spPr bwMode="auto">
              <a:xfrm>
                <a:off x="2461" y="955"/>
                <a:ext cx="30" cy="60"/>
              </a:xfrm>
              <a:custGeom>
                <a:avLst/>
                <a:gdLst/>
                <a:ahLst/>
                <a:cxnLst>
                  <a:cxn ang="0">
                    <a:pos x="26" y="60"/>
                  </a:cxn>
                  <a:cxn ang="0">
                    <a:pos x="26" y="60"/>
                  </a:cxn>
                  <a:cxn ang="0">
                    <a:pos x="30" y="44"/>
                  </a:cxn>
                  <a:cxn ang="0">
                    <a:pos x="30" y="44"/>
                  </a:cxn>
                  <a:cxn ang="0">
                    <a:pos x="26" y="38"/>
                  </a:cxn>
                  <a:cxn ang="0">
                    <a:pos x="22" y="32"/>
                  </a:cxn>
                  <a:cxn ang="0">
                    <a:pos x="22" y="3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4" y="34"/>
                  </a:cxn>
                  <a:cxn ang="0">
                    <a:pos x="8" y="42"/>
                  </a:cxn>
                  <a:cxn ang="0">
                    <a:pos x="12" y="50"/>
                  </a:cxn>
                  <a:cxn ang="0">
                    <a:pos x="18" y="56"/>
                  </a:cxn>
                  <a:cxn ang="0">
                    <a:pos x="26" y="60"/>
                  </a:cxn>
                  <a:cxn ang="0">
                    <a:pos x="26" y="60"/>
                  </a:cxn>
                </a:cxnLst>
                <a:rect l="0" t="0" r="r" b="b"/>
                <a:pathLst>
                  <a:path w="30" h="60">
                    <a:moveTo>
                      <a:pt x="26" y="60"/>
                    </a:moveTo>
                    <a:lnTo>
                      <a:pt x="26" y="60"/>
                    </a:lnTo>
                    <a:lnTo>
                      <a:pt x="30" y="44"/>
                    </a:lnTo>
                    <a:lnTo>
                      <a:pt x="30" y="44"/>
                    </a:lnTo>
                    <a:lnTo>
                      <a:pt x="26" y="38"/>
                    </a:lnTo>
                    <a:lnTo>
                      <a:pt x="22" y="32"/>
                    </a:lnTo>
                    <a:lnTo>
                      <a:pt x="22" y="3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4" y="34"/>
                    </a:lnTo>
                    <a:lnTo>
                      <a:pt x="8" y="42"/>
                    </a:lnTo>
                    <a:lnTo>
                      <a:pt x="12" y="50"/>
                    </a:lnTo>
                    <a:lnTo>
                      <a:pt x="18" y="56"/>
                    </a:lnTo>
                    <a:lnTo>
                      <a:pt x="26" y="60"/>
                    </a:lnTo>
                    <a:lnTo>
                      <a:pt x="2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6" name="Freeform 312"/>
              <p:cNvSpPr/>
              <p:nvPr/>
            </p:nvSpPr>
            <p:spPr bwMode="auto">
              <a:xfrm>
                <a:off x="2513" y="887"/>
                <a:ext cx="20" cy="44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20" y="28"/>
                  </a:cxn>
                  <a:cxn ang="0">
                    <a:pos x="20" y="28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2" y="1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4">
                    <a:moveTo>
                      <a:pt x="8" y="0"/>
                    </a:moveTo>
                    <a:lnTo>
                      <a:pt x="8" y="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20" y="28"/>
                    </a:lnTo>
                    <a:lnTo>
                      <a:pt x="20" y="28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2" y="1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7" name="Freeform 313"/>
              <p:cNvSpPr/>
              <p:nvPr/>
            </p:nvSpPr>
            <p:spPr bwMode="auto">
              <a:xfrm>
                <a:off x="2507" y="921"/>
                <a:ext cx="34" cy="42"/>
              </a:xfrm>
              <a:custGeom>
                <a:avLst/>
                <a:gdLst/>
                <a:ahLst/>
                <a:cxnLst>
                  <a:cxn ang="0">
                    <a:pos x="2" y="28"/>
                  </a:cxn>
                  <a:cxn ang="0">
                    <a:pos x="2" y="28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4" y="4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34" y="14"/>
                  </a:cxn>
                  <a:cxn ang="0">
                    <a:pos x="32" y="1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2" y="22"/>
                  </a:cxn>
                  <a:cxn ang="0">
                    <a:pos x="2" y="28"/>
                  </a:cxn>
                  <a:cxn ang="0">
                    <a:pos x="2" y="28"/>
                  </a:cxn>
                </a:cxnLst>
                <a:rect l="0" t="0" r="r" b="b"/>
                <a:pathLst>
                  <a:path w="34" h="42">
                    <a:moveTo>
                      <a:pt x="2" y="28"/>
                    </a:moveTo>
                    <a:lnTo>
                      <a:pt x="2" y="28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34" y="14"/>
                    </a:lnTo>
                    <a:lnTo>
                      <a:pt x="32" y="1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2" y="22"/>
                    </a:lnTo>
                    <a:lnTo>
                      <a:pt x="2" y="28"/>
                    </a:lnTo>
                    <a:lnTo>
                      <a:pt x="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8" name="Freeform 314"/>
              <p:cNvSpPr/>
              <p:nvPr/>
            </p:nvSpPr>
            <p:spPr bwMode="auto">
              <a:xfrm>
                <a:off x="2501" y="945"/>
                <a:ext cx="42" cy="4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6" y="24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40" y="20"/>
                  </a:cxn>
                  <a:cxn ang="0">
                    <a:pos x="40" y="20"/>
                  </a:cxn>
                  <a:cxn ang="0">
                    <a:pos x="42" y="16"/>
                  </a:cxn>
                  <a:cxn ang="0">
                    <a:pos x="42" y="10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48">
                    <a:moveTo>
                      <a:pt x="42" y="0"/>
                    </a:moveTo>
                    <a:lnTo>
                      <a:pt x="42" y="0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6" y="24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42" y="16"/>
                    </a:lnTo>
                    <a:lnTo>
                      <a:pt x="42" y="10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9" name="Freeform 315"/>
              <p:cNvSpPr/>
              <p:nvPr/>
            </p:nvSpPr>
            <p:spPr bwMode="auto">
              <a:xfrm>
                <a:off x="2497" y="971"/>
                <a:ext cx="44" cy="46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14" y="22"/>
                  </a:cxn>
                  <a:cxn ang="0">
                    <a:pos x="14" y="22"/>
                  </a:cxn>
                  <a:cxn ang="0">
                    <a:pos x="8" y="26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8" y="44"/>
                  </a:cxn>
                  <a:cxn ang="0">
                    <a:pos x="16" y="42"/>
                  </a:cxn>
                  <a:cxn ang="0">
                    <a:pos x="24" y="36"/>
                  </a:cxn>
                  <a:cxn ang="0">
                    <a:pos x="30" y="30"/>
                  </a:cxn>
                  <a:cxn ang="0">
                    <a:pos x="36" y="24"/>
                  </a:cxn>
                  <a:cxn ang="0">
                    <a:pos x="40" y="16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44" h="46">
                    <a:moveTo>
                      <a:pt x="44" y="0"/>
                    </a:moveTo>
                    <a:lnTo>
                      <a:pt x="44" y="0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8" y="26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8" y="44"/>
                    </a:lnTo>
                    <a:lnTo>
                      <a:pt x="16" y="42"/>
                    </a:lnTo>
                    <a:lnTo>
                      <a:pt x="24" y="36"/>
                    </a:lnTo>
                    <a:lnTo>
                      <a:pt x="30" y="30"/>
                    </a:lnTo>
                    <a:lnTo>
                      <a:pt x="36" y="24"/>
                    </a:lnTo>
                    <a:lnTo>
                      <a:pt x="40" y="16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0" name="Freeform 316"/>
              <p:cNvSpPr/>
              <p:nvPr/>
            </p:nvSpPr>
            <p:spPr bwMode="auto">
              <a:xfrm>
                <a:off x="2449" y="557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1" name="Freeform 317"/>
              <p:cNvSpPr/>
              <p:nvPr/>
            </p:nvSpPr>
            <p:spPr bwMode="auto">
              <a:xfrm>
                <a:off x="2437" y="569"/>
                <a:ext cx="14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14" h="30">
                    <a:moveTo>
                      <a:pt x="6" y="26"/>
                    </a:move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2" name="Freeform 318"/>
              <p:cNvSpPr/>
              <p:nvPr/>
            </p:nvSpPr>
            <p:spPr bwMode="auto">
              <a:xfrm>
                <a:off x="2427" y="577"/>
                <a:ext cx="16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6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3" name="Freeform 319"/>
              <p:cNvSpPr/>
              <p:nvPr/>
            </p:nvSpPr>
            <p:spPr bwMode="auto">
              <a:xfrm>
                <a:off x="2421" y="591"/>
                <a:ext cx="14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2" y="26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2" y="32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4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2" y="3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4" name="Freeform 320"/>
              <p:cNvSpPr/>
              <p:nvPr/>
            </p:nvSpPr>
            <p:spPr bwMode="auto">
              <a:xfrm>
                <a:off x="2457" y="55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5" name="Freeform 321"/>
              <p:cNvSpPr/>
              <p:nvPr/>
            </p:nvSpPr>
            <p:spPr bwMode="auto">
              <a:xfrm>
                <a:off x="2449" y="581"/>
                <a:ext cx="26" cy="20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6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6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0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6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6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6" name="Freeform 322"/>
              <p:cNvSpPr/>
              <p:nvPr/>
            </p:nvSpPr>
            <p:spPr bwMode="auto">
              <a:xfrm>
                <a:off x="2443" y="597"/>
                <a:ext cx="30" cy="2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6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30" y="8"/>
                  </a:cxn>
                  <a:cxn ang="0">
                    <a:pos x="30" y="6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2">
                    <a:moveTo>
                      <a:pt x="30" y="0"/>
                    </a:moveTo>
                    <a:lnTo>
                      <a:pt x="30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6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30" y="8"/>
                    </a:lnTo>
                    <a:lnTo>
                      <a:pt x="30" y="6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7" name="Freeform 323"/>
              <p:cNvSpPr/>
              <p:nvPr/>
            </p:nvSpPr>
            <p:spPr bwMode="auto">
              <a:xfrm>
                <a:off x="2437" y="611"/>
                <a:ext cx="34" cy="24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2"/>
                  </a:cxn>
                  <a:cxn ang="0">
                    <a:pos x="20" y="18"/>
                  </a:cxn>
                  <a:cxn ang="0">
                    <a:pos x="28" y="10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4">
                    <a:moveTo>
                      <a:pt x="34" y="0"/>
                    </a:moveTo>
                    <a:lnTo>
                      <a:pt x="34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2"/>
                    </a:lnTo>
                    <a:lnTo>
                      <a:pt x="20" y="18"/>
                    </a:lnTo>
                    <a:lnTo>
                      <a:pt x="28" y="10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8" name="Freeform 324"/>
              <p:cNvSpPr/>
              <p:nvPr/>
            </p:nvSpPr>
            <p:spPr bwMode="auto">
              <a:xfrm>
                <a:off x="2421" y="363"/>
                <a:ext cx="1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6">
                    <a:moveTo>
                      <a:pt x="0" y="6"/>
                    </a:moveTo>
                    <a:lnTo>
                      <a:pt x="0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9" name="Freeform 325"/>
              <p:cNvSpPr/>
              <p:nvPr/>
            </p:nvSpPr>
            <p:spPr bwMode="auto">
              <a:xfrm>
                <a:off x="2413" y="371"/>
                <a:ext cx="10" cy="1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0" h="18">
                    <a:moveTo>
                      <a:pt x="0" y="4"/>
                    </a:moveTo>
                    <a:lnTo>
                      <a:pt x="0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0" name="Freeform 326"/>
              <p:cNvSpPr/>
              <p:nvPr/>
            </p:nvSpPr>
            <p:spPr bwMode="auto">
              <a:xfrm>
                <a:off x="2407" y="377"/>
                <a:ext cx="10" cy="2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24">
                    <a:moveTo>
                      <a:pt x="0" y="6"/>
                    </a:move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1" name="Freeform 327"/>
              <p:cNvSpPr/>
              <p:nvPr/>
            </p:nvSpPr>
            <p:spPr bwMode="auto">
              <a:xfrm>
                <a:off x="2403" y="385"/>
                <a:ext cx="10" cy="24"/>
              </a:xfrm>
              <a:custGeom>
                <a:avLst/>
                <a:gdLst/>
                <a:ahLst/>
                <a:cxnLst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2" y="18"/>
                  </a:cxn>
                  <a:cxn ang="0">
                    <a:pos x="6" y="24"/>
                  </a:cxn>
                  <a:cxn ang="0">
                    <a:pos x="6" y="24"/>
                  </a:cxn>
                </a:cxnLst>
                <a:rect l="0" t="0" r="r" b="b"/>
                <a:pathLst>
                  <a:path w="10" h="24">
                    <a:moveTo>
                      <a:pt x="6" y="24"/>
                    </a:move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2" y="18"/>
                    </a:lnTo>
                    <a:lnTo>
                      <a:pt x="6" y="24"/>
                    </a:lnTo>
                    <a:lnTo>
                      <a:pt x="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2" name="Freeform 328"/>
              <p:cNvSpPr/>
              <p:nvPr/>
            </p:nvSpPr>
            <p:spPr bwMode="auto">
              <a:xfrm>
                <a:off x="2425" y="365"/>
                <a:ext cx="10" cy="1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6">
                    <a:moveTo>
                      <a:pt x="8" y="0"/>
                    </a:moveTo>
                    <a:lnTo>
                      <a:pt x="8" y="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3" name="Freeform 329"/>
              <p:cNvSpPr/>
              <p:nvPr/>
            </p:nvSpPr>
            <p:spPr bwMode="auto">
              <a:xfrm>
                <a:off x="2421" y="379"/>
                <a:ext cx="14" cy="12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4" y="6"/>
                  </a:cxn>
                  <a:cxn ang="0">
                    <a:pos x="14" y="6"/>
                  </a:cxn>
                  <a:cxn ang="0">
                    <a:pos x="14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12">
                    <a:moveTo>
                      <a:pt x="4" y="4"/>
                    </a:moveTo>
                    <a:lnTo>
                      <a:pt x="4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4" y="6"/>
                    </a:lnTo>
                    <a:lnTo>
                      <a:pt x="14" y="6"/>
                    </a:lnTo>
                    <a:lnTo>
                      <a:pt x="14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4" name="Freeform 330"/>
              <p:cNvSpPr/>
              <p:nvPr/>
            </p:nvSpPr>
            <p:spPr bwMode="auto">
              <a:xfrm>
                <a:off x="2417" y="387"/>
                <a:ext cx="18" cy="14"/>
              </a:xfrm>
              <a:custGeom>
                <a:avLst/>
                <a:gdLst/>
                <a:ahLst/>
                <a:cxnLst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6" y="8"/>
                  </a:cxn>
                  <a:cxn ang="0">
                    <a:pos x="16" y="8"/>
                  </a:cxn>
                </a:cxnLst>
                <a:rect l="0" t="0" r="r" b="b"/>
                <a:pathLst>
                  <a:path w="18" h="14">
                    <a:moveTo>
                      <a:pt x="16" y="8"/>
                    </a:moveTo>
                    <a:lnTo>
                      <a:pt x="16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6" y="8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5" name="Freeform 331"/>
              <p:cNvSpPr/>
              <p:nvPr/>
            </p:nvSpPr>
            <p:spPr bwMode="auto">
              <a:xfrm>
                <a:off x="2413" y="397"/>
                <a:ext cx="2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2"/>
                  </a:cxn>
                  <a:cxn ang="0">
                    <a:pos x="12" y="10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0" h="14">
                    <a:moveTo>
                      <a:pt x="0" y="14"/>
                    </a:moveTo>
                    <a:lnTo>
                      <a:pt x="0" y="14"/>
                    </a:lnTo>
                    <a:lnTo>
                      <a:pt x="6" y="12"/>
                    </a:lnTo>
                    <a:lnTo>
                      <a:pt x="12" y="10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6" name="Freeform 332"/>
              <p:cNvSpPr/>
              <p:nvPr/>
            </p:nvSpPr>
            <p:spPr bwMode="auto">
              <a:xfrm>
                <a:off x="2483" y="429"/>
                <a:ext cx="12" cy="10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0">
                    <a:moveTo>
                      <a:pt x="12" y="0"/>
                    </a:moveTo>
                    <a:lnTo>
                      <a:pt x="12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7" name="Freeform 333"/>
              <p:cNvSpPr/>
              <p:nvPr/>
            </p:nvSpPr>
            <p:spPr bwMode="auto">
              <a:xfrm>
                <a:off x="2475" y="431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8" name="Freeform 334"/>
              <p:cNvSpPr/>
              <p:nvPr/>
            </p:nvSpPr>
            <p:spPr bwMode="auto">
              <a:xfrm>
                <a:off x="2467" y="433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9" name="Freeform 335"/>
              <p:cNvSpPr/>
              <p:nvPr/>
            </p:nvSpPr>
            <p:spPr bwMode="auto">
              <a:xfrm>
                <a:off x="2457" y="439"/>
                <a:ext cx="8" cy="24"/>
              </a:xfrm>
              <a:custGeom>
                <a:avLst/>
                <a:gdLst/>
                <a:ahLst/>
                <a:cxnLst>
                  <a:cxn ang="0">
                    <a:pos x="2" y="24"/>
                  </a:cxn>
                  <a:cxn ang="0">
                    <a:pos x="2" y="24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</a:cxnLst>
                <a:rect l="0" t="0" r="r" b="b"/>
                <a:pathLst>
                  <a:path w="8" h="24">
                    <a:moveTo>
                      <a:pt x="2" y="24"/>
                    </a:moveTo>
                    <a:lnTo>
                      <a:pt x="2" y="24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0" name="Freeform 336"/>
              <p:cNvSpPr/>
              <p:nvPr/>
            </p:nvSpPr>
            <p:spPr bwMode="auto">
              <a:xfrm>
                <a:off x="2485" y="429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1" name="Freeform 337"/>
              <p:cNvSpPr/>
              <p:nvPr/>
            </p:nvSpPr>
            <p:spPr bwMode="auto">
              <a:xfrm>
                <a:off x="2477" y="443"/>
                <a:ext cx="18" cy="8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8" h="8">
                    <a:moveTo>
                      <a:pt x="4" y="4"/>
                    </a:move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2" name="Freeform 338"/>
              <p:cNvSpPr/>
              <p:nvPr/>
            </p:nvSpPr>
            <p:spPr bwMode="auto">
              <a:xfrm>
                <a:off x="2469" y="453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3" name="Freeform 339"/>
              <p:cNvSpPr/>
              <p:nvPr/>
            </p:nvSpPr>
            <p:spPr bwMode="auto">
              <a:xfrm>
                <a:off x="2463" y="461"/>
                <a:ext cx="24" cy="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6" y="6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6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6" y="6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4" name="Freeform 340"/>
              <p:cNvSpPr/>
              <p:nvPr/>
            </p:nvSpPr>
            <p:spPr bwMode="auto">
              <a:xfrm>
                <a:off x="2511" y="461"/>
                <a:ext cx="12" cy="1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2"/>
                  </a:cxn>
                  <a:cxn ang="0">
                    <a:pos x="6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2">
                    <a:moveTo>
                      <a:pt x="12" y="0"/>
                    </a:moveTo>
                    <a:lnTo>
                      <a:pt x="12" y="0"/>
                    </a:lnTo>
                    <a:lnTo>
                      <a:pt x="6" y="2"/>
                    </a:lnTo>
                    <a:lnTo>
                      <a:pt x="6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5" name="Freeform 341"/>
              <p:cNvSpPr/>
              <p:nvPr/>
            </p:nvSpPr>
            <p:spPr bwMode="auto">
              <a:xfrm>
                <a:off x="2503" y="463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6" name="Freeform 342"/>
              <p:cNvSpPr/>
              <p:nvPr/>
            </p:nvSpPr>
            <p:spPr bwMode="auto">
              <a:xfrm>
                <a:off x="2495" y="467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7" name="Freeform 343"/>
              <p:cNvSpPr/>
              <p:nvPr/>
            </p:nvSpPr>
            <p:spPr bwMode="auto">
              <a:xfrm>
                <a:off x="2485" y="471"/>
                <a:ext cx="8" cy="24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8" h="24">
                    <a:moveTo>
                      <a:pt x="8" y="20"/>
                    </a:moveTo>
                    <a:lnTo>
                      <a:pt x="8" y="20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8" name="Freeform 344"/>
              <p:cNvSpPr/>
              <p:nvPr/>
            </p:nvSpPr>
            <p:spPr bwMode="auto">
              <a:xfrm>
                <a:off x="2513" y="463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9" name="Freeform 345"/>
              <p:cNvSpPr/>
              <p:nvPr/>
            </p:nvSpPr>
            <p:spPr bwMode="auto">
              <a:xfrm>
                <a:off x="2505" y="477"/>
                <a:ext cx="18" cy="6"/>
              </a:xfrm>
              <a:custGeom>
                <a:avLst/>
                <a:gdLst/>
                <a:ahLst/>
                <a:cxnLst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</a:cxnLst>
                <a:rect l="0" t="0" r="r" b="b"/>
                <a:pathLst>
                  <a:path w="18" h="6">
                    <a:moveTo>
                      <a:pt x="4" y="2"/>
                    </a:move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0" name="Freeform 346"/>
              <p:cNvSpPr/>
              <p:nvPr/>
            </p:nvSpPr>
            <p:spPr bwMode="auto">
              <a:xfrm>
                <a:off x="2497" y="485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4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4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1" name="Freeform 347"/>
              <p:cNvSpPr/>
              <p:nvPr/>
            </p:nvSpPr>
            <p:spPr bwMode="auto">
              <a:xfrm>
                <a:off x="2491" y="493"/>
                <a:ext cx="24" cy="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8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2" name="Freeform 348"/>
              <p:cNvSpPr/>
              <p:nvPr/>
            </p:nvSpPr>
            <p:spPr bwMode="auto">
              <a:xfrm>
                <a:off x="2427" y="417"/>
                <a:ext cx="12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0">
                    <a:moveTo>
                      <a:pt x="0" y="8"/>
                    </a:move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3" name="Freeform 349"/>
              <p:cNvSpPr/>
              <p:nvPr/>
            </p:nvSpPr>
            <p:spPr bwMode="auto">
              <a:xfrm>
                <a:off x="2419" y="427"/>
                <a:ext cx="10" cy="22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</a:cxnLst>
                <a:rect l="0" t="0" r="r" b="b"/>
                <a:pathLst>
                  <a:path w="10" h="22">
                    <a:moveTo>
                      <a:pt x="6" y="0"/>
                    </a:move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4" name="Freeform 350"/>
              <p:cNvSpPr/>
              <p:nvPr/>
            </p:nvSpPr>
            <p:spPr bwMode="auto">
              <a:xfrm>
                <a:off x="2411" y="433"/>
                <a:ext cx="12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8">
                    <a:moveTo>
                      <a:pt x="0" y="8"/>
                    </a:moveTo>
                    <a:lnTo>
                      <a:pt x="0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5" name="Freeform 351"/>
              <p:cNvSpPr/>
              <p:nvPr/>
            </p:nvSpPr>
            <p:spPr bwMode="auto">
              <a:xfrm>
                <a:off x="2407" y="443"/>
                <a:ext cx="10" cy="30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10" h="30">
                    <a:moveTo>
                      <a:pt x="10" y="22"/>
                    </a:move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6" name="Freeform 352"/>
              <p:cNvSpPr/>
              <p:nvPr/>
            </p:nvSpPr>
            <p:spPr bwMode="auto">
              <a:xfrm>
                <a:off x="2433" y="419"/>
                <a:ext cx="12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2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7" name="Freeform 353"/>
              <p:cNvSpPr/>
              <p:nvPr/>
            </p:nvSpPr>
            <p:spPr bwMode="auto">
              <a:xfrm>
                <a:off x="2429" y="435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2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8" name="Freeform 354"/>
              <p:cNvSpPr/>
              <p:nvPr/>
            </p:nvSpPr>
            <p:spPr bwMode="auto">
              <a:xfrm>
                <a:off x="2423" y="447"/>
                <a:ext cx="24" cy="16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24" h="16">
                    <a:moveTo>
                      <a:pt x="0" y="16"/>
                    </a:move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9" name="Freeform 355"/>
              <p:cNvSpPr/>
              <p:nvPr/>
            </p:nvSpPr>
            <p:spPr bwMode="auto">
              <a:xfrm>
                <a:off x="2419" y="457"/>
                <a:ext cx="24" cy="18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4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" h="18">
                    <a:moveTo>
                      <a:pt x="24" y="0"/>
                    </a:move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4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0" name="Freeform 356"/>
              <p:cNvSpPr/>
              <p:nvPr/>
            </p:nvSpPr>
            <p:spPr bwMode="auto">
              <a:xfrm>
                <a:off x="2493" y="515"/>
                <a:ext cx="10" cy="20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10" h="20">
                    <a:moveTo>
                      <a:pt x="0" y="14"/>
                    </a:move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1" name="Freeform 357"/>
              <p:cNvSpPr/>
              <p:nvPr/>
            </p:nvSpPr>
            <p:spPr bwMode="auto">
              <a:xfrm>
                <a:off x="2489" y="531"/>
                <a:ext cx="16" cy="1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6" y="12"/>
                  </a:cxn>
                  <a:cxn ang="0">
                    <a:pos x="16" y="12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18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6" y="12"/>
                    </a:lnTo>
                    <a:lnTo>
                      <a:pt x="16" y="12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2" name="Freeform 358"/>
              <p:cNvSpPr/>
              <p:nvPr/>
            </p:nvSpPr>
            <p:spPr bwMode="auto">
              <a:xfrm>
                <a:off x="2489" y="543"/>
                <a:ext cx="20" cy="2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20" y="20"/>
                  </a:cxn>
                  <a:cxn ang="0">
                    <a:pos x="20" y="20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16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0" h="20">
                    <a:moveTo>
                      <a:pt x="8" y="12"/>
                    </a:moveTo>
                    <a:lnTo>
                      <a:pt x="8" y="12"/>
                    </a:lnTo>
                    <a:lnTo>
                      <a:pt x="20" y="20"/>
                    </a:lnTo>
                    <a:lnTo>
                      <a:pt x="20" y="20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16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3" name="Freeform 359"/>
              <p:cNvSpPr/>
              <p:nvPr/>
            </p:nvSpPr>
            <p:spPr bwMode="auto">
              <a:xfrm>
                <a:off x="2489" y="553"/>
                <a:ext cx="22" cy="22"/>
              </a:xfrm>
              <a:custGeom>
                <a:avLst/>
                <a:gdLst/>
                <a:ahLst/>
                <a:cxnLst>
                  <a:cxn ang="0">
                    <a:pos x="22" y="22"/>
                  </a:cxn>
                  <a:cxn ang="0">
                    <a:pos x="22" y="22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16" y="10"/>
                  </a:cxn>
                  <a:cxn ang="0">
                    <a:pos x="16" y="1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8"/>
                  </a:cxn>
                  <a:cxn ang="0">
                    <a:pos x="8" y="14"/>
                  </a:cxn>
                  <a:cxn ang="0">
                    <a:pos x="14" y="20"/>
                  </a:cxn>
                  <a:cxn ang="0">
                    <a:pos x="22" y="22"/>
                  </a:cxn>
                  <a:cxn ang="0">
                    <a:pos x="22" y="22"/>
                  </a:cxn>
                </a:cxnLst>
                <a:rect l="0" t="0" r="r" b="b"/>
                <a:pathLst>
                  <a:path w="22" h="22">
                    <a:moveTo>
                      <a:pt x="22" y="22"/>
                    </a:moveTo>
                    <a:lnTo>
                      <a:pt x="22" y="22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8"/>
                    </a:lnTo>
                    <a:lnTo>
                      <a:pt x="8" y="14"/>
                    </a:lnTo>
                    <a:lnTo>
                      <a:pt x="14" y="20"/>
                    </a:lnTo>
                    <a:lnTo>
                      <a:pt x="22" y="22"/>
                    </a:lnTo>
                    <a:lnTo>
                      <a:pt x="2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4" name="Freeform 360"/>
              <p:cNvSpPr/>
              <p:nvPr/>
            </p:nvSpPr>
            <p:spPr bwMode="auto">
              <a:xfrm>
                <a:off x="2501" y="515"/>
                <a:ext cx="10" cy="20"/>
              </a:xfrm>
              <a:custGeom>
                <a:avLst/>
                <a:gdLst/>
                <a:ahLst/>
                <a:cxnLst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</a:cxnLst>
                <a:rect l="0" t="0" r="r" b="b"/>
                <a:pathLst>
                  <a:path w="10" h="20">
                    <a:moveTo>
                      <a:pt x="10" y="10"/>
                    </a:moveTo>
                    <a:lnTo>
                      <a:pt x="10" y="1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5" name="Freeform 361"/>
              <p:cNvSpPr/>
              <p:nvPr/>
            </p:nvSpPr>
            <p:spPr bwMode="auto">
              <a:xfrm>
                <a:off x="2507" y="527"/>
                <a:ext cx="12" cy="22"/>
              </a:xfrm>
              <a:custGeom>
                <a:avLst/>
                <a:gdLst/>
                <a:ahLst/>
                <a:cxnLst>
                  <a:cxn ang="0">
                    <a:pos x="2" y="22"/>
                  </a:cxn>
                  <a:cxn ang="0">
                    <a:pos x="2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2" y="22"/>
                  </a:cxn>
                </a:cxnLst>
                <a:rect l="0" t="0" r="r" b="b"/>
                <a:pathLst>
                  <a:path w="12" h="22">
                    <a:moveTo>
                      <a:pt x="2" y="22"/>
                    </a:moveTo>
                    <a:lnTo>
                      <a:pt x="2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6" name="Freeform 362"/>
              <p:cNvSpPr/>
              <p:nvPr/>
            </p:nvSpPr>
            <p:spPr bwMode="auto">
              <a:xfrm>
                <a:off x="2511" y="535"/>
                <a:ext cx="12" cy="26"/>
              </a:xfrm>
              <a:custGeom>
                <a:avLst/>
                <a:gdLst/>
                <a:ahLst/>
                <a:cxnLst>
                  <a:cxn ang="0">
                    <a:pos x="8" y="14"/>
                  </a:cxn>
                  <a:cxn ang="0">
                    <a:pos x="8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8" y="14"/>
                  </a:cxn>
                  <a:cxn ang="0">
                    <a:pos x="8" y="14"/>
                  </a:cxn>
                </a:cxnLst>
                <a:rect l="0" t="0" r="r" b="b"/>
                <a:pathLst>
                  <a:path w="12" h="26">
                    <a:moveTo>
                      <a:pt x="8" y="14"/>
                    </a:moveTo>
                    <a:lnTo>
                      <a:pt x="8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8" y="14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7" name="Freeform 363"/>
              <p:cNvSpPr/>
              <p:nvPr/>
            </p:nvSpPr>
            <p:spPr bwMode="auto">
              <a:xfrm>
                <a:off x="2513" y="545"/>
                <a:ext cx="14" cy="2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8"/>
                  </a:cxn>
                  <a:cxn ang="0">
                    <a:pos x="2" y="28"/>
                  </a:cxn>
                  <a:cxn ang="0">
                    <a:pos x="8" y="22"/>
                  </a:cxn>
                  <a:cxn ang="0">
                    <a:pos x="12" y="16"/>
                  </a:cxn>
                  <a:cxn ang="0">
                    <a:pos x="14" y="8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4" h="28">
                    <a:moveTo>
                      <a:pt x="12" y="0"/>
                    </a:moveTo>
                    <a:lnTo>
                      <a:pt x="12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8"/>
                    </a:lnTo>
                    <a:lnTo>
                      <a:pt x="2" y="28"/>
                    </a:lnTo>
                    <a:lnTo>
                      <a:pt x="8" y="22"/>
                    </a:lnTo>
                    <a:lnTo>
                      <a:pt x="12" y="16"/>
                    </a:lnTo>
                    <a:lnTo>
                      <a:pt x="14" y="8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8" name="Freeform 364"/>
              <p:cNvSpPr/>
              <p:nvPr/>
            </p:nvSpPr>
            <p:spPr bwMode="auto">
              <a:xfrm>
                <a:off x="2635" y="675"/>
                <a:ext cx="18" cy="2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12" y="4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0"/>
                    </a:lnTo>
                    <a:lnTo>
                      <a:pt x="12" y="4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9" name="Freeform 365"/>
              <p:cNvSpPr/>
              <p:nvPr/>
            </p:nvSpPr>
            <p:spPr bwMode="auto">
              <a:xfrm>
                <a:off x="2623" y="687"/>
                <a:ext cx="16" cy="34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8" y="34"/>
                  </a:cxn>
                  <a:cxn ang="0">
                    <a:pos x="8" y="34"/>
                  </a:cxn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34">
                    <a:moveTo>
                      <a:pt x="0" y="8"/>
                    </a:move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0" name="Freeform 366"/>
              <p:cNvSpPr/>
              <p:nvPr/>
            </p:nvSpPr>
            <p:spPr bwMode="auto">
              <a:xfrm>
                <a:off x="2613" y="697"/>
                <a:ext cx="16" cy="40"/>
              </a:xfrm>
              <a:custGeom>
                <a:avLst/>
                <a:gdLst/>
                <a:ahLst/>
                <a:cxnLst>
                  <a:cxn ang="0">
                    <a:pos x="16" y="30"/>
                  </a:cxn>
                  <a:cxn ang="0">
                    <a:pos x="16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6" y="30"/>
                  </a:cxn>
                  <a:cxn ang="0">
                    <a:pos x="16" y="30"/>
                  </a:cxn>
                </a:cxnLst>
                <a:rect l="0" t="0" r="r" b="b"/>
                <a:pathLst>
                  <a:path w="16" h="40">
                    <a:moveTo>
                      <a:pt x="16" y="30"/>
                    </a:moveTo>
                    <a:lnTo>
                      <a:pt x="16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6" y="30"/>
                    </a:lnTo>
                    <a:lnTo>
                      <a:pt x="16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1" name="Freeform 367"/>
              <p:cNvSpPr/>
              <p:nvPr/>
            </p:nvSpPr>
            <p:spPr bwMode="auto">
              <a:xfrm>
                <a:off x="2607" y="711"/>
                <a:ext cx="14" cy="42"/>
              </a:xfrm>
              <a:custGeom>
                <a:avLst/>
                <a:gdLst/>
                <a:ahLst/>
                <a:cxnLst>
                  <a:cxn ang="0">
                    <a:pos x="14" y="32"/>
                  </a:cxn>
                  <a:cxn ang="0">
                    <a:pos x="14" y="32"/>
                  </a:cxn>
                  <a:cxn ang="0">
                    <a:pos x="14" y="28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4" y="32"/>
                  </a:cxn>
                  <a:cxn ang="0">
                    <a:pos x="10" y="42"/>
                  </a:cxn>
                  <a:cxn ang="0">
                    <a:pos x="10" y="42"/>
                  </a:cxn>
                  <a:cxn ang="0">
                    <a:pos x="14" y="32"/>
                  </a:cxn>
                  <a:cxn ang="0">
                    <a:pos x="14" y="32"/>
                  </a:cxn>
                </a:cxnLst>
                <a:rect l="0" t="0" r="r" b="b"/>
                <a:pathLst>
                  <a:path w="14" h="42">
                    <a:moveTo>
                      <a:pt x="14" y="32"/>
                    </a:moveTo>
                    <a:lnTo>
                      <a:pt x="14" y="32"/>
                    </a:lnTo>
                    <a:lnTo>
                      <a:pt x="14" y="28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4" y="32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4" y="32"/>
                    </a:lnTo>
                    <a:lnTo>
                      <a:pt x="14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2" name="Freeform 368"/>
              <p:cNvSpPr/>
              <p:nvPr/>
            </p:nvSpPr>
            <p:spPr bwMode="auto">
              <a:xfrm>
                <a:off x="2645" y="67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3" name="Freeform 369"/>
              <p:cNvSpPr/>
              <p:nvPr/>
            </p:nvSpPr>
            <p:spPr bwMode="auto">
              <a:xfrm>
                <a:off x="2637" y="701"/>
                <a:ext cx="26" cy="22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4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2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4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4" name="Freeform 370"/>
              <p:cNvSpPr/>
              <p:nvPr/>
            </p:nvSpPr>
            <p:spPr bwMode="auto">
              <a:xfrm>
                <a:off x="2629" y="717"/>
                <a:ext cx="32" cy="24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10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24">
                    <a:moveTo>
                      <a:pt x="32" y="0"/>
                    </a:moveTo>
                    <a:lnTo>
                      <a:pt x="32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10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5" name="Freeform 371"/>
              <p:cNvSpPr/>
              <p:nvPr/>
            </p:nvSpPr>
            <p:spPr bwMode="auto">
              <a:xfrm>
                <a:off x="2623" y="733"/>
                <a:ext cx="34" cy="22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2" y="22"/>
                  </a:cxn>
                  <a:cxn ang="0">
                    <a:pos x="22" y="16"/>
                  </a:cxn>
                  <a:cxn ang="0">
                    <a:pos x="30" y="8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2">
                    <a:moveTo>
                      <a:pt x="34" y="0"/>
                    </a:moveTo>
                    <a:lnTo>
                      <a:pt x="34" y="0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2" y="22"/>
                    </a:lnTo>
                    <a:lnTo>
                      <a:pt x="22" y="16"/>
                    </a:lnTo>
                    <a:lnTo>
                      <a:pt x="30" y="8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6" name="Freeform 372"/>
              <p:cNvSpPr/>
              <p:nvPr/>
            </p:nvSpPr>
            <p:spPr bwMode="auto">
              <a:xfrm>
                <a:off x="2729" y="737"/>
                <a:ext cx="26" cy="12"/>
              </a:xfrm>
              <a:custGeom>
                <a:avLst/>
                <a:gdLst/>
                <a:ahLst/>
                <a:cxnLst>
                  <a:cxn ang="0">
                    <a:pos x="26" y="12"/>
                  </a:cxn>
                  <a:cxn ang="0">
                    <a:pos x="26" y="12"/>
                  </a:cxn>
                  <a:cxn ang="0">
                    <a:pos x="22" y="8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6" y="12"/>
                  </a:cxn>
                  <a:cxn ang="0">
                    <a:pos x="26" y="12"/>
                  </a:cxn>
                </a:cxnLst>
                <a:rect l="0" t="0" r="r" b="b"/>
                <a:pathLst>
                  <a:path w="26" h="12">
                    <a:moveTo>
                      <a:pt x="26" y="12"/>
                    </a:moveTo>
                    <a:lnTo>
                      <a:pt x="26" y="12"/>
                    </a:lnTo>
                    <a:lnTo>
                      <a:pt x="22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6" y="12"/>
                    </a:lnTo>
                    <a:lnTo>
                      <a:pt x="2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7" name="Freeform 373"/>
              <p:cNvSpPr/>
              <p:nvPr/>
            </p:nvSpPr>
            <p:spPr bwMode="auto">
              <a:xfrm>
                <a:off x="2711" y="729"/>
                <a:ext cx="26" cy="20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10" y="2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6" y="6"/>
                  </a:cxn>
                  <a:cxn ang="0">
                    <a:pos x="26" y="6"/>
                  </a:cxn>
                  <a:cxn ang="0">
                    <a:pos x="20" y="2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26" h="20">
                    <a:moveTo>
                      <a:pt x="4" y="16"/>
                    </a:move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0" y="2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8" name="Freeform 374"/>
              <p:cNvSpPr/>
              <p:nvPr/>
            </p:nvSpPr>
            <p:spPr bwMode="auto">
              <a:xfrm>
                <a:off x="2693" y="725"/>
                <a:ext cx="30" cy="24"/>
              </a:xfrm>
              <a:custGeom>
                <a:avLst/>
                <a:gdLst/>
                <a:ahLst/>
                <a:cxnLst>
                  <a:cxn ang="0">
                    <a:pos x="12" y="10"/>
                  </a:cxn>
                  <a:cxn ang="0">
                    <a:pos x="12" y="10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4"/>
                  </a:cxn>
                  <a:cxn ang="0">
                    <a:pos x="10" y="24"/>
                  </a:cxn>
                  <a:cxn ang="0">
                    <a:pos x="14" y="22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"/>
                  </a:cxn>
                  <a:cxn ang="0">
                    <a:pos x="2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2" y="10"/>
                  </a:cxn>
                  <a:cxn ang="0">
                    <a:pos x="12" y="10"/>
                  </a:cxn>
                </a:cxnLst>
                <a:rect l="0" t="0" r="r" b="b"/>
                <a:pathLst>
                  <a:path w="30" h="24">
                    <a:moveTo>
                      <a:pt x="12" y="10"/>
                    </a:moveTo>
                    <a:lnTo>
                      <a:pt x="12" y="1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4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24" y="2"/>
                    </a:lnTo>
                    <a:lnTo>
                      <a:pt x="2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2" y="10"/>
                    </a:lnTo>
                    <a:lnTo>
                      <a:pt x="1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9" name="Freeform 375"/>
              <p:cNvSpPr/>
              <p:nvPr/>
            </p:nvSpPr>
            <p:spPr bwMode="auto">
              <a:xfrm>
                <a:off x="2677" y="725"/>
                <a:ext cx="30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0" y="24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12" y="8"/>
                  </a:cxn>
                  <a:cxn ang="0">
                    <a:pos x="6" y="14"/>
                  </a:cxn>
                  <a:cxn ang="0">
                    <a:pos x="0" y="24"/>
                  </a:cxn>
                  <a:cxn ang="0">
                    <a:pos x="0" y="24"/>
                  </a:cxn>
                </a:cxnLst>
                <a:rect l="0" t="0" r="r" b="b"/>
                <a:pathLst>
                  <a:path w="30" h="24">
                    <a:moveTo>
                      <a:pt x="0" y="24"/>
                    </a:moveTo>
                    <a:lnTo>
                      <a:pt x="0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12" y="8"/>
                    </a:lnTo>
                    <a:lnTo>
                      <a:pt x="6" y="14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0" name="Freeform 376"/>
              <p:cNvSpPr/>
              <p:nvPr/>
            </p:nvSpPr>
            <p:spPr bwMode="auto">
              <a:xfrm>
                <a:off x="2729" y="751"/>
                <a:ext cx="26" cy="12"/>
              </a:xfrm>
              <a:custGeom>
                <a:avLst/>
                <a:gdLst/>
                <a:ahLst/>
                <a:cxnLst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2" y="12"/>
                  </a:cxn>
                  <a:cxn ang="0">
                    <a:pos x="12" y="12"/>
                  </a:cxn>
                </a:cxnLst>
                <a:rect l="0" t="0" r="r" b="b"/>
                <a:pathLst>
                  <a:path w="26" h="12"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1" name="Freeform 377"/>
              <p:cNvSpPr/>
              <p:nvPr/>
            </p:nvSpPr>
            <p:spPr bwMode="auto">
              <a:xfrm>
                <a:off x="2711" y="753"/>
                <a:ext cx="28" cy="18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18"/>
                  </a:cxn>
                  <a:cxn ang="0">
                    <a:pos x="24" y="16"/>
                  </a:cxn>
                  <a:cxn ang="0">
                    <a:pos x="28" y="14"/>
                  </a:cxn>
                  <a:cxn ang="0">
                    <a:pos x="28" y="14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8" h="18">
                    <a:moveTo>
                      <a:pt x="14" y="0"/>
                    </a:moveTo>
                    <a:lnTo>
                      <a:pt x="14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18"/>
                    </a:lnTo>
                    <a:lnTo>
                      <a:pt x="24" y="16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2" name="Freeform 378"/>
              <p:cNvSpPr/>
              <p:nvPr/>
            </p:nvSpPr>
            <p:spPr bwMode="auto">
              <a:xfrm>
                <a:off x="2693" y="755"/>
                <a:ext cx="34" cy="2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6" y="22"/>
                  </a:cxn>
                  <a:cxn ang="0">
                    <a:pos x="28" y="20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16" y="2"/>
                  </a:cxn>
                  <a:cxn ang="0">
                    <a:pos x="16" y="2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34" h="22">
                    <a:moveTo>
                      <a:pt x="12" y="0"/>
                    </a:move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6" y="22"/>
                    </a:lnTo>
                    <a:lnTo>
                      <a:pt x="28" y="20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3" name="Freeform 379"/>
              <p:cNvSpPr/>
              <p:nvPr/>
            </p:nvSpPr>
            <p:spPr bwMode="auto">
              <a:xfrm>
                <a:off x="2679" y="755"/>
                <a:ext cx="34" cy="22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6" y="10"/>
                  </a:cxn>
                  <a:cxn ang="0">
                    <a:pos x="14" y="18"/>
                  </a:cxn>
                  <a:cxn ang="0">
                    <a:pos x="24" y="22"/>
                  </a:cxn>
                  <a:cxn ang="0">
                    <a:pos x="34" y="22"/>
                  </a:cxn>
                  <a:cxn ang="0">
                    <a:pos x="34" y="22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2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34" h="22">
                    <a:moveTo>
                      <a:pt x="10" y="0"/>
                    </a:moveTo>
                    <a:lnTo>
                      <a:pt x="1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6" y="10"/>
                    </a:lnTo>
                    <a:lnTo>
                      <a:pt x="14" y="18"/>
                    </a:lnTo>
                    <a:lnTo>
                      <a:pt x="24" y="22"/>
                    </a:lnTo>
                    <a:lnTo>
                      <a:pt x="34" y="22"/>
                    </a:lnTo>
                    <a:lnTo>
                      <a:pt x="34" y="22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2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4" name="Freeform 380"/>
              <p:cNvSpPr/>
              <p:nvPr/>
            </p:nvSpPr>
            <p:spPr bwMode="auto">
              <a:xfrm>
                <a:off x="2571" y="495"/>
                <a:ext cx="14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4" h="20">
                    <a:moveTo>
                      <a:pt x="0" y="8"/>
                    </a:moveTo>
                    <a:lnTo>
                      <a:pt x="0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5" name="Freeform 381"/>
              <p:cNvSpPr/>
              <p:nvPr/>
            </p:nvSpPr>
            <p:spPr bwMode="auto">
              <a:xfrm>
                <a:off x="2563" y="505"/>
                <a:ext cx="12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2" h="22">
                    <a:moveTo>
                      <a:pt x="0" y="4"/>
                    </a:move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6" name="Freeform 382"/>
              <p:cNvSpPr/>
              <p:nvPr/>
            </p:nvSpPr>
            <p:spPr bwMode="auto">
              <a:xfrm>
                <a:off x="2557" y="511"/>
                <a:ext cx="10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0" h="28">
                    <a:moveTo>
                      <a:pt x="0" y="8"/>
                    </a:move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7" name="Freeform 383"/>
              <p:cNvSpPr/>
              <p:nvPr/>
            </p:nvSpPr>
            <p:spPr bwMode="auto">
              <a:xfrm>
                <a:off x="2551" y="521"/>
                <a:ext cx="12" cy="30"/>
              </a:xfrm>
              <a:custGeom>
                <a:avLst/>
                <a:gdLst/>
                <a:ahLst/>
                <a:cxnLst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8"/>
                  </a:cxn>
                  <a:cxn ang="0">
                    <a:pos x="0" y="16"/>
                  </a:cxn>
                  <a:cxn ang="0">
                    <a:pos x="4" y="22"/>
                  </a:cxn>
                  <a:cxn ang="0">
                    <a:pos x="8" y="30"/>
                  </a:cxn>
                  <a:cxn ang="0">
                    <a:pos x="8" y="30"/>
                  </a:cxn>
                </a:cxnLst>
                <a:rect l="0" t="0" r="r" b="b"/>
                <a:pathLst>
                  <a:path w="12" h="30">
                    <a:moveTo>
                      <a:pt x="8" y="30"/>
                    </a:moveTo>
                    <a:lnTo>
                      <a:pt x="8" y="30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8"/>
                    </a:lnTo>
                    <a:lnTo>
                      <a:pt x="0" y="16"/>
                    </a:lnTo>
                    <a:lnTo>
                      <a:pt x="4" y="22"/>
                    </a:lnTo>
                    <a:lnTo>
                      <a:pt x="8" y="30"/>
                    </a:lnTo>
                    <a:lnTo>
                      <a:pt x="8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8" name="Freeform 384"/>
              <p:cNvSpPr/>
              <p:nvPr/>
            </p:nvSpPr>
            <p:spPr bwMode="auto">
              <a:xfrm>
                <a:off x="2579" y="497"/>
                <a:ext cx="10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9" name="Freeform 385"/>
              <p:cNvSpPr/>
              <p:nvPr/>
            </p:nvSpPr>
            <p:spPr bwMode="auto">
              <a:xfrm>
                <a:off x="2573" y="513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0" name="Freeform 386"/>
              <p:cNvSpPr/>
              <p:nvPr/>
            </p:nvSpPr>
            <p:spPr bwMode="auto">
              <a:xfrm>
                <a:off x="2567" y="525"/>
                <a:ext cx="24" cy="16"/>
              </a:xfrm>
              <a:custGeom>
                <a:avLst/>
                <a:gdLst/>
                <a:ahLst/>
                <a:cxnLst>
                  <a:cxn ang="0">
                    <a:pos x="22" y="8"/>
                  </a:cxn>
                  <a:cxn ang="0">
                    <a:pos x="22" y="8"/>
                  </a:cxn>
                  <a:cxn ang="0">
                    <a:pos x="24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8"/>
                  </a:cxn>
                  <a:cxn ang="0">
                    <a:pos x="22" y="8"/>
                  </a:cxn>
                </a:cxnLst>
                <a:rect l="0" t="0" r="r" b="b"/>
                <a:pathLst>
                  <a:path w="24" h="16">
                    <a:moveTo>
                      <a:pt x="22" y="8"/>
                    </a:moveTo>
                    <a:lnTo>
                      <a:pt x="22" y="8"/>
                    </a:lnTo>
                    <a:lnTo>
                      <a:pt x="24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8"/>
                    </a:lnTo>
                    <a:lnTo>
                      <a:pt x="2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1" name="Freeform 387"/>
              <p:cNvSpPr/>
              <p:nvPr/>
            </p:nvSpPr>
            <p:spPr bwMode="auto">
              <a:xfrm>
                <a:off x="2563" y="535"/>
                <a:ext cx="24" cy="18"/>
              </a:xfrm>
              <a:custGeom>
                <a:avLst/>
                <a:gdLst/>
                <a:ahLst/>
                <a:cxnLst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6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</a:cxnLst>
                <a:rect l="0" t="0" r="r" b="b"/>
                <a:pathLst>
                  <a:path w="24" h="18">
                    <a:moveTo>
                      <a:pt x="4" y="10"/>
                    </a:move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6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2" name="Freeform 388"/>
              <p:cNvSpPr/>
              <p:nvPr/>
            </p:nvSpPr>
            <p:spPr bwMode="auto">
              <a:xfrm>
                <a:off x="2655" y="625"/>
                <a:ext cx="18" cy="12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18" h="12">
                    <a:moveTo>
                      <a:pt x="18" y="12"/>
                    </a:moveTo>
                    <a:lnTo>
                      <a:pt x="18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3" name="Freeform 389"/>
              <p:cNvSpPr/>
              <p:nvPr/>
            </p:nvSpPr>
            <p:spPr bwMode="auto">
              <a:xfrm>
                <a:off x="2641" y="617"/>
                <a:ext cx="22" cy="10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8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22" h="10">
                    <a:moveTo>
                      <a:pt x="4" y="6"/>
                    </a:move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4" name="Freeform 390"/>
              <p:cNvSpPr/>
              <p:nvPr/>
            </p:nvSpPr>
            <p:spPr bwMode="auto">
              <a:xfrm>
                <a:off x="2629" y="611"/>
                <a:ext cx="26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2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6" h="12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2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5" name="Freeform 391"/>
              <p:cNvSpPr/>
              <p:nvPr/>
            </p:nvSpPr>
            <p:spPr bwMode="auto">
              <a:xfrm>
                <a:off x="2617" y="607"/>
                <a:ext cx="28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28" y="2"/>
                  </a:cxn>
                  <a:cxn ang="0">
                    <a:pos x="28" y="2"/>
                  </a:cxn>
                  <a:cxn ang="0">
                    <a:pos x="22" y="0"/>
                  </a:cxn>
                  <a:cxn ang="0">
                    <a:pos x="14" y="0"/>
                  </a:cxn>
                  <a:cxn ang="0">
                    <a:pos x="6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8" h="12">
                    <a:moveTo>
                      <a:pt x="0" y="8"/>
                    </a:move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2" y="0"/>
                    </a:lnTo>
                    <a:lnTo>
                      <a:pt x="14" y="0"/>
                    </a:lnTo>
                    <a:lnTo>
                      <a:pt x="6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6" name="Freeform 392"/>
              <p:cNvSpPr/>
              <p:nvPr/>
            </p:nvSpPr>
            <p:spPr bwMode="auto">
              <a:xfrm>
                <a:off x="2653" y="633"/>
                <a:ext cx="20" cy="10"/>
              </a:xfrm>
              <a:custGeom>
                <a:avLst/>
                <a:gdLst/>
                <a:ahLst/>
                <a:cxnLst>
                  <a:cxn ang="0">
                    <a:pos x="20" y="6"/>
                  </a:cxn>
                  <a:cxn ang="0">
                    <a:pos x="2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20" y="6"/>
                  </a:cxn>
                  <a:cxn ang="0">
                    <a:pos x="20" y="6"/>
                  </a:cxn>
                </a:cxnLst>
                <a:rect l="0" t="0" r="r" b="b"/>
                <a:pathLst>
                  <a:path w="20" h="10">
                    <a:moveTo>
                      <a:pt x="20" y="6"/>
                    </a:moveTo>
                    <a:lnTo>
                      <a:pt x="2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20" y="6"/>
                    </a:lnTo>
                    <a:lnTo>
                      <a:pt x="2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7" name="Freeform 393"/>
              <p:cNvSpPr/>
              <p:nvPr/>
            </p:nvSpPr>
            <p:spPr bwMode="auto">
              <a:xfrm>
                <a:off x="2639" y="627"/>
                <a:ext cx="18" cy="18"/>
              </a:xfrm>
              <a:custGeom>
                <a:avLst/>
                <a:gdLst/>
                <a:ahLst/>
                <a:cxnLst>
                  <a:cxn ang="0">
                    <a:pos x="6" y="2"/>
                  </a:cxn>
                  <a:cxn ang="0">
                    <a:pos x="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4" y="18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0" y="4"/>
                  </a:cxn>
                  <a:cxn ang="0">
                    <a:pos x="6" y="2"/>
                  </a:cxn>
                  <a:cxn ang="0">
                    <a:pos x="6" y="2"/>
                  </a:cxn>
                </a:cxnLst>
                <a:rect l="0" t="0" r="r" b="b"/>
                <a:pathLst>
                  <a:path w="18" h="18">
                    <a:moveTo>
                      <a:pt x="6" y="2"/>
                    </a:moveTo>
                    <a:lnTo>
                      <a:pt x="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4" y="18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10" y="4"/>
                    </a:lnTo>
                    <a:lnTo>
                      <a:pt x="6" y="2"/>
                    </a:lnTo>
                    <a:lnTo>
                      <a:pt x="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8" name="Freeform 394"/>
              <p:cNvSpPr/>
              <p:nvPr/>
            </p:nvSpPr>
            <p:spPr bwMode="auto">
              <a:xfrm>
                <a:off x="2627" y="623"/>
                <a:ext cx="18" cy="22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14" y="22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0" y="4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22">
                    <a:moveTo>
                      <a:pt x="8" y="4"/>
                    </a:moveTo>
                    <a:lnTo>
                      <a:pt x="8" y="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14" y="22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9" name="Freeform 395"/>
              <p:cNvSpPr/>
              <p:nvPr/>
            </p:nvSpPr>
            <p:spPr bwMode="auto">
              <a:xfrm>
                <a:off x="2615" y="621"/>
                <a:ext cx="18" cy="22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6" y="14"/>
                  </a:cxn>
                  <a:cxn ang="0">
                    <a:pos x="12" y="18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8" h="22">
                    <a:moveTo>
                      <a:pt x="8" y="2"/>
                    </a:move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6" y="14"/>
                    </a:lnTo>
                    <a:lnTo>
                      <a:pt x="12" y="18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0" name="Freeform 396"/>
              <p:cNvSpPr/>
              <p:nvPr/>
            </p:nvSpPr>
            <p:spPr bwMode="auto">
              <a:xfrm>
                <a:off x="2693" y="655"/>
                <a:ext cx="12" cy="20"/>
              </a:xfrm>
              <a:custGeom>
                <a:avLst/>
                <a:gdLst/>
                <a:ahLst/>
                <a:cxnLst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</a:cxnLst>
                <a:rect l="0" t="0" r="r" b="b"/>
                <a:pathLst>
                  <a:path w="12" h="20">
                    <a:moveTo>
                      <a:pt x="4" y="20"/>
                    </a:move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1" name="Freeform 397"/>
              <p:cNvSpPr/>
              <p:nvPr/>
            </p:nvSpPr>
            <p:spPr bwMode="auto">
              <a:xfrm>
                <a:off x="2685" y="665"/>
                <a:ext cx="10" cy="24"/>
              </a:xfrm>
              <a:custGeom>
                <a:avLst/>
                <a:gdLst/>
                <a:ahLst/>
                <a:cxnLst>
                  <a:cxn ang="0">
                    <a:pos x="6" y="20"/>
                  </a:cxn>
                  <a:cxn ang="0">
                    <a:pos x="6" y="20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0"/>
                  </a:cxn>
                  <a:cxn ang="0">
                    <a:pos x="6" y="20"/>
                  </a:cxn>
                </a:cxnLst>
                <a:rect l="0" t="0" r="r" b="b"/>
                <a:pathLst>
                  <a:path w="10" h="24">
                    <a:moveTo>
                      <a:pt x="6" y="20"/>
                    </a:moveTo>
                    <a:lnTo>
                      <a:pt x="6" y="20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0"/>
                    </a:lnTo>
                    <a:lnTo>
                      <a:pt x="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2" name="Freeform 398"/>
              <p:cNvSpPr/>
              <p:nvPr/>
            </p:nvSpPr>
            <p:spPr bwMode="auto">
              <a:xfrm>
                <a:off x="2679" y="673"/>
                <a:ext cx="12" cy="28"/>
              </a:xfrm>
              <a:custGeom>
                <a:avLst/>
                <a:gdLst/>
                <a:ahLst/>
                <a:cxnLst>
                  <a:cxn ang="0">
                    <a:pos x="2" y="14"/>
                  </a:cxn>
                  <a:cxn ang="0">
                    <a:pos x="2" y="14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</a:cxnLst>
                <a:rect l="0" t="0" r="r" b="b"/>
                <a:pathLst>
                  <a:path w="12" h="28">
                    <a:moveTo>
                      <a:pt x="2" y="14"/>
                    </a:moveTo>
                    <a:lnTo>
                      <a:pt x="2" y="14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3" name="Freeform 399"/>
              <p:cNvSpPr/>
              <p:nvPr/>
            </p:nvSpPr>
            <p:spPr bwMode="auto">
              <a:xfrm>
                <a:off x="2675" y="683"/>
                <a:ext cx="10" cy="28"/>
              </a:xfrm>
              <a:custGeom>
                <a:avLst/>
                <a:gdLst/>
                <a:ahLst/>
                <a:cxnLst>
                  <a:cxn ang="0">
                    <a:pos x="8" y="28"/>
                  </a:cxn>
                  <a:cxn ang="0">
                    <a:pos x="8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28"/>
                  </a:cxn>
                  <a:cxn ang="0">
                    <a:pos x="8" y="28"/>
                  </a:cxn>
                </a:cxnLst>
                <a:rect l="0" t="0" r="r" b="b"/>
                <a:pathLst>
                  <a:path w="10" h="28">
                    <a:moveTo>
                      <a:pt x="8" y="28"/>
                    </a:moveTo>
                    <a:lnTo>
                      <a:pt x="8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28"/>
                    </a:lnTo>
                    <a:lnTo>
                      <a:pt x="8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4" name="Freeform 400"/>
              <p:cNvSpPr/>
              <p:nvPr/>
            </p:nvSpPr>
            <p:spPr bwMode="auto">
              <a:xfrm>
                <a:off x="2699" y="657"/>
                <a:ext cx="12" cy="1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12" h="18">
                    <a:moveTo>
                      <a:pt x="10" y="14"/>
                    </a:move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5" name="Freeform 401"/>
              <p:cNvSpPr/>
              <p:nvPr/>
            </p:nvSpPr>
            <p:spPr bwMode="auto">
              <a:xfrm>
                <a:off x="2695" y="673"/>
                <a:ext cx="18" cy="16"/>
              </a:xfrm>
              <a:custGeom>
                <a:avLst/>
                <a:gdLst/>
                <a:ahLst/>
                <a:cxnLst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</a:cxnLst>
                <a:rect l="0" t="0" r="r" b="b"/>
                <a:pathLst>
                  <a:path w="18" h="16">
                    <a:moveTo>
                      <a:pt x="2" y="10"/>
                    </a:move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6" name="Freeform 402"/>
              <p:cNvSpPr/>
              <p:nvPr/>
            </p:nvSpPr>
            <p:spPr bwMode="auto">
              <a:xfrm>
                <a:off x="2691" y="683"/>
                <a:ext cx="22" cy="20"/>
              </a:xfrm>
              <a:custGeom>
                <a:avLst/>
                <a:gdLst/>
                <a:ahLst/>
                <a:cxnLst>
                  <a:cxn ang="0">
                    <a:pos x="6" y="8"/>
                  </a:cxn>
                  <a:cxn ang="0">
                    <a:pos x="6" y="8"/>
                  </a:cxn>
                  <a:cxn ang="0">
                    <a:pos x="4" y="10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0"/>
                  </a:cxn>
                  <a:cxn ang="0">
                    <a:pos x="20" y="10"/>
                  </a:cxn>
                  <a:cxn ang="0">
                    <a:pos x="22" y="6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6" y="8"/>
                  </a:cxn>
                  <a:cxn ang="0">
                    <a:pos x="6" y="8"/>
                  </a:cxn>
                </a:cxnLst>
                <a:rect l="0" t="0" r="r" b="b"/>
                <a:pathLst>
                  <a:path w="22" h="20">
                    <a:moveTo>
                      <a:pt x="6" y="8"/>
                    </a:moveTo>
                    <a:lnTo>
                      <a:pt x="6" y="8"/>
                    </a:lnTo>
                    <a:lnTo>
                      <a:pt x="4" y="10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0"/>
                    </a:lnTo>
                    <a:lnTo>
                      <a:pt x="20" y="10"/>
                    </a:lnTo>
                    <a:lnTo>
                      <a:pt x="22" y="6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6" y="8"/>
                    </a:lnTo>
                    <a:lnTo>
                      <a:pt x="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7" name="Freeform 403"/>
              <p:cNvSpPr/>
              <p:nvPr/>
            </p:nvSpPr>
            <p:spPr bwMode="auto">
              <a:xfrm>
                <a:off x="2687" y="695"/>
                <a:ext cx="24" cy="18"/>
              </a:xfrm>
              <a:custGeom>
                <a:avLst/>
                <a:gdLst/>
                <a:ahLst/>
                <a:cxnLst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8"/>
                  </a:cxn>
                  <a:cxn ang="0">
                    <a:pos x="16" y="14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</a:cxnLst>
                <a:rect l="0" t="0" r="r" b="b"/>
                <a:pathLst>
                  <a:path w="24" h="18">
                    <a:moveTo>
                      <a:pt x="8" y="8"/>
                    </a:move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8"/>
                    </a:lnTo>
                    <a:lnTo>
                      <a:pt x="16" y="14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8" name="Freeform 404"/>
              <p:cNvSpPr/>
              <p:nvPr/>
            </p:nvSpPr>
            <p:spPr bwMode="auto">
              <a:xfrm>
                <a:off x="2437" y="481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9" name="Freeform 405"/>
              <p:cNvSpPr/>
              <p:nvPr/>
            </p:nvSpPr>
            <p:spPr bwMode="auto">
              <a:xfrm>
                <a:off x="2425" y="491"/>
                <a:ext cx="14" cy="3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4" h="30">
                    <a:moveTo>
                      <a:pt x="8" y="0"/>
                    </a:move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30" name="Freeform 406"/>
              <p:cNvSpPr/>
              <p:nvPr/>
            </p:nvSpPr>
            <p:spPr bwMode="auto">
              <a:xfrm>
                <a:off x="2417" y="501"/>
                <a:ext cx="14" cy="36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4" h="36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</p:grpSp>
        <p:sp>
          <p:nvSpPr>
            <p:cNvPr id="586" name="Freeform 408"/>
            <p:cNvSpPr/>
            <p:nvPr/>
          </p:nvSpPr>
          <p:spPr bwMode="auto">
            <a:xfrm>
              <a:off x="3827463" y="814388"/>
              <a:ext cx="19050" cy="60325"/>
            </a:xfrm>
            <a:custGeom>
              <a:avLst/>
              <a:gdLst/>
              <a:ahLst/>
              <a:cxnLst>
                <a:cxn ang="0">
                  <a:pos x="12" y="28"/>
                </a:cxn>
                <a:cxn ang="0">
                  <a:pos x="12" y="28"/>
                </a:cxn>
                <a:cxn ang="0">
                  <a:pos x="12" y="2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20"/>
                </a:cxn>
                <a:cxn ang="0">
                  <a:pos x="2" y="30"/>
                </a:cxn>
                <a:cxn ang="0">
                  <a:pos x="8" y="38"/>
                </a:cxn>
                <a:cxn ang="0">
                  <a:pos x="8" y="38"/>
                </a:cxn>
                <a:cxn ang="0">
                  <a:pos x="12" y="28"/>
                </a:cxn>
                <a:cxn ang="0">
                  <a:pos x="12" y="28"/>
                </a:cxn>
              </a:cxnLst>
              <a:rect l="0" t="0" r="r" b="b"/>
              <a:pathLst>
                <a:path w="12" h="38">
                  <a:moveTo>
                    <a:pt x="12" y="28"/>
                  </a:moveTo>
                  <a:lnTo>
                    <a:pt x="12" y="28"/>
                  </a:lnTo>
                  <a:lnTo>
                    <a:pt x="12" y="2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0"/>
                  </a:lnTo>
                  <a:lnTo>
                    <a:pt x="0" y="20"/>
                  </a:lnTo>
                  <a:lnTo>
                    <a:pt x="2" y="30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12" y="28"/>
                  </a:lnTo>
                  <a:lnTo>
                    <a:pt x="1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7" name="Freeform 409"/>
            <p:cNvSpPr/>
            <p:nvPr/>
          </p:nvSpPr>
          <p:spPr bwMode="auto">
            <a:xfrm>
              <a:off x="3881438" y="763588"/>
              <a:ext cx="22225" cy="412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26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</a:cxnLst>
              <a:rect l="0" t="0" r="r" b="b"/>
              <a:pathLst>
                <a:path w="14" h="26">
                  <a:moveTo>
                    <a:pt x="0" y="26"/>
                  </a:moveTo>
                  <a:lnTo>
                    <a:pt x="0" y="26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8" name="Freeform 410"/>
            <p:cNvSpPr/>
            <p:nvPr/>
          </p:nvSpPr>
          <p:spPr bwMode="auto">
            <a:xfrm>
              <a:off x="3871913" y="798513"/>
              <a:ext cx="34925" cy="31750"/>
            </a:xfrm>
            <a:custGeom>
              <a:avLst/>
              <a:gdLst/>
              <a:ahLst/>
              <a:cxnLst>
                <a:cxn ang="0">
                  <a:pos x="4" y="8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22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8"/>
                </a:cxn>
                <a:cxn ang="0">
                  <a:pos x="4" y="8"/>
                </a:cxn>
              </a:cxnLst>
              <a:rect l="0" t="0" r="r" b="b"/>
              <a:pathLst>
                <a:path w="22" h="20">
                  <a:moveTo>
                    <a:pt x="4" y="8"/>
                  </a:moveTo>
                  <a:lnTo>
                    <a:pt x="4" y="8"/>
                  </a:lnTo>
                  <a:lnTo>
                    <a:pt x="4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2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9" name="Freeform 411"/>
            <p:cNvSpPr/>
            <p:nvPr/>
          </p:nvSpPr>
          <p:spPr bwMode="auto">
            <a:xfrm>
              <a:off x="3859213" y="823913"/>
              <a:ext cx="4762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8"/>
                </a:cxn>
                <a:cxn ang="0">
                  <a:pos x="30" y="6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6" y="8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0" h="22">
                  <a:moveTo>
                    <a:pt x="0" y="22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8"/>
                  </a:lnTo>
                  <a:lnTo>
                    <a:pt x="30" y="6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6" y="8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0" name="Freeform 412"/>
            <p:cNvSpPr/>
            <p:nvPr/>
          </p:nvSpPr>
          <p:spPr bwMode="auto">
            <a:xfrm>
              <a:off x="3849688" y="846138"/>
              <a:ext cx="50800" cy="349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32" y="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10" y="20"/>
                </a:cxn>
                <a:cxn ang="0">
                  <a:pos x="20" y="16"/>
                </a:cxn>
                <a:cxn ang="0">
                  <a:pos x="26" y="8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2" h="22">
                  <a:moveTo>
                    <a:pt x="32" y="0"/>
                  </a:moveTo>
                  <a:lnTo>
                    <a:pt x="32" y="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0" y="20"/>
                  </a:lnTo>
                  <a:lnTo>
                    <a:pt x="20" y="16"/>
                  </a:lnTo>
                  <a:lnTo>
                    <a:pt x="26" y="8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1" name="Freeform 413"/>
            <p:cNvSpPr/>
            <p:nvPr/>
          </p:nvSpPr>
          <p:spPr bwMode="auto">
            <a:xfrm>
              <a:off x="4094163" y="998538"/>
              <a:ext cx="38100" cy="28575"/>
            </a:xfrm>
            <a:custGeom>
              <a:avLst/>
              <a:gdLst/>
              <a:ahLst/>
              <a:cxnLst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</a:cxnLst>
              <a:rect l="0" t="0" r="r" b="b"/>
              <a:pathLst>
                <a:path w="24" h="18">
                  <a:moveTo>
                    <a:pt x="20" y="6"/>
                  </a:move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2" name="Freeform 414"/>
            <p:cNvSpPr/>
            <p:nvPr/>
          </p:nvSpPr>
          <p:spPr bwMode="auto">
            <a:xfrm>
              <a:off x="4065588" y="979488"/>
              <a:ext cx="50800" cy="190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32" y="8"/>
                </a:cxn>
                <a:cxn ang="0">
                  <a:pos x="32" y="8"/>
                </a:cxn>
                <a:cxn ang="0">
                  <a:pos x="30" y="4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2" h="12">
                  <a:moveTo>
                    <a:pt x="26" y="0"/>
                  </a:move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0" y="4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3" name="Freeform 415"/>
            <p:cNvSpPr/>
            <p:nvPr/>
          </p:nvSpPr>
          <p:spPr bwMode="auto">
            <a:xfrm>
              <a:off x="4040188" y="960438"/>
              <a:ext cx="63500" cy="22225"/>
            </a:xfrm>
            <a:custGeom>
              <a:avLst/>
              <a:gdLst/>
              <a:ahLst/>
              <a:cxnLst>
                <a:cxn ang="0">
                  <a:pos x="18" y="14"/>
                </a:cxn>
                <a:cxn ang="0">
                  <a:pos x="18" y="14"/>
                </a:cxn>
                <a:cxn ang="0">
                  <a:pos x="40" y="8"/>
                </a:cxn>
                <a:cxn ang="0">
                  <a:pos x="40" y="8"/>
                </a:cxn>
                <a:cxn ang="0">
                  <a:pos x="36" y="2"/>
                </a:cxn>
                <a:cxn ang="0">
                  <a:pos x="34" y="0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4" y="14"/>
                </a:cxn>
                <a:cxn ang="0">
                  <a:pos x="18" y="14"/>
                </a:cxn>
                <a:cxn ang="0">
                  <a:pos x="18" y="14"/>
                </a:cxn>
              </a:cxnLst>
              <a:rect l="0" t="0" r="r" b="b"/>
              <a:pathLst>
                <a:path w="40" h="14">
                  <a:moveTo>
                    <a:pt x="18" y="14"/>
                  </a:moveTo>
                  <a:lnTo>
                    <a:pt x="18" y="14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36" y="2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1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4" name="Freeform 416"/>
            <p:cNvSpPr/>
            <p:nvPr/>
          </p:nvSpPr>
          <p:spPr bwMode="auto">
            <a:xfrm>
              <a:off x="4021138" y="947738"/>
              <a:ext cx="63500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0"/>
                </a:cxn>
                <a:cxn ang="0">
                  <a:pos x="20" y="0"/>
                </a:cxn>
                <a:cxn ang="0">
                  <a:pos x="8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40" h="12">
                  <a:moveTo>
                    <a:pt x="0" y="6"/>
                  </a:moveTo>
                  <a:lnTo>
                    <a:pt x="0" y="6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0"/>
                  </a:lnTo>
                  <a:lnTo>
                    <a:pt x="20" y="0"/>
                  </a:lnTo>
                  <a:lnTo>
                    <a:pt x="8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5" name="Freeform 417"/>
            <p:cNvSpPr/>
            <p:nvPr/>
          </p:nvSpPr>
          <p:spPr bwMode="auto">
            <a:xfrm>
              <a:off x="4090988" y="1011238"/>
              <a:ext cx="38100" cy="254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14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24" h="16">
                  <a:moveTo>
                    <a:pt x="24" y="12"/>
                  </a:moveTo>
                  <a:lnTo>
                    <a:pt x="24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14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6" name="Freeform 418"/>
            <p:cNvSpPr/>
            <p:nvPr/>
          </p:nvSpPr>
          <p:spPr bwMode="auto">
            <a:xfrm>
              <a:off x="4062413" y="995363"/>
              <a:ext cx="31750" cy="412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20" h="26">
                  <a:moveTo>
                    <a:pt x="8" y="4"/>
                  </a:move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7" name="Freeform 419"/>
            <p:cNvSpPr/>
            <p:nvPr/>
          </p:nvSpPr>
          <p:spPr bwMode="auto">
            <a:xfrm>
              <a:off x="4037013" y="979488"/>
              <a:ext cx="31750" cy="53975"/>
            </a:xfrm>
            <a:custGeom>
              <a:avLst/>
              <a:gdLst/>
              <a:ahLst/>
              <a:cxnLst>
                <a:cxn ang="0">
                  <a:pos x="6" y="20"/>
                </a:cxn>
                <a:cxn ang="0">
                  <a:pos x="6" y="20"/>
                </a:cxn>
                <a:cxn ang="0">
                  <a:pos x="8" y="30"/>
                </a:cxn>
                <a:cxn ang="0">
                  <a:pos x="8" y="30"/>
                </a:cxn>
                <a:cxn ang="0">
                  <a:pos x="10" y="32"/>
                </a:cxn>
                <a:cxn ang="0">
                  <a:pos x="14" y="34"/>
                </a:cxn>
                <a:cxn ang="0">
                  <a:pos x="20" y="34"/>
                </a:cxn>
                <a:cxn ang="0">
                  <a:pos x="20" y="34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</a:cxnLst>
              <a:rect l="0" t="0" r="r" b="b"/>
              <a:pathLst>
                <a:path w="20" h="34">
                  <a:moveTo>
                    <a:pt x="6" y="20"/>
                  </a:moveTo>
                  <a:lnTo>
                    <a:pt x="6" y="2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10" y="32"/>
                  </a:lnTo>
                  <a:lnTo>
                    <a:pt x="14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8" name="Freeform 420"/>
            <p:cNvSpPr/>
            <p:nvPr/>
          </p:nvSpPr>
          <p:spPr bwMode="auto">
            <a:xfrm>
              <a:off x="4014788" y="966788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0" y="10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4" y="22"/>
                </a:cxn>
                <a:cxn ang="0">
                  <a:pos x="10" y="30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30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9" name="Freeform 421"/>
            <p:cNvSpPr/>
            <p:nvPr/>
          </p:nvSpPr>
          <p:spPr bwMode="auto">
            <a:xfrm>
              <a:off x="4157663" y="900113"/>
              <a:ext cx="38100" cy="15875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20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4" h="10">
                  <a:moveTo>
                    <a:pt x="10" y="0"/>
                  </a:moveTo>
                  <a:lnTo>
                    <a:pt x="1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0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0" name="Freeform 422"/>
            <p:cNvSpPr/>
            <p:nvPr/>
          </p:nvSpPr>
          <p:spPr bwMode="auto">
            <a:xfrm>
              <a:off x="4132263" y="890588"/>
              <a:ext cx="38100" cy="254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10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4" h="16">
                  <a:moveTo>
                    <a:pt x="16" y="0"/>
                  </a:move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0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1" name="Freeform 423"/>
            <p:cNvSpPr/>
            <p:nvPr/>
          </p:nvSpPr>
          <p:spPr bwMode="auto">
            <a:xfrm>
              <a:off x="4103688" y="884238"/>
              <a:ext cx="47625" cy="3175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18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30" h="20">
                  <a:moveTo>
                    <a:pt x="20" y="2"/>
                  </a:moveTo>
                  <a:lnTo>
                    <a:pt x="20" y="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1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2" name="Freeform 424"/>
            <p:cNvSpPr/>
            <p:nvPr/>
          </p:nvSpPr>
          <p:spPr bwMode="auto">
            <a:xfrm>
              <a:off x="4084638" y="884238"/>
              <a:ext cx="44450" cy="285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4" y="10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lnTo>
                    <a:pt x="0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4" y="10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3" name="Freeform 425"/>
            <p:cNvSpPr/>
            <p:nvPr/>
          </p:nvSpPr>
          <p:spPr bwMode="auto">
            <a:xfrm>
              <a:off x="4157663" y="922338"/>
              <a:ext cx="38100" cy="15875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24" h="10">
                  <a:moveTo>
                    <a:pt x="10" y="10"/>
                  </a:moveTo>
                  <a:lnTo>
                    <a:pt x="10" y="1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4" name="Freeform 426"/>
            <p:cNvSpPr/>
            <p:nvPr/>
          </p:nvSpPr>
          <p:spPr bwMode="auto">
            <a:xfrm>
              <a:off x="4132263" y="922338"/>
              <a:ext cx="38100" cy="254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20" y="14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24" h="16">
                  <a:moveTo>
                    <a:pt x="6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20" y="14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5" name="Freeform 427"/>
            <p:cNvSpPr/>
            <p:nvPr/>
          </p:nvSpPr>
          <p:spPr bwMode="auto">
            <a:xfrm>
              <a:off x="4103688" y="922338"/>
              <a:ext cx="47625" cy="28575"/>
            </a:xfrm>
            <a:custGeom>
              <a:avLst/>
              <a:gdLst/>
              <a:ahLst/>
              <a:cxnLst>
                <a:cxn ang="0">
                  <a:pos x="30" y="16"/>
                </a:cxn>
                <a:cxn ang="0">
                  <a:pos x="30" y="16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2" y="18"/>
                </a:cxn>
                <a:cxn ang="0">
                  <a:pos x="24" y="18"/>
                </a:cxn>
                <a:cxn ang="0">
                  <a:pos x="30" y="16"/>
                </a:cxn>
                <a:cxn ang="0">
                  <a:pos x="30" y="16"/>
                </a:cxn>
              </a:cxnLst>
              <a:rect l="0" t="0" r="r" b="b"/>
              <a:pathLst>
                <a:path w="30" h="18">
                  <a:moveTo>
                    <a:pt x="30" y="16"/>
                  </a:moveTo>
                  <a:lnTo>
                    <a:pt x="30" y="16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2" y="18"/>
                  </a:lnTo>
                  <a:lnTo>
                    <a:pt x="24" y="18"/>
                  </a:lnTo>
                  <a:lnTo>
                    <a:pt x="30" y="16"/>
                  </a:lnTo>
                  <a:lnTo>
                    <a:pt x="3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6" name="Freeform 428"/>
            <p:cNvSpPr/>
            <p:nvPr/>
          </p:nvSpPr>
          <p:spPr bwMode="auto">
            <a:xfrm>
              <a:off x="4084638" y="922338"/>
              <a:ext cx="44450" cy="317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8" y="20"/>
                </a:cxn>
                <a:cxn ang="0">
                  <a:pos x="28" y="20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28" h="20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20" y="18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7" name="Freeform 429"/>
            <p:cNvSpPr/>
            <p:nvPr/>
          </p:nvSpPr>
          <p:spPr bwMode="auto">
            <a:xfrm>
              <a:off x="3992563" y="1081088"/>
              <a:ext cx="44450" cy="25400"/>
            </a:xfrm>
            <a:custGeom>
              <a:avLst/>
              <a:gdLst/>
              <a:ahLst/>
              <a:cxnLst>
                <a:cxn ang="0">
                  <a:pos x="28" y="16"/>
                </a:cxn>
                <a:cxn ang="0">
                  <a:pos x="28" y="16"/>
                </a:cxn>
                <a:cxn ang="0">
                  <a:pos x="24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8" y="16"/>
                </a:cxn>
                <a:cxn ang="0">
                  <a:pos x="28" y="16"/>
                </a:cxn>
              </a:cxnLst>
              <a:rect l="0" t="0" r="r" b="b"/>
              <a:pathLst>
                <a:path w="28" h="16">
                  <a:moveTo>
                    <a:pt x="28" y="16"/>
                  </a:moveTo>
                  <a:lnTo>
                    <a:pt x="28" y="16"/>
                  </a:lnTo>
                  <a:lnTo>
                    <a:pt x="24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8" y="16"/>
                  </a:lnTo>
                  <a:lnTo>
                    <a:pt x="28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8" name="Freeform 430"/>
            <p:cNvSpPr/>
            <p:nvPr/>
          </p:nvSpPr>
          <p:spPr bwMode="auto">
            <a:xfrm>
              <a:off x="3963988" y="1068388"/>
              <a:ext cx="47625" cy="2540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16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30" h="16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9" name="Freeform 431"/>
            <p:cNvSpPr/>
            <p:nvPr/>
          </p:nvSpPr>
          <p:spPr bwMode="auto">
            <a:xfrm>
              <a:off x="3935413" y="1055688"/>
              <a:ext cx="57150" cy="317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6" h="20">
                  <a:moveTo>
                    <a:pt x="26" y="0"/>
                  </a:moveTo>
                  <a:lnTo>
                    <a:pt x="26" y="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0" name="Freeform 432"/>
            <p:cNvSpPr/>
            <p:nvPr/>
          </p:nvSpPr>
          <p:spPr bwMode="auto">
            <a:xfrm>
              <a:off x="3910013" y="1052513"/>
              <a:ext cx="60325" cy="285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4" y="16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26" y="0"/>
                </a:cxn>
                <a:cxn ang="0">
                  <a:pos x="16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38" h="18">
                  <a:moveTo>
                    <a:pt x="0" y="14"/>
                  </a:move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4" y="16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26" y="0"/>
                  </a:lnTo>
                  <a:lnTo>
                    <a:pt x="16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1" name="Freeform 433"/>
            <p:cNvSpPr/>
            <p:nvPr/>
          </p:nvSpPr>
          <p:spPr bwMode="auto">
            <a:xfrm>
              <a:off x="3992563" y="1103313"/>
              <a:ext cx="44450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8" y="6"/>
                </a:cxn>
                <a:cxn ang="0">
                  <a:pos x="2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8" h="14">
                  <a:moveTo>
                    <a:pt x="10" y="14"/>
                  </a:moveTo>
                  <a:lnTo>
                    <a:pt x="10" y="1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2" y="8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2" name="Freeform 434"/>
            <p:cNvSpPr/>
            <p:nvPr/>
          </p:nvSpPr>
          <p:spPr bwMode="auto">
            <a:xfrm>
              <a:off x="3960813" y="1096963"/>
              <a:ext cx="41275" cy="34925"/>
            </a:xfrm>
            <a:custGeom>
              <a:avLst/>
              <a:gdLst/>
              <a:ahLst/>
              <a:cxnLst>
                <a:cxn ang="0">
                  <a:pos x="26" y="18"/>
                </a:cxn>
                <a:cxn ang="0">
                  <a:pos x="26" y="1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20" y="20"/>
                </a:cxn>
                <a:cxn ang="0">
                  <a:pos x="26" y="18"/>
                </a:cxn>
                <a:cxn ang="0">
                  <a:pos x="26" y="18"/>
                </a:cxn>
              </a:cxnLst>
              <a:rect l="0" t="0" r="r" b="b"/>
              <a:pathLst>
                <a:path w="26" h="22">
                  <a:moveTo>
                    <a:pt x="26" y="18"/>
                  </a:moveTo>
                  <a:lnTo>
                    <a:pt x="26" y="1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20" y="20"/>
                  </a:lnTo>
                  <a:lnTo>
                    <a:pt x="26" y="18"/>
                  </a:lnTo>
                  <a:lnTo>
                    <a:pt x="2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3" name="Freeform 435"/>
            <p:cNvSpPr/>
            <p:nvPr/>
          </p:nvSpPr>
          <p:spPr bwMode="auto">
            <a:xfrm>
              <a:off x="3932238" y="1090613"/>
              <a:ext cx="47625" cy="44450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20" y="28"/>
                </a:cxn>
                <a:cxn ang="0">
                  <a:pos x="24" y="28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30" h="28">
                  <a:moveTo>
                    <a:pt x="16" y="8"/>
                  </a:move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0" y="28"/>
                  </a:lnTo>
                  <a:lnTo>
                    <a:pt x="24" y="28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4" name="Freeform 436"/>
            <p:cNvSpPr/>
            <p:nvPr/>
          </p:nvSpPr>
          <p:spPr bwMode="auto">
            <a:xfrm>
              <a:off x="3906838" y="1087438"/>
              <a:ext cx="47625" cy="44450"/>
            </a:xfrm>
            <a:custGeom>
              <a:avLst/>
              <a:gdLst/>
              <a:ahLst/>
              <a:cxnLst>
                <a:cxn ang="0">
                  <a:pos x="30" y="28"/>
                </a:cxn>
                <a:cxn ang="0">
                  <a:pos x="30" y="2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0" y="18"/>
                </a:cxn>
                <a:cxn ang="0">
                  <a:pos x="20" y="24"/>
                </a:cxn>
                <a:cxn ang="0">
                  <a:pos x="30" y="28"/>
                </a:cxn>
                <a:cxn ang="0">
                  <a:pos x="30" y="28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0" y="18"/>
                  </a:lnTo>
                  <a:lnTo>
                    <a:pt x="20" y="24"/>
                  </a:lnTo>
                  <a:lnTo>
                    <a:pt x="30" y="28"/>
                  </a:lnTo>
                  <a:lnTo>
                    <a:pt x="3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5" name="Freeform 437"/>
            <p:cNvSpPr/>
            <p:nvPr/>
          </p:nvSpPr>
          <p:spPr bwMode="auto">
            <a:xfrm>
              <a:off x="4259263" y="1290638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6" name="Freeform 438"/>
            <p:cNvSpPr/>
            <p:nvPr/>
          </p:nvSpPr>
          <p:spPr bwMode="auto">
            <a:xfrm>
              <a:off x="4233863" y="1271588"/>
              <a:ext cx="47625" cy="22225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28" y="4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30" h="14">
                  <a:moveTo>
                    <a:pt x="24" y="0"/>
                  </a:moveTo>
                  <a:lnTo>
                    <a:pt x="24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4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7" name="Freeform 439"/>
            <p:cNvSpPr/>
            <p:nvPr/>
          </p:nvSpPr>
          <p:spPr bwMode="auto">
            <a:xfrm>
              <a:off x="4208463" y="1252538"/>
              <a:ext cx="60325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4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34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38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34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8" name="Freeform 440"/>
            <p:cNvSpPr/>
            <p:nvPr/>
          </p:nvSpPr>
          <p:spPr bwMode="auto">
            <a:xfrm>
              <a:off x="4186238" y="1239838"/>
              <a:ext cx="63500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40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2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9" name="Freeform 441"/>
            <p:cNvSpPr/>
            <p:nvPr/>
          </p:nvSpPr>
          <p:spPr bwMode="auto">
            <a:xfrm>
              <a:off x="4256088" y="1303338"/>
              <a:ext cx="41275" cy="25400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8" y="14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6">
                  <a:moveTo>
                    <a:pt x="6" y="16"/>
                  </a:moveTo>
                  <a:lnTo>
                    <a:pt x="6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8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0" name="Freeform 442"/>
            <p:cNvSpPr/>
            <p:nvPr/>
          </p:nvSpPr>
          <p:spPr bwMode="auto">
            <a:xfrm>
              <a:off x="4227513" y="1287463"/>
              <a:ext cx="31750" cy="4127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20" h="26">
                  <a:moveTo>
                    <a:pt x="2" y="6"/>
                  </a:moveTo>
                  <a:lnTo>
                    <a:pt x="2" y="6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1" name="Freeform 443"/>
            <p:cNvSpPr/>
            <p:nvPr/>
          </p:nvSpPr>
          <p:spPr bwMode="auto">
            <a:xfrm>
              <a:off x="4202113" y="1274763"/>
              <a:ext cx="31750" cy="50800"/>
            </a:xfrm>
            <a:custGeom>
              <a:avLst/>
              <a:gdLst/>
              <a:ahLst/>
              <a:cxnLst>
                <a:cxn ang="0">
                  <a:pos x="8" y="28"/>
                </a:cxn>
                <a:cxn ang="0">
                  <a:pos x="8" y="28"/>
                </a:cxn>
                <a:cxn ang="0">
                  <a:pos x="10" y="30"/>
                </a:cxn>
                <a:cxn ang="0">
                  <a:pos x="14" y="32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8"/>
                </a:cxn>
                <a:cxn ang="0">
                  <a:pos x="8" y="28"/>
                </a:cxn>
              </a:cxnLst>
              <a:rect l="0" t="0" r="r" b="b"/>
              <a:pathLst>
                <a:path w="20" h="32">
                  <a:moveTo>
                    <a:pt x="8" y="28"/>
                  </a:moveTo>
                  <a:lnTo>
                    <a:pt x="8" y="28"/>
                  </a:lnTo>
                  <a:lnTo>
                    <a:pt x="10" y="30"/>
                  </a:lnTo>
                  <a:lnTo>
                    <a:pt x="14" y="32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8"/>
                  </a:lnTo>
                  <a:lnTo>
                    <a:pt x="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2" name="Freeform 444"/>
            <p:cNvSpPr/>
            <p:nvPr/>
          </p:nvSpPr>
          <p:spPr bwMode="auto">
            <a:xfrm>
              <a:off x="4179888" y="1262063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10" y="28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10" y="28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3" name="Freeform 445"/>
            <p:cNvSpPr/>
            <p:nvPr/>
          </p:nvSpPr>
          <p:spPr bwMode="auto">
            <a:xfrm>
              <a:off x="4110038" y="1931988"/>
              <a:ext cx="76200" cy="5397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6" y="34"/>
                </a:cxn>
                <a:cxn ang="0">
                  <a:pos x="6" y="34"/>
                </a:cxn>
                <a:cxn ang="0">
                  <a:pos x="22" y="34"/>
                </a:cxn>
                <a:cxn ang="0">
                  <a:pos x="22" y="34"/>
                </a:cxn>
                <a:cxn ang="0">
                  <a:pos x="34" y="34"/>
                </a:cxn>
                <a:cxn ang="0">
                  <a:pos x="48" y="34"/>
                </a:cxn>
                <a:cxn ang="0">
                  <a:pos x="48" y="3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48" h="34">
                  <a:moveTo>
                    <a:pt x="6" y="30"/>
                  </a:moveTo>
                  <a:lnTo>
                    <a:pt x="6" y="30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34" y="34"/>
                  </a:lnTo>
                  <a:lnTo>
                    <a:pt x="48" y="34"/>
                  </a:lnTo>
                  <a:lnTo>
                    <a:pt x="48" y="3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4" name="Freeform 446"/>
            <p:cNvSpPr/>
            <p:nvPr/>
          </p:nvSpPr>
          <p:spPr bwMode="auto">
            <a:xfrm>
              <a:off x="4056063" y="1893888"/>
              <a:ext cx="50800" cy="8890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0" y="52"/>
                </a:cxn>
                <a:cxn ang="0">
                  <a:pos x="10" y="52"/>
                </a:cxn>
                <a:cxn ang="0">
                  <a:pos x="14" y="56"/>
                </a:cxn>
                <a:cxn ang="0">
                  <a:pos x="20" y="56"/>
                </a:cxn>
                <a:cxn ang="0">
                  <a:pos x="32" y="56"/>
                </a:cxn>
                <a:cxn ang="0">
                  <a:pos x="32" y="5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6"/>
                </a:cxn>
                <a:cxn ang="0">
                  <a:pos x="20" y="14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32" h="56">
                  <a:moveTo>
                    <a:pt x="14" y="10"/>
                  </a:moveTo>
                  <a:lnTo>
                    <a:pt x="14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4" y="56"/>
                  </a:lnTo>
                  <a:lnTo>
                    <a:pt x="20" y="56"/>
                  </a:lnTo>
                  <a:lnTo>
                    <a:pt x="32" y="56"/>
                  </a:lnTo>
                  <a:lnTo>
                    <a:pt x="32" y="5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6"/>
                  </a:lnTo>
                  <a:lnTo>
                    <a:pt x="20" y="14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5" name="Freeform 447"/>
            <p:cNvSpPr/>
            <p:nvPr/>
          </p:nvSpPr>
          <p:spPr bwMode="auto">
            <a:xfrm>
              <a:off x="4005263" y="1858963"/>
              <a:ext cx="50800" cy="117475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2" y="62"/>
                </a:cxn>
                <a:cxn ang="0">
                  <a:pos x="12" y="62"/>
                </a:cxn>
                <a:cxn ang="0">
                  <a:pos x="14" y="66"/>
                </a:cxn>
                <a:cxn ang="0">
                  <a:pos x="20" y="70"/>
                </a:cxn>
                <a:cxn ang="0">
                  <a:pos x="32" y="74"/>
                </a:cxn>
                <a:cxn ang="0">
                  <a:pos x="32" y="74"/>
                </a:cxn>
                <a:cxn ang="0">
                  <a:pos x="24" y="26"/>
                </a:cxn>
                <a:cxn ang="0">
                  <a:pos x="24" y="26"/>
                </a:cxn>
                <a:cxn ang="0">
                  <a:pos x="24" y="18"/>
                </a:cxn>
                <a:cxn ang="0">
                  <a:pos x="22" y="16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32" h="74">
                  <a:moveTo>
                    <a:pt x="20" y="14"/>
                  </a:moveTo>
                  <a:lnTo>
                    <a:pt x="20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4" y="66"/>
                  </a:lnTo>
                  <a:lnTo>
                    <a:pt x="20" y="70"/>
                  </a:lnTo>
                  <a:lnTo>
                    <a:pt x="32" y="74"/>
                  </a:lnTo>
                  <a:lnTo>
                    <a:pt x="32" y="74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18"/>
                  </a:lnTo>
                  <a:lnTo>
                    <a:pt x="22" y="16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6" name="Freeform 448"/>
            <p:cNvSpPr/>
            <p:nvPr/>
          </p:nvSpPr>
          <p:spPr bwMode="auto">
            <a:xfrm>
              <a:off x="3957638" y="1827213"/>
              <a:ext cx="53975" cy="123825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2"/>
                </a:cxn>
                <a:cxn ang="0">
                  <a:pos x="0" y="22"/>
                </a:cxn>
                <a:cxn ang="0">
                  <a:pos x="2" y="34"/>
                </a:cxn>
                <a:cxn ang="0">
                  <a:pos x="6" y="44"/>
                </a:cxn>
                <a:cxn ang="0">
                  <a:pos x="10" y="54"/>
                </a:cxn>
                <a:cxn ang="0">
                  <a:pos x="16" y="64"/>
                </a:cxn>
                <a:cxn ang="0">
                  <a:pos x="24" y="72"/>
                </a:cxn>
                <a:cxn ang="0">
                  <a:pos x="34" y="78"/>
                </a:cxn>
                <a:cxn ang="0">
                  <a:pos x="34" y="78"/>
                </a:cxn>
                <a:cxn ang="0">
                  <a:pos x="24" y="30"/>
                </a:cxn>
                <a:cxn ang="0">
                  <a:pos x="24" y="30"/>
                </a:cxn>
                <a:cxn ang="0">
                  <a:pos x="24" y="20"/>
                </a:cxn>
                <a:cxn ang="0">
                  <a:pos x="22" y="16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34" h="78">
                  <a:moveTo>
                    <a:pt x="22" y="14"/>
                  </a:moveTo>
                  <a:lnTo>
                    <a:pt x="2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2"/>
                  </a:lnTo>
                  <a:lnTo>
                    <a:pt x="0" y="22"/>
                  </a:lnTo>
                  <a:lnTo>
                    <a:pt x="2" y="34"/>
                  </a:lnTo>
                  <a:lnTo>
                    <a:pt x="6" y="44"/>
                  </a:lnTo>
                  <a:lnTo>
                    <a:pt x="10" y="54"/>
                  </a:lnTo>
                  <a:lnTo>
                    <a:pt x="16" y="64"/>
                  </a:lnTo>
                  <a:lnTo>
                    <a:pt x="24" y="72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20"/>
                  </a:lnTo>
                  <a:lnTo>
                    <a:pt x="22" y="16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7" name="Freeform 449"/>
            <p:cNvSpPr/>
            <p:nvPr/>
          </p:nvSpPr>
          <p:spPr bwMode="auto">
            <a:xfrm>
              <a:off x="4116388" y="1912938"/>
              <a:ext cx="76200" cy="63500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0"/>
                </a:cxn>
                <a:cxn ang="0">
                  <a:pos x="32" y="2"/>
                </a:cxn>
                <a:cxn ang="0">
                  <a:pos x="3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8" y="40"/>
                </a:cxn>
                <a:cxn ang="0">
                  <a:pos x="48" y="40"/>
                </a:cxn>
                <a:cxn ang="0">
                  <a:pos x="44" y="28"/>
                </a:cxn>
                <a:cxn ang="0">
                  <a:pos x="40" y="14"/>
                </a:cxn>
                <a:cxn ang="0">
                  <a:pos x="40" y="14"/>
                </a:cxn>
                <a:cxn ang="0">
                  <a:pos x="36" y="0"/>
                </a:cxn>
                <a:cxn ang="0">
                  <a:pos x="36" y="0"/>
                </a:cxn>
              </a:cxnLst>
              <a:rect l="0" t="0" r="r" b="b"/>
              <a:pathLst>
                <a:path w="48" h="40">
                  <a:moveTo>
                    <a:pt x="36" y="0"/>
                  </a:moveTo>
                  <a:lnTo>
                    <a:pt x="36" y="0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4" y="28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8" name="Freeform 450"/>
            <p:cNvSpPr/>
            <p:nvPr/>
          </p:nvSpPr>
          <p:spPr bwMode="auto">
            <a:xfrm>
              <a:off x="4065588" y="1868488"/>
              <a:ext cx="101600" cy="41275"/>
            </a:xfrm>
            <a:custGeom>
              <a:avLst/>
              <a:gdLst/>
              <a:ahLst/>
              <a:cxnLst>
                <a:cxn ang="0">
                  <a:pos x="26" y="26"/>
                </a:cxn>
                <a:cxn ang="0">
                  <a:pos x="26" y="26"/>
                </a:cxn>
                <a:cxn ang="0">
                  <a:pos x="64" y="22"/>
                </a:cxn>
                <a:cxn ang="0">
                  <a:pos x="64" y="22"/>
                </a:cxn>
                <a:cxn ang="0">
                  <a:pos x="60" y="10"/>
                </a:cxn>
                <a:cxn ang="0">
                  <a:pos x="58" y="4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8" y="2"/>
                </a:cxn>
                <a:cxn ang="0">
                  <a:pos x="38" y="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6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20" y="22"/>
                </a:cxn>
                <a:cxn ang="0">
                  <a:pos x="24" y="26"/>
                </a:cxn>
                <a:cxn ang="0">
                  <a:pos x="26" y="26"/>
                </a:cxn>
                <a:cxn ang="0">
                  <a:pos x="26" y="26"/>
                </a:cxn>
              </a:cxnLst>
              <a:rect l="0" t="0" r="r" b="b"/>
              <a:pathLst>
                <a:path w="64" h="26">
                  <a:moveTo>
                    <a:pt x="26" y="26"/>
                  </a:moveTo>
                  <a:lnTo>
                    <a:pt x="26" y="26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60" y="10"/>
                  </a:lnTo>
                  <a:lnTo>
                    <a:pt x="58" y="4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6"/>
                  </a:lnTo>
                  <a:lnTo>
                    <a:pt x="0" y="8"/>
                  </a:lnTo>
                  <a:lnTo>
                    <a:pt x="0" y="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20" y="22"/>
                  </a:lnTo>
                  <a:lnTo>
                    <a:pt x="24" y="26"/>
                  </a:lnTo>
                  <a:lnTo>
                    <a:pt x="26" y="26"/>
                  </a:lnTo>
                  <a:lnTo>
                    <a:pt x="26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9" name="Freeform 451"/>
            <p:cNvSpPr/>
            <p:nvPr/>
          </p:nvSpPr>
          <p:spPr bwMode="auto">
            <a:xfrm>
              <a:off x="4017963" y="1830388"/>
              <a:ext cx="127000" cy="38100"/>
            </a:xfrm>
            <a:custGeom>
              <a:avLst/>
              <a:gdLst/>
              <a:ahLst/>
              <a:cxnLst>
                <a:cxn ang="0">
                  <a:pos x="32" y="24"/>
                </a:cxn>
                <a:cxn ang="0">
                  <a:pos x="32" y="24"/>
                </a:cxn>
                <a:cxn ang="0">
                  <a:pos x="80" y="16"/>
                </a:cxn>
                <a:cxn ang="0">
                  <a:pos x="80" y="16"/>
                </a:cxn>
                <a:cxn ang="0">
                  <a:pos x="72" y="6"/>
                </a:cxn>
                <a:cxn ang="0">
                  <a:pos x="68" y="2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2" y="24"/>
                </a:cxn>
                <a:cxn ang="0">
                  <a:pos x="24" y="24"/>
                </a:cxn>
                <a:cxn ang="0">
                  <a:pos x="32" y="24"/>
                </a:cxn>
                <a:cxn ang="0">
                  <a:pos x="32" y="24"/>
                </a:cxn>
              </a:cxnLst>
              <a:rect l="0" t="0" r="r" b="b"/>
              <a:pathLst>
                <a:path w="80" h="24">
                  <a:moveTo>
                    <a:pt x="32" y="24"/>
                  </a:moveTo>
                  <a:lnTo>
                    <a:pt x="32" y="24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2" y="6"/>
                  </a:lnTo>
                  <a:lnTo>
                    <a:pt x="68" y="2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2" y="24"/>
                  </a:lnTo>
                  <a:lnTo>
                    <a:pt x="24" y="24"/>
                  </a:lnTo>
                  <a:lnTo>
                    <a:pt x="32" y="24"/>
                  </a:lnTo>
                  <a:lnTo>
                    <a:pt x="3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30" name="Freeform 452"/>
            <p:cNvSpPr/>
            <p:nvPr/>
          </p:nvSpPr>
          <p:spPr bwMode="auto">
            <a:xfrm>
              <a:off x="3976688" y="1792288"/>
              <a:ext cx="133350" cy="41275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0" y="10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20" y="26"/>
                </a:cxn>
                <a:cxn ang="0">
                  <a:pos x="26" y="24"/>
                </a:cxn>
                <a:cxn ang="0">
                  <a:pos x="34" y="22"/>
                </a:cxn>
                <a:cxn ang="0">
                  <a:pos x="34" y="22"/>
                </a:cxn>
                <a:cxn ang="0">
                  <a:pos x="84" y="16"/>
                </a:cxn>
                <a:cxn ang="0">
                  <a:pos x="84" y="16"/>
                </a:cxn>
                <a:cxn ang="0">
                  <a:pos x="74" y="10"/>
                </a:cxn>
                <a:cxn ang="0">
                  <a:pos x="64" y="6"/>
                </a:cxn>
                <a:cxn ang="0">
                  <a:pos x="54" y="2"/>
                </a:cxn>
                <a:cxn ang="0">
                  <a:pos x="42" y="0"/>
                </a:cxn>
                <a:cxn ang="0">
                  <a:pos x="32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0" y="10"/>
                </a:cxn>
                <a:cxn ang="0">
                  <a:pos x="0" y="10"/>
                </a:cxn>
              </a:cxnLst>
              <a:rect l="0" t="0" r="r" b="b"/>
              <a:pathLst>
                <a:path w="84" h="26">
                  <a:moveTo>
                    <a:pt x="0" y="10"/>
                  </a:moveTo>
                  <a:lnTo>
                    <a:pt x="0" y="10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20" y="26"/>
                  </a:lnTo>
                  <a:lnTo>
                    <a:pt x="26" y="24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84" y="16"/>
                  </a:lnTo>
                  <a:lnTo>
                    <a:pt x="84" y="16"/>
                  </a:lnTo>
                  <a:lnTo>
                    <a:pt x="74" y="10"/>
                  </a:lnTo>
                  <a:lnTo>
                    <a:pt x="64" y="6"/>
                  </a:lnTo>
                  <a:lnTo>
                    <a:pt x="54" y="2"/>
                  </a:lnTo>
                  <a:lnTo>
                    <a:pt x="42" y="0"/>
                  </a:lnTo>
                  <a:lnTo>
                    <a:pt x="32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sp>
        <p:nvSpPr>
          <p:cNvPr id="831" name="文本占位符 59"/>
          <p:cNvSpPr>
            <a:spLocks noGrp="1"/>
          </p:cNvSpPr>
          <p:nvPr>
            <p:ph type="body" sz="quarter" idx="12" hasCustomPrompt="1"/>
          </p:nvPr>
        </p:nvSpPr>
        <p:spPr>
          <a:xfrm>
            <a:off x="7077468" y="2002511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3" name="文本占位符 59"/>
          <p:cNvSpPr>
            <a:spLocks noGrp="1"/>
          </p:cNvSpPr>
          <p:nvPr>
            <p:ph type="body" sz="quarter" idx="16" hasCustomPrompt="1"/>
          </p:nvPr>
        </p:nvSpPr>
        <p:spPr>
          <a:xfrm>
            <a:off x="8177562" y="2210260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417" name="文本占位符 59"/>
          <p:cNvSpPr>
            <a:spLocks noGrp="1"/>
          </p:cNvSpPr>
          <p:nvPr>
            <p:ph type="body" sz="quarter" idx="17" hasCustomPrompt="1"/>
          </p:nvPr>
        </p:nvSpPr>
        <p:spPr>
          <a:xfrm>
            <a:off x="7077468" y="2715109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18" name="文本占位符 59"/>
          <p:cNvSpPr>
            <a:spLocks noGrp="1"/>
          </p:cNvSpPr>
          <p:nvPr>
            <p:ph type="body" sz="quarter" idx="18" hasCustomPrompt="1"/>
          </p:nvPr>
        </p:nvSpPr>
        <p:spPr>
          <a:xfrm>
            <a:off x="8177562" y="2922858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424" name="文本占位符 59"/>
          <p:cNvSpPr>
            <a:spLocks noGrp="1"/>
          </p:cNvSpPr>
          <p:nvPr>
            <p:ph type="body" sz="quarter" idx="19" hasCustomPrompt="1"/>
          </p:nvPr>
        </p:nvSpPr>
        <p:spPr>
          <a:xfrm>
            <a:off x="7077468" y="3411168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25" name="文本占位符 59"/>
          <p:cNvSpPr>
            <a:spLocks noGrp="1"/>
          </p:cNvSpPr>
          <p:nvPr>
            <p:ph type="body" sz="quarter" idx="20" hasCustomPrompt="1"/>
          </p:nvPr>
        </p:nvSpPr>
        <p:spPr>
          <a:xfrm>
            <a:off x="8177562" y="3618917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426" name="文本占位符 59"/>
          <p:cNvSpPr>
            <a:spLocks noGrp="1"/>
          </p:cNvSpPr>
          <p:nvPr>
            <p:ph type="body" sz="quarter" idx="21" hasCustomPrompt="1"/>
          </p:nvPr>
        </p:nvSpPr>
        <p:spPr>
          <a:xfrm>
            <a:off x="7077468" y="4123766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27" name="文本占位符 59"/>
          <p:cNvSpPr>
            <a:spLocks noGrp="1"/>
          </p:cNvSpPr>
          <p:nvPr>
            <p:ph type="body" sz="quarter" idx="22" hasCustomPrompt="1"/>
          </p:nvPr>
        </p:nvSpPr>
        <p:spPr>
          <a:xfrm>
            <a:off x="8177562" y="4331515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6" name="文本占位符 59"/>
          <p:cNvSpPr>
            <a:spLocks noGrp="1"/>
          </p:cNvSpPr>
          <p:nvPr>
            <p:ph type="body" sz="quarter" idx="23" hasCustomPrompt="1"/>
          </p:nvPr>
        </p:nvSpPr>
        <p:spPr>
          <a:xfrm>
            <a:off x="7077468" y="4836364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7" name="文本占位符 59"/>
          <p:cNvSpPr>
            <a:spLocks noGrp="1"/>
          </p:cNvSpPr>
          <p:nvPr>
            <p:ph type="body" sz="quarter" idx="24" hasCustomPrompt="1"/>
          </p:nvPr>
        </p:nvSpPr>
        <p:spPr>
          <a:xfrm>
            <a:off x="8177562" y="5044113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8" name="文本占位符 59"/>
          <p:cNvSpPr>
            <a:spLocks noGrp="1"/>
          </p:cNvSpPr>
          <p:nvPr>
            <p:ph type="body" sz="quarter" idx="25" hasCustomPrompt="1"/>
          </p:nvPr>
        </p:nvSpPr>
        <p:spPr>
          <a:xfrm>
            <a:off x="7077468" y="5548962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3" name="文本占位符 59"/>
          <p:cNvSpPr>
            <a:spLocks noGrp="1"/>
          </p:cNvSpPr>
          <p:nvPr>
            <p:ph type="body" sz="quarter" idx="26" hasCustomPrompt="1"/>
          </p:nvPr>
        </p:nvSpPr>
        <p:spPr>
          <a:xfrm>
            <a:off x="8177562" y="5756711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大字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212213" y="912085"/>
            <a:ext cx="9767574" cy="210543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15000" b="1">
                <a:solidFill>
                  <a:schemeClr val="bg1">
                    <a:lumMod val="95000"/>
                  </a:schemeClr>
                </a:solidFill>
                <a:latin typeface="+mj-lt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1212213" y="3188971"/>
            <a:ext cx="9767574" cy="937259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44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/>
              <a:t>点击此处添加标题</a:t>
            </a:r>
            <a:endParaRPr kumimoji="1" lang="zh-CN" altLang="en-US" dirty="0"/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1212213" y="4297680"/>
            <a:ext cx="9767574" cy="11772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30000"/>
              </a:lnSpc>
              <a:buNone/>
              <a:defRPr lang="zh-CN" altLang="zh-CN" sz="1400" dirty="0">
                <a:solidFill>
                  <a:schemeClr val="bg1">
                    <a:lumMod val="95000"/>
                  </a:schemeClr>
                </a:solidFill>
                <a:latin typeface="+mj-ea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点击此处添加文本信息。</a:t>
            </a:r>
            <a:endParaRPr kumimoji="1" lang="zh-CN" altLang="en-US" dirty="0"/>
          </a:p>
          <a:p>
            <a:pPr lvl="0"/>
            <a:r>
              <a:rPr kumimoji="1" lang="zh-CN" altLang="en-US" dirty="0"/>
              <a:t>标题数字等都可以通过点击和重新输入进行更改，顶部“开始”面板中可以对字体、字号、颜色、行距等进行修改。建议正文</a:t>
            </a:r>
            <a:r>
              <a:rPr kumimoji="1" lang="en-US" altLang="zh-CN" dirty="0"/>
              <a:t>10</a:t>
            </a:r>
            <a:r>
              <a:rPr kumimoji="1" lang="zh-CN" altLang="en-US" dirty="0"/>
              <a:t>号字，</a:t>
            </a:r>
            <a:r>
              <a:rPr kumimoji="1" lang="en-US" altLang="zh-CN" dirty="0"/>
              <a:t>1.3</a:t>
            </a:r>
            <a:r>
              <a:rPr kumimoji="1" lang="zh-CN" altLang="en-US" dirty="0"/>
              <a:t>倍字间距。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533824" y="3068146"/>
            <a:ext cx="6186329" cy="11813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-3772842" y="1085120"/>
            <a:ext cx="557913" cy="5579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4533823" y="888151"/>
            <a:ext cx="2347038" cy="678071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buNone/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en-US" altLang="zh-CN"/>
              <a:t>PART</a:t>
            </a:r>
            <a:endParaRPr kumimoji="1" lang="zh-CN" altLang="en-US" dirty="0"/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4533821" y="1759971"/>
            <a:ext cx="6186332" cy="1095463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buNone/>
              <a:defRPr sz="7200" b="1">
                <a:solidFill>
                  <a:schemeClr val="tx2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/>
              <a:t>点击输入标题</a:t>
            </a:r>
            <a:endParaRPr kumimoji="1" lang="zh-CN" altLang="en-US" dirty="0"/>
          </a:p>
        </p:txBody>
      </p:sp>
      <p:sp>
        <p:nvSpPr>
          <p:cNvPr id="40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4628336" y="3142600"/>
            <a:ext cx="5954942" cy="1032415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30000"/>
              </a:lnSpc>
              <a:buNone/>
              <a:defRPr sz="1400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点击添加文本</a:t>
            </a:r>
            <a:endParaRPr kumimoji="1" lang="zh-CN" altLang="en-US" dirty="0"/>
          </a:p>
        </p:txBody>
      </p:sp>
      <p:sp>
        <p:nvSpPr>
          <p:cNvPr id="42" name="椭圆 41"/>
          <p:cNvSpPr/>
          <p:nvPr userDrawn="1"/>
        </p:nvSpPr>
        <p:spPr>
          <a:xfrm>
            <a:off x="-4126388" y="-450037"/>
            <a:ext cx="7718163" cy="7718159"/>
          </a:xfrm>
          <a:prstGeom prst="ellipse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sp>
        <p:nvSpPr>
          <p:cNvPr id="43" name="椭圆 42"/>
          <p:cNvSpPr/>
          <p:nvPr userDrawn="1"/>
        </p:nvSpPr>
        <p:spPr>
          <a:xfrm>
            <a:off x="-3713014" y="-36664"/>
            <a:ext cx="6891415" cy="689141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 userDrawn="1"/>
        </p:nvSpPr>
        <p:spPr>
          <a:xfrm>
            <a:off x="3178402" y="3870320"/>
            <a:ext cx="557913" cy="5579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grpSp>
        <p:nvGrpSpPr>
          <p:cNvPr id="46" name="组 8"/>
          <p:cNvGrpSpPr/>
          <p:nvPr userDrawn="1"/>
        </p:nvGrpSpPr>
        <p:grpSpPr>
          <a:xfrm>
            <a:off x="-1042937" y="1586147"/>
            <a:ext cx="3509212" cy="3620011"/>
            <a:chOff x="6205698" y="1718554"/>
            <a:chExt cx="1970113" cy="2032317"/>
          </a:xfrm>
          <a:solidFill>
            <a:schemeClr val="bg1">
              <a:lumMod val="95000"/>
            </a:schemeClr>
          </a:solidFill>
        </p:grpSpPr>
        <p:sp>
          <p:nvSpPr>
            <p:cNvPr id="47" name="Freeform 260"/>
            <p:cNvSpPr/>
            <p:nvPr/>
          </p:nvSpPr>
          <p:spPr bwMode="auto">
            <a:xfrm>
              <a:off x="7651846" y="3373614"/>
              <a:ext cx="523965" cy="251503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40" y="12"/>
                </a:cxn>
                <a:cxn ang="0">
                  <a:pos x="50" y="6"/>
                </a:cxn>
                <a:cxn ang="0">
                  <a:pos x="5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50" h="24">
                  <a:moveTo>
                    <a:pt x="18" y="20"/>
                  </a:moveTo>
                  <a:lnTo>
                    <a:pt x="18" y="20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40" y="12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" name="Freeform 261"/>
            <p:cNvSpPr/>
            <p:nvPr/>
          </p:nvSpPr>
          <p:spPr bwMode="auto">
            <a:xfrm>
              <a:off x="7295548" y="3331698"/>
              <a:ext cx="503006" cy="377254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28" y="36"/>
                </a:cxn>
                <a:cxn ang="0">
                  <a:pos x="28" y="36"/>
                </a:cxn>
                <a:cxn ang="0">
                  <a:pos x="32" y="36"/>
                </a:cxn>
                <a:cxn ang="0">
                  <a:pos x="38" y="34"/>
                </a:cxn>
                <a:cxn ang="0">
                  <a:pos x="48" y="30"/>
                </a:cxn>
                <a:cxn ang="0">
                  <a:pos x="48" y="30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48" h="36">
                  <a:moveTo>
                    <a:pt x="16" y="2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32" y="36"/>
                  </a:lnTo>
                  <a:lnTo>
                    <a:pt x="38" y="34"/>
                  </a:lnTo>
                  <a:lnTo>
                    <a:pt x="48" y="30"/>
                  </a:lnTo>
                  <a:lnTo>
                    <a:pt x="48" y="30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2" y="2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" name="Freeform 262"/>
            <p:cNvSpPr/>
            <p:nvPr/>
          </p:nvSpPr>
          <p:spPr bwMode="auto">
            <a:xfrm>
              <a:off x="6960210" y="3310738"/>
              <a:ext cx="565882" cy="44013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32" y="40"/>
                </a:cxn>
                <a:cxn ang="0">
                  <a:pos x="32" y="40"/>
                </a:cxn>
                <a:cxn ang="0">
                  <a:pos x="38" y="42"/>
                </a:cxn>
                <a:cxn ang="0">
                  <a:pos x="42" y="42"/>
                </a:cxn>
                <a:cxn ang="0">
                  <a:pos x="54" y="40"/>
                </a:cxn>
                <a:cxn ang="0">
                  <a:pos x="54" y="4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54" h="42">
                  <a:moveTo>
                    <a:pt x="20" y="2"/>
                  </a:move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8" y="42"/>
                  </a:lnTo>
                  <a:lnTo>
                    <a:pt x="42" y="42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" name="Freeform 263"/>
            <p:cNvSpPr/>
            <p:nvPr/>
          </p:nvSpPr>
          <p:spPr bwMode="auto">
            <a:xfrm>
              <a:off x="6666791" y="3268822"/>
              <a:ext cx="565882" cy="482049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0"/>
                </a:cxn>
                <a:cxn ang="0">
                  <a:pos x="6" y="18"/>
                </a:cxn>
                <a:cxn ang="0">
                  <a:pos x="12" y="26"/>
                </a:cxn>
                <a:cxn ang="0">
                  <a:pos x="20" y="32"/>
                </a:cxn>
                <a:cxn ang="0">
                  <a:pos x="28" y="36"/>
                </a:cxn>
                <a:cxn ang="0">
                  <a:pos x="36" y="42"/>
                </a:cxn>
                <a:cxn ang="0">
                  <a:pos x="44" y="44"/>
                </a:cxn>
                <a:cxn ang="0">
                  <a:pos x="54" y="46"/>
                </a:cxn>
                <a:cxn ang="0">
                  <a:pos x="54" y="46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4" y="8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54" h="46">
                  <a:moveTo>
                    <a:pt x="18" y="2"/>
                  </a:move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0"/>
                  </a:lnTo>
                  <a:lnTo>
                    <a:pt x="6" y="18"/>
                  </a:lnTo>
                  <a:lnTo>
                    <a:pt x="12" y="26"/>
                  </a:lnTo>
                  <a:lnTo>
                    <a:pt x="20" y="32"/>
                  </a:lnTo>
                  <a:lnTo>
                    <a:pt x="28" y="36"/>
                  </a:lnTo>
                  <a:lnTo>
                    <a:pt x="36" y="42"/>
                  </a:lnTo>
                  <a:lnTo>
                    <a:pt x="44" y="44"/>
                  </a:lnTo>
                  <a:lnTo>
                    <a:pt x="54" y="46"/>
                  </a:lnTo>
                  <a:lnTo>
                    <a:pt x="54" y="46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4" y="8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" name="Freeform 264"/>
            <p:cNvSpPr/>
            <p:nvPr/>
          </p:nvSpPr>
          <p:spPr bwMode="auto">
            <a:xfrm>
              <a:off x="7672805" y="3122111"/>
              <a:ext cx="503006" cy="251503"/>
            </a:xfrm>
            <a:custGeom>
              <a:avLst/>
              <a:gdLst/>
              <a:ahLst/>
              <a:cxnLst>
                <a:cxn ang="0">
                  <a:pos x="32" y="8"/>
                </a:cxn>
                <a:cxn ang="0">
                  <a:pos x="32" y="8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40" y="18"/>
                </a:cxn>
                <a:cxn ang="0">
                  <a:pos x="32" y="8"/>
                </a:cxn>
                <a:cxn ang="0">
                  <a:pos x="32" y="8"/>
                </a:cxn>
              </a:cxnLst>
              <a:rect l="0" t="0" r="r" b="b"/>
              <a:pathLst>
                <a:path w="48" h="24">
                  <a:moveTo>
                    <a:pt x="32" y="8"/>
                  </a:moveTo>
                  <a:lnTo>
                    <a:pt x="32" y="8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0" y="18"/>
                  </a:lnTo>
                  <a:lnTo>
                    <a:pt x="32" y="8"/>
                  </a:lnTo>
                  <a:lnTo>
                    <a:pt x="3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" name="Freeform 265"/>
            <p:cNvSpPr/>
            <p:nvPr/>
          </p:nvSpPr>
          <p:spPr bwMode="auto">
            <a:xfrm>
              <a:off x="7316507" y="2975400"/>
              <a:ext cx="544925" cy="314379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4" y="22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20" y="30"/>
                </a:cxn>
                <a:cxn ang="0">
                  <a:pos x="24" y="3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44" y="4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52" h="30">
                  <a:moveTo>
                    <a:pt x="8" y="20"/>
                  </a:moveTo>
                  <a:lnTo>
                    <a:pt x="8" y="20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20" y="30"/>
                  </a:lnTo>
                  <a:lnTo>
                    <a:pt x="24" y="3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4" y="4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" name="Freeform 266"/>
            <p:cNvSpPr/>
            <p:nvPr/>
          </p:nvSpPr>
          <p:spPr bwMode="auto">
            <a:xfrm>
              <a:off x="6960210" y="2849649"/>
              <a:ext cx="670676" cy="377254"/>
            </a:xfrm>
            <a:custGeom>
              <a:avLst/>
              <a:gdLst/>
              <a:ahLst/>
              <a:cxnLst>
                <a:cxn ang="0">
                  <a:pos x="32" y="32"/>
                </a:cxn>
                <a:cxn ang="0">
                  <a:pos x="32" y="32"/>
                </a:cxn>
                <a:cxn ang="0">
                  <a:pos x="64" y="8"/>
                </a:cxn>
                <a:cxn ang="0">
                  <a:pos x="64" y="8"/>
                </a:cxn>
                <a:cxn ang="0">
                  <a:pos x="54" y="2"/>
                </a:cxn>
                <a:cxn ang="0">
                  <a:pos x="48" y="0"/>
                </a:cxn>
                <a:cxn ang="0">
                  <a:pos x="44" y="2"/>
                </a:cxn>
                <a:cxn ang="0">
                  <a:pos x="44" y="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6" y="36"/>
                </a:cxn>
                <a:cxn ang="0">
                  <a:pos x="32" y="32"/>
                </a:cxn>
                <a:cxn ang="0">
                  <a:pos x="32" y="32"/>
                </a:cxn>
              </a:cxnLst>
              <a:rect l="0" t="0" r="r" b="b"/>
              <a:pathLst>
                <a:path w="64" h="36">
                  <a:moveTo>
                    <a:pt x="32" y="32"/>
                  </a:moveTo>
                  <a:lnTo>
                    <a:pt x="32" y="32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4" y="2"/>
                  </a:lnTo>
                  <a:lnTo>
                    <a:pt x="48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6" y="36"/>
                  </a:lnTo>
                  <a:lnTo>
                    <a:pt x="32" y="32"/>
                  </a:lnTo>
                  <a:lnTo>
                    <a:pt x="3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" name="Freeform 267"/>
            <p:cNvSpPr/>
            <p:nvPr/>
          </p:nvSpPr>
          <p:spPr bwMode="auto">
            <a:xfrm>
              <a:off x="6687747" y="2828689"/>
              <a:ext cx="670676" cy="35629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64" y="0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2"/>
                </a:cxn>
                <a:cxn ang="0">
                  <a:pos x="26" y="6"/>
                </a:cxn>
                <a:cxn ang="0">
                  <a:pos x="18" y="10"/>
                </a:cxn>
                <a:cxn ang="0">
                  <a:pos x="10" y="16"/>
                </a:cxn>
                <a:cxn ang="0">
                  <a:pos x="4" y="22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64" h="34">
                  <a:moveTo>
                    <a:pt x="0" y="30"/>
                  </a:moveTo>
                  <a:lnTo>
                    <a:pt x="0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2"/>
                  </a:lnTo>
                  <a:lnTo>
                    <a:pt x="26" y="6"/>
                  </a:lnTo>
                  <a:lnTo>
                    <a:pt x="18" y="10"/>
                  </a:lnTo>
                  <a:lnTo>
                    <a:pt x="10" y="16"/>
                  </a:lnTo>
                  <a:lnTo>
                    <a:pt x="4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" name="Freeform 268"/>
            <p:cNvSpPr/>
            <p:nvPr/>
          </p:nvSpPr>
          <p:spPr bwMode="auto">
            <a:xfrm>
              <a:off x="6561993" y="2001000"/>
              <a:ext cx="230546" cy="3353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32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" name="Freeform 269"/>
            <p:cNvSpPr/>
            <p:nvPr/>
          </p:nvSpPr>
          <p:spPr bwMode="auto">
            <a:xfrm>
              <a:off x="6415285" y="2147710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6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6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6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" name="Freeform 270"/>
            <p:cNvSpPr/>
            <p:nvPr/>
          </p:nvSpPr>
          <p:spPr bwMode="auto">
            <a:xfrm>
              <a:off x="6289533" y="2294421"/>
              <a:ext cx="188627" cy="503006"/>
            </a:xfrm>
            <a:custGeom>
              <a:avLst/>
              <a:gdLst/>
              <a:ahLst/>
              <a:cxnLst>
                <a:cxn ang="0">
                  <a:pos x="18" y="34"/>
                </a:cxn>
                <a:cxn ang="0">
                  <a:pos x="18" y="34"/>
                </a:cxn>
                <a:cxn ang="0">
                  <a:pos x="18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6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</a:cxnLst>
              <a:rect l="0" t="0" r="r" b="b"/>
              <a:pathLst>
                <a:path w="18" h="48">
                  <a:moveTo>
                    <a:pt x="18" y="34"/>
                  </a:moveTo>
                  <a:lnTo>
                    <a:pt x="18" y="34"/>
                  </a:lnTo>
                  <a:lnTo>
                    <a:pt x="18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" name="Freeform 271"/>
            <p:cNvSpPr/>
            <p:nvPr/>
          </p:nvSpPr>
          <p:spPr bwMode="auto">
            <a:xfrm>
              <a:off x="6205698" y="2462089"/>
              <a:ext cx="188627" cy="523965"/>
            </a:xfrm>
            <a:custGeom>
              <a:avLst/>
              <a:gdLst/>
              <a:ahLst/>
              <a:cxnLst>
                <a:cxn ang="0">
                  <a:pos x="18" y="38"/>
                </a:cxn>
                <a:cxn ang="0">
                  <a:pos x="18" y="38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8"/>
                </a:cxn>
                <a:cxn ang="0">
                  <a:pos x="18" y="38"/>
                </a:cxn>
              </a:cxnLst>
              <a:rect l="0" t="0" r="r" b="b"/>
              <a:pathLst>
                <a:path w="18" h="50">
                  <a:moveTo>
                    <a:pt x="18" y="38"/>
                  </a:moveTo>
                  <a:lnTo>
                    <a:pt x="18" y="38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8"/>
                  </a:lnTo>
                  <a:lnTo>
                    <a:pt x="1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" name="Freeform 272"/>
            <p:cNvSpPr/>
            <p:nvPr/>
          </p:nvSpPr>
          <p:spPr bwMode="auto">
            <a:xfrm>
              <a:off x="6687747" y="2021959"/>
              <a:ext cx="188627" cy="335338"/>
            </a:xfrm>
            <a:custGeom>
              <a:avLst/>
              <a:gdLst/>
              <a:ahLst/>
              <a:cxnLst>
                <a:cxn ang="0">
                  <a:pos x="18" y="24"/>
                </a:cxn>
                <a:cxn ang="0">
                  <a:pos x="18" y="2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</a:cxnLst>
              <a:rect l="0" t="0" r="r" b="b"/>
              <a:pathLst>
                <a:path w="18" h="32">
                  <a:moveTo>
                    <a:pt x="18" y="24"/>
                  </a:moveTo>
                  <a:lnTo>
                    <a:pt x="18" y="2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" name="Freeform 273"/>
            <p:cNvSpPr/>
            <p:nvPr/>
          </p:nvSpPr>
          <p:spPr bwMode="auto">
            <a:xfrm>
              <a:off x="6582952" y="2315381"/>
              <a:ext cx="314379" cy="272462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30" h="26">
                  <a:moveTo>
                    <a:pt x="30" y="0"/>
                  </a:move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" name="Freeform 274"/>
            <p:cNvSpPr/>
            <p:nvPr/>
          </p:nvSpPr>
          <p:spPr bwMode="auto">
            <a:xfrm>
              <a:off x="6499117" y="2524965"/>
              <a:ext cx="398214" cy="293422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38" h="28">
                  <a:moveTo>
                    <a:pt x="38" y="0"/>
                  </a:move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" name="Freeform 275"/>
            <p:cNvSpPr/>
            <p:nvPr/>
          </p:nvSpPr>
          <p:spPr bwMode="auto">
            <a:xfrm>
              <a:off x="6415285" y="2713595"/>
              <a:ext cx="440130" cy="314379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8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28"/>
                </a:cxn>
                <a:cxn ang="0">
                  <a:pos x="12" y="28"/>
                </a:cxn>
                <a:cxn ang="0">
                  <a:pos x="24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</a:cxnLst>
              <a:rect l="0" t="0" r="r" b="b"/>
              <a:pathLst>
                <a:path w="42" h="30">
                  <a:moveTo>
                    <a:pt x="42" y="0"/>
                  </a:move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8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28"/>
                  </a:lnTo>
                  <a:lnTo>
                    <a:pt x="12" y="28"/>
                  </a:lnTo>
                  <a:lnTo>
                    <a:pt x="24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3" name="Freeform 276"/>
            <p:cNvSpPr/>
            <p:nvPr/>
          </p:nvSpPr>
          <p:spPr bwMode="auto">
            <a:xfrm>
              <a:off x="7381073" y="1718554"/>
              <a:ext cx="230546" cy="335338"/>
            </a:xfrm>
            <a:custGeom>
              <a:avLst/>
              <a:gdLst/>
              <a:ahLst/>
              <a:cxnLst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32"/>
                </a:cxn>
                <a:cxn ang="0">
                  <a:pos x="6" y="32"/>
                </a:cxn>
              </a:cxnLst>
              <a:rect l="0" t="0" r="r" b="b"/>
              <a:pathLst>
                <a:path w="22" h="32">
                  <a:moveTo>
                    <a:pt x="6" y="32"/>
                  </a:move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32"/>
                  </a:lnTo>
                  <a:lnTo>
                    <a:pt x="6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4" name="Freeform 277"/>
            <p:cNvSpPr/>
            <p:nvPr/>
          </p:nvSpPr>
          <p:spPr bwMode="auto">
            <a:xfrm>
              <a:off x="7234363" y="1865265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8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5" name="Freeform 278"/>
            <p:cNvSpPr/>
            <p:nvPr/>
          </p:nvSpPr>
          <p:spPr bwMode="auto">
            <a:xfrm>
              <a:off x="7108611" y="2011973"/>
              <a:ext cx="209587" cy="503006"/>
            </a:xfrm>
            <a:custGeom>
              <a:avLst/>
              <a:gdLst/>
              <a:ahLst/>
              <a:cxnLst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0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</a:cxnLst>
              <a:rect l="0" t="0" r="r" b="b"/>
              <a:pathLst>
                <a:path w="20" h="48">
                  <a:moveTo>
                    <a:pt x="4" y="24"/>
                  </a:move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0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6" name="Freeform 279"/>
            <p:cNvSpPr/>
            <p:nvPr/>
          </p:nvSpPr>
          <p:spPr bwMode="auto">
            <a:xfrm>
              <a:off x="7024776" y="2179644"/>
              <a:ext cx="188627" cy="523965"/>
            </a:xfrm>
            <a:custGeom>
              <a:avLst/>
              <a:gdLst/>
              <a:ahLst/>
              <a:cxnLst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6"/>
                </a:cxn>
                <a:cxn ang="0">
                  <a:pos x="18" y="36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</a:cxnLst>
              <a:rect l="0" t="0" r="r" b="b"/>
              <a:pathLst>
                <a:path w="18" h="50">
                  <a:moveTo>
                    <a:pt x="14" y="28"/>
                  </a:move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7" name="Freeform 280"/>
            <p:cNvSpPr/>
            <p:nvPr/>
          </p:nvSpPr>
          <p:spPr bwMode="auto">
            <a:xfrm>
              <a:off x="7506825" y="1739511"/>
              <a:ext cx="188627" cy="335338"/>
            </a:xfrm>
            <a:custGeom>
              <a:avLst/>
              <a:gdLst/>
              <a:ahLst/>
              <a:cxnLst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</a:cxnLst>
              <a:rect l="0" t="0" r="r" b="b"/>
              <a:pathLst>
                <a:path w="18" h="32">
                  <a:moveTo>
                    <a:pt x="16" y="24"/>
                  </a:move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8" name="Freeform 281"/>
            <p:cNvSpPr/>
            <p:nvPr/>
          </p:nvSpPr>
          <p:spPr bwMode="auto">
            <a:xfrm>
              <a:off x="7402033" y="2032933"/>
              <a:ext cx="314379" cy="272462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2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30" h="26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2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9" name="Freeform 282"/>
            <p:cNvSpPr/>
            <p:nvPr/>
          </p:nvSpPr>
          <p:spPr bwMode="auto">
            <a:xfrm>
              <a:off x="7318198" y="2242519"/>
              <a:ext cx="398214" cy="293422"/>
            </a:xfrm>
            <a:custGeom>
              <a:avLst/>
              <a:gdLst/>
              <a:ahLst/>
              <a:cxnLst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34" y="14"/>
                </a:cxn>
                <a:cxn ang="0">
                  <a:pos x="34" y="14"/>
                </a:cxn>
              </a:cxnLst>
              <a:rect l="0" t="0" r="r" b="b"/>
              <a:pathLst>
                <a:path w="38" h="28">
                  <a:moveTo>
                    <a:pt x="34" y="14"/>
                  </a:move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34" y="14"/>
                  </a:lnTo>
                  <a:lnTo>
                    <a:pt x="3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70" name="Freeform 283"/>
            <p:cNvSpPr/>
            <p:nvPr/>
          </p:nvSpPr>
          <p:spPr bwMode="auto">
            <a:xfrm>
              <a:off x="7234363" y="2431147"/>
              <a:ext cx="440130" cy="293422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6" y="28"/>
                </a:cxn>
                <a:cxn ang="0">
                  <a:pos x="14" y="28"/>
                </a:cxn>
                <a:cxn ang="0">
                  <a:pos x="26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0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42" h="28">
                  <a:moveTo>
                    <a:pt x="6" y="16"/>
                  </a:moveTo>
                  <a:lnTo>
                    <a:pt x="6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14" y="28"/>
                  </a:lnTo>
                  <a:lnTo>
                    <a:pt x="26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 userDrawn="1"/>
        </p:nvSpPr>
        <p:spPr>
          <a:xfrm>
            <a:off x="4049791" y="1"/>
            <a:ext cx="4092419" cy="6937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6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4049791" y="1"/>
            <a:ext cx="4092419" cy="6937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32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  <p:sp>
        <p:nvSpPr>
          <p:cNvPr id="37" name="矩形 36"/>
          <p:cNvSpPr/>
          <p:nvPr userDrawn="1"/>
        </p:nvSpPr>
        <p:spPr>
          <a:xfrm>
            <a:off x="4049791" y="693739"/>
            <a:ext cx="4092419" cy="1410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 userDrawn="1"/>
        </p:nvSpPr>
        <p:spPr>
          <a:xfrm>
            <a:off x="4049791" y="1"/>
            <a:ext cx="4092419" cy="6937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4049791" y="1"/>
            <a:ext cx="4092419" cy="6937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32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/>
          <p:cNvSpPr>
            <a:spLocks noGrp="1"/>
          </p:cNvSpPr>
          <p:nvPr>
            <p:ph type="body" sz="quarter" idx="10"/>
          </p:nvPr>
        </p:nvSpPr>
        <p:spPr>
          <a:xfrm>
            <a:off x="3324446" y="2271792"/>
            <a:ext cx="5568950" cy="1876425"/>
          </a:xfrm>
        </p:spPr>
        <p:txBody>
          <a:bodyPr/>
          <a:lstStyle/>
          <a:p>
            <a:r>
              <a:rPr lang="en-US" altLang="zh-CN" dirty="0"/>
              <a:t>TPP </a:t>
            </a:r>
            <a:endParaRPr lang="en-US" altLang="zh-CN" dirty="0"/>
          </a:p>
          <a:p>
            <a:r>
              <a:rPr lang="en-US" altLang="zh-CN" dirty="0"/>
              <a:t>Jarvis </a:t>
            </a:r>
            <a:r>
              <a:rPr lang="zh-CN" altLang="en-US" dirty="0"/>
              <a:t>业务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业务亮点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4" name="图片 93" descr="iPhone6 金色 正面 竖立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887" y="966069"/>
            <a:ext cx="3424227" cy="671987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5" name="矩形 94"/>
          <p:cNvSpPr/>
          <p:nvPr/>
        </p:nvSpPr>
        <p:spPr>
          <a:xfrm>
            <a:off x="0" y="4968552"/>
            <a:ext cx="12192000" cy="1889449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461793" y="5160171"/>
            <a:ext cx="8936925" cy="89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97" name="组 96"/>
          <p:cNvGrpSpPr/>
          <p:nvPr/>
        </p:nvGrpSpPr>
        <p:grpSpPr>
          <a:xfrm>
            <a:off x="2898785" y="1546232"/>
            <a:ext cx="1363136" cy="1363136"/>
            <a:chOff x="5446393" y="1162855"/>
            <a:chExt cx="815044" cy="81504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8" name="椭圆 97"/>
            <p:cNvSpPr/>
            <p:nvPr/>
          </p:nvSpPr>
          <p:spPr>
            <a:xfrm>
              <a:off x="5446393" y="1162855"/>
              <a:ext cx="815044" cy="81504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9" name="椭圆 98"/>
            <p:cNvSpPr/>
            <p:nvPr/>
          </p:nvSpPr>
          <p:spPr>
            <a:xfrm>
              <a:off x="5523503" y="1239964"/>
              <a:ext cx="660826" cy="660825"/>
            </a:xfrm>
            <a:prstGeom prst="ellipse">
              <a:avLst/>
            </a:prstGeom>
            <a:solidFill>
              <a:schemeClr val="accent1">
                <a:alpha val="8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6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1</a:t>
              </a:r>
              <a:endParaRPr kumimoji="1" lang="zh-CN" altLang="en-US" sz="6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 flipH="1">
            <a:off x="88900" y="1995946"/>
            <a:ext cx="2773156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1" name="文本框 100"/>
          <p:cNvSpPr txBox="1"/>
          <p:nvPr/>
        </p:nvSpPr>
        <p:spPr>
          <a:xfrm flipH="1">
            <a:off x="461791" y="1427582"/>
            <a:ext cx="2311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TITLE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2" name="组 101"/>
          <p:cNvGrpSpPr/>
          <p:nvPr/>
        </p:nvGrpSpPr>
        <p:grpSpPr>
          <a:xfrm>
            <a:off x="2898789" y="3147816"/>
            <a:ext cx="1363136" cy="1363136"/>
            <a:chOff x="5446394" y="1162855"/>
            <a:chExt cx="815044" cy="81504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03" name="椭圆 102"/>
            <p:cNvSpPr/>
            <p:nvPr/>
          </p:nvSpPr>
          <p:spPr>
            <a:xfrm>
              <a:off x="5446394" y="1162855"/>
              <a:ext cx="815044" cy="81504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椭圆 103"/>
            <p:cNvSpPr/>
            <p:nvPr/>
          </p:nvSpPr>
          <p:spPr>
            <a:xfrm>
              <a:off x="5523503" y="1239965"/>
              <a:ext cx="660826" cy="660825"/>
            </a:xfrm>
            <a:prstGeom prst="ellipse">
              <a:avLst/>
            </a:prstGeom>
            <a:solidFill>
              <a:schemeClr val="accent1">
                <a:alpha val="8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6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  <a:endParaRPr kumimoji="1" lang="zh-CN" altLang="en-US" sz="6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5" name="文本框 104"/>
          <p:cNvSpPr txBox="1"/>
          <p:nvPr/>
        </p:nvSpPr>
        <p:spPr>
          <a:xfrm flipH="1">
            <a:off x="190500" y="3597530"/>
            <a:ext cx="2671559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6" name="文本框 105"/>
          <p:cNvSpPr txBox="1"/>
          <p:nvPr/>
        </p:nvSpPr>
        <p:spPr>
          <a:xfrm flipH="1">
            <a:off x="622298" y="3029166"/>
            <a:ext cx="21508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TITLE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7" name="组 106"/>
          <p:cNvGrpSpPr/>
          <p:nvPr/>
        </p:nvGrpSpPr>
        <p:grpSpPr>
          <a:xfrm flipH="1">
            <a:off x="7909953" y="1548816"/>
            <a:ext cx="1363136" cy="1363136"/>
            <a:chOff x="5446394" y="1162855"/>
            <a:chExt cx="815044" cy="81504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08" name="椭圆 107"/>
            <p:cNvSpPr/>
            <p:nvPr/>
          </p:nvSpPr>
          <p:spPr>
            <a:xfrm>
              <a:off x="5446394" y="1162855"/>
              <a:ext cx="815044" cy="81504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9" name="椭圆 108"/>
            <p:cNvSpPr/>
            <p:nvPr/>
          </p:nvSpPr>
          <p:spPr>
            <a:xfrm>
              <a:off x="5523503" y="1239965"/>
              <a:ext cx="660826" cy="660825"/>
            </a:xfrm>
            <a:prstGeom prst="ellipse">
              <a:avLst/>
            </a:prstGeom>
            <a:solidFill>
              <a:schemeClr val="accent1">
                <a:alpha val="8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6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1" lang="zh-CN" altLang="en-US" sz="6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10" name="文本框 109"/>
          <p:cNvSpPr txBox="1"/>
          <p:nvPr/>
        </p:nvSpPr>
        <p:spPr>
          <a:xfrm>
            <a:off x="9398721" y="1995946"/>
            <a:ext cx="2590078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9273090" y="1430166"/>
            <a:ext cx="23347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TITLE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12" name="组 111"/>
          <p:cNvGrpSpPr/>
          <p:nvPr/>
        </p:nvGrpSpPr>
        <p:grpSpPr>
          <a:xfrm flipH="1">
            <a:off x="7909951" y="3150400"/>
            <a:ext cx="1363136" cy="1363136"/>
            <a:chOff x="5446394" y="1162855"/>
            <a:chExt cx="815044" cy="81504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13" name="椭圆 112"/>
            <p:cNvSpPr/>
            <p:nvPr/>
          </p:nvSpPr>
          <p:spPr>
            <a:xfrm>
              <a:off x="5446394" y="1162855"/>
              <a:ext cx="815044" cy="81504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5523503" y="1239965"/>
              <a:ext cx="660826" cy="660825"/>
            </a:xfrm>
            <a:prstGeom prst="ellipse">
              <a:avLst/>
            </a:prstGeom>
            <a:solidFill>
              <a:schemeClr val="accent1">
                <a:alpha val="8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6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4</a:t>
              </a:r>
              <a:endParaRPr kumimoji="1" lang="zh-CN" altLang="en-US" sz="6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15" name="文本框 114"/>
          <p:cNvSpPr txBox="1"/>
          <p:nvPr/>
        </p:nvSpPr>
        <p:spPr>
          <a:xfrm>
            <a:off x="9398718" y="3597530"/>
            <a:ext cx="2590081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9273090" y="3031750"/>
            <a:ext cx="23347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TITLE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业务亮点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0" name="空心弧 69"/>
          <p:cNvSpPr/>
          <p:nvPr/>
        </p:nvSpPr>
        <p:spPr>
          <a:xfrm>
            <a:off x="3398470" y="1646340"/>
            <a:ext cx="2935705" cy="2935707"/>
          </a:xfrm>
          <a:prstGeom prst="blockArc">
            <a:avLst>
              <a:gd name="adj1" fmla="val 10800000"/>
              <a:gd name="adj2" fmla="val 0"/>
              <a:gd name="adj3" fmla="val 1947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1" name="空心弧 70"/>
          <p:cNvSpPr/>
          <p:nvPr/>
        </p:nvSpPr>
        <p:spPr>
          <a:xfrm flipV="1">
            <a:off x="1067774" y="1646340"/>
            <a:ext cx="2935705" cy="2935707"/>
          </a:xfrm>
          <a:prstGeom prst="blockArc">
            <a:avLst>
              <a:gd name="adj1" fmla="val 10800000"/>
              <a:gd name="adj2" fmla="val 0"/>
              <a:gd name="adj3" fmla="val 1947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2" name="空心弧 71"/>
          <p:cNvSpPr/>
          <p:nvPr/>
        </p:nvSpPr>
        <p:spPr>
          <a:xfrm flipV="1">
            <a:off x="5765972" y="1646340"/>
            <a:ext cx="2935705" cy="2935707"/>
          </a:xfrm>
          <a:prstGeom prst="blockArc">
            <a:avLst>
              <a:gd name="adj1" fmla="val 10800000"/>
              <a:gd name="adj2" fmla="val 0"/>
              <a:gd name="adj3" fmla="val 1947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3" name="空心弧 72"/>
          <p:cNvSpPr/>
          <p:nvPr/>
        </p:nvSpPr>
        <p:spPr>
          <a:xfrm>
            <a:off x="8129700" y="1646340"/>
            <a:ext cx="2935705" cy="2935707"/>
          </a:xfrm>
          <a:prstGeom prst="blockArc">
            <a:avLst>
              <a:gd name="adj1" fmla="val 10800000"/>
              <a:gd name="adj2" fmla="val 0"/>
              <a:gd name="adj3" fmla="val 1947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4" name="空心弧 4"/>
          <p:cNvSpPr/>
          <p:nvPr/>
        </p:nvSpPr>
        <p:spPr>
          <a:xfrm flipV="1">
            <a:off x="8129700" y="2539500"/>
            <a:ext cx="3166372" cy="2042545"/>
          </a:xfrm>
          <a:custGeom>
            <a:avLst/>
            <a:gdLst/>
            <a:ahLst/>
            <a:cxnLst/>
            <a:rect l="l" t="t" r="r" b="b"/>
            <a:pathLst>
              <a:path w="2734161" h="1763738">
                <a:moveTo>
                  <a:pt x="1270063" y="0"/>
                </a:moveTo>
                <a:cubicBezTo>
                  <a:pt x="1489338" y="1"/>
                  <a:pt x="1708614" y="56720"/>
                  <a:pt x="1905093" y="170157"/>
                </a:cubicBezTo>
                <a:cubicBezTo>
                  <a:pt x="2248932" y="368673"/>
                  <a:pt x="2477249" y="714500"/>
                  <a:pt x="2528955" y="1101832"/>
                </a:cubicBezTo>
                <a:lnTo>
                  <a:pt x="2537771" y="1234616"/>
                </a:lnTo>
                <a:lnTo>
                  <a:pt x="2734161" y="1234616"/>
                </a:lnTo>
                <a:lnTo>
                  <a:pt x="2297577" y="1763738"/>
                </a:lnTo>
                <a:lnTo>
                  <a:pt x="1860993" y="1234616"/>
                </a:lnTo>
                <a:lnTo>
                  <a:pt x="2035029" y="1234616"/>
                </a:lnTo>
                <a:lnTo>
                  <a:pt x="2030634" y="1168423"/>
                </a:lnTo>
                <a:cubicBezTo>
                  <a:pt x="1999395" y="934413"/>
                  <a:pt x="1861456" y="725478"/>
                  <a:pt x="1653722" y="605543"/>
                </a:cubicBezTo>
                <a:cubicBezTo>
                  <a:pt x="1416312" y="468474"/>
                  <a:pt x="1123812" y="468474"/>
                  <a:pt x="886402" y="605543"/>
                </a:cubicBezTo>
                <a:cubicBezTo>
                  <a:pt x="648992" y="742611"/>
                  <a:pt x="502742" y="995925"/>
                  <a:pt x="502742" y="1270062"/>
                </a:cubicBezTo>
                <a:lnTo>
                  <a:pt x="0" y="1270062"/>
                </a:lnTo>
                <a:cubicBezTo>
                  <a:pt x="0" y="816312"/>
                  <a:pt x="242073" y="397031"/>
                  <a:pt x="635031" y="170156"/>
                </a:cubicBezTo>
                <a:cubicBezTo>
                  <a:pt x="831511" y="56719"/>
                  <a:pt x="1050787" y="0"/>
                  <a:pt x="12700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5" name="空心弧 4"/>
          <p:cNvSpPr/>
          <p:nvPr/>
        </p:nvSpPr>
        <p:spPr>
          <a:xfrm>
            <a:off x="5765972" y="1646341"/>
            <a:ext cx="3166372" cy="2042545"/>
          </a:xfrm>
          <a:custGeom>
            <a:avLst/>
            <a:gdLst/>
            <a:ahLst/>
            <a:cxnLst/>
            <a:rect l="l" t="t" r="r" b="b"/>
            <a:pathLst>
              <a:path w="2734161" h="1763738">
                <a:moveTo>
                  <a:pt x="1270063" y="0"/>
                </a:moveTo>
                <a:cubicBezTo>
                  <a:pt x="1489338" y="1"/>
                  <a:pt x="1708614" y="56720"/>
                  <a:pt x="1905093" y="170157"/>
                </a:cubicBezTo>
                <a:cubicBezTo>
                  <a:pt x="2248932" y="368673"/>
                  <a:pt x="2477249" y="714500"/>
                  <a:pt x="2528955" y="1101832"/>
                </a:cubicBezTo>
                <a:lnTo>
                  <a:pt x="2537771" y="1234616"/>
                </a:lnTo>
                <a:lnTo>
                  <a:pt x="2734161" y="1234616"/>
                </a:lnTo>
                <a:lnTo>
                  <a:pt x="2297577" y="1763738"/>
                </a:lnTo>
                <a:lnTo>
                  <a:pt x="1860993" y="1234616"/>
                </a:lnTo>
                <a:lnTo>
                  <a:pt x="2035029" y="1234616"/>
                </a:lnTo>
                <a:lnTo>
                  <a:pt x="2030634" y="1168423"/>
                </a:lnTo>
                <a:cubicBezTo>
                  <a:pt x="1999395" y="934413"/>
                  <a:pt x="1861456" y="725478"/>
                  <a:pt x="1653722" y="605543"/>
                </a:cubicBezTo>
                <a:cubicBezTo>
                  <a:pt x="1416312" y="468474"/>
                  <a:pt x="1123812" y="468474"/>
                  <a:pt x="886402" y="605543"/>
                </a:cubicBezTo>
                <a:cubicBezTo>
                  <a:pt x="648992" y="742611"/>
                  <a:pt x="502742" y="995925"/>
                  <a:pt x="502742" y="1270062"/>
                </a:cubicBezTo>
                <a:lnTo>
                  <a:pt x="0" y="1270062"/>
                </a:lnTo>
                <a:cubicBezTo>
                  <a:pt x="0" y="816312"/>
                  <a:pt x="242073" y="397031"/>
                  <a:pt x="635031" y="170156"/>
                </a:cubicBezTo>
                <a:cubicBezTo>
                  <a:pt x="831511" y="56719"/>
                  <a:pt x="1050787" y="0"/>
                  <a:pt x="12700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6" name="空心弧 4"/>
          <p:cNvSpPr/>
          <p:nvPr/>
        </p:nvSpPr>
        <p:spPr>
          <a:xfrm flipV="1">
            <a:off x="3398469" y="2539500"/>
            <a:ext cx="3166372" cy="2042545"/>
          </a:xfrm>
          <a:custGeom>
            <a:avLst/>
            <a:gdLst/>
            <a:ahLst/>
            <a:cxnLst/>
            <a:rect l="l" t="t" r="r" b="b"/>
            <a:pathLst>
              <a:path w="2734161" h="1763738">
                <a:moveTo>
                  <a:pt x="1270063" y="0"/>
                </a:moveTo>
                <a:cubicBezTo>
                  <a:pt x="1489338" y="1"/>
                  <a:pt x="1708614" y="56720"/>
                  <a:pt x="1905093" y="170157"/>
                </a:cubicBezTo>
                <a:cubicBezTo>
                  <a:pt x="2248932" y="368673"/>
                  <a:pt x="2477249" y="714500"/>
                  <a:pt x="2528955" y="1101832"/>
                </a:cubicBezTo>
                <a:lnTo>
                  <a:pt x="2537771" y="1234616"/>
                </a:lnTo>
                <a:lnTo>
                  <a:pt x="2734161" y="1234616"/>
                </a:lnTo>
                <a:lnTo>
                  <a:pt x="2297577" y="1763738"/>
                </a:lnTo>
                <a:lnTo>
                  <a:pt x="1860993" y="1234616"/>
                </a:lnTo>
                <a:lnTo>
                  <a:pt x="2035029" y="1234616"/>
                </a:lnTo>
                <a:lnTo>
                  <a:pt x="2030634" y="1168423"/>
                </a:lnTo>
                <a:cubicBezTo>
                  <a:pt x="1999395" y="934413"/>
                  <a:pt x="1861456" y="725478"/>
                  <a:pt x="1653722" y="605543"/>
                </a:cubicBezTo>
                <a:cubicBezTo>
                  <a:pt x="1416312" y="468474"/>
                  <a:pt x="1123812" y="468474"/>
                  <a:pt x="886402" y="605543"/>
                </a:cubicBezTo>
                <a:cubicBezTo>
                  <a:pt x="648992" y="742611"/>
                  <a:pt x="502742" y="995925"/>
                  <a:pt x="502742" y="1270062"/>
                </a:cubicBezTo>
                <a:lnTo>
                  <a:pt x="0" y="1270062"/>
                </a:lnTo>
                <a:cubicBezTo>
                  <a:pt x="0" y="816312"/>
                  <a:pt x="242073" y="397031"/>
                  <a:pt x="635031" y="170156"/>
                </a:cubicBezTo>
                <a:cubicBezTo>
                  <a:pt x="831511" y="56719"/>
                  <a:pt x="1050787" y="0"/>
                  <a:pt x="12700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7" name="空心弧 4"/>
          <p:cNvSpPr/>
          <p:nvPr/>
        </p:nvSpPr>
        <p:spPr>
          <a:xfrm>
            <a:off x="1067773" y="1646341"/>
            <a:ext cx="3166372" cy="2042545"/>
          </a:xfrm>
          <a:custGeom>
            <a:avLst/>
            <a:gdLst/>
            <a:ahLst/>
            <a:cxnLst/>
            <a:rect l="l" t="t" r="r" b="b"/>
            <a:pathLst>
              <a:path w="2734161" h="1763738">
                <a:moveTo>
                  <a:pt x="1270063" y="0"/>
                </a:moveTo>
                <a:cubicBezTo>
                  <a:pt x="1489338" y="1"/>
                  <a:pt x="1708614" y="56720"/>
                  <a:pt x="1905093" y="170157"/>
                </a:cubicBezTo>
                <a:cubicBezTo>
                  <a:pt x="2248932" y="368673"/>
                  <a:pt x="2477249" y="714500"/>
                  <a:pt x="2528955" y="1101832"/>
                </a:cubicBezTo>
                <a:lnTo>
                  <a:pt x="2537771" y="1234616"/>
                </a:lnTo>
                <a:lnTo>
                  <a:pt x="2734161" y="1234616"/>
                </a:lnTo>
                <a:lnTo>
                  <a:pt x="2297577" y="1763738"/>
                </a:lnTo>
                <a:lnTo>
                  <a:pt x="1860993" y="1234616"/>
                </a:lnTo>
                <a:lnTo>
                  <a:pt x="2035029" y="1234616"/>
                </a:lnTo>
                <a:lnTo>
                  <a:pt x="2030634" y="1168423"/>
                </a:lnTo>
                <a:cubicBezTo>
                  <a:pt x="1999395" y="934413"/>
                  <a:pt x="1861456" y="725478"/>
                  <a:pt x="1653722" y="605543"/>
                </a:cubicBezTo>
                <a:cubicBezTo>
                  <a:pt x="1416312" y="468474"/>
                  <a:pt x="1123812" y="468474"/>
                  <a:pt x="886402" y="605543"/>
                </a:cubicBezTo>
                <a:cubicBezTo>
                  <a:pt x="648992" y="742611"/>
                  <a:pt x="502742" y="995925"/>
                  <a:pt x="502742" y="1270062"/>
                </a:cubicBezTo>
                <a:lnTo>
                  <a:pt x="0" y="1270062"/>
                </a:lnTo>
                <a:cubicBezTo>
                  <a:pt x="0" y="816312"/>
                  <a:pt x="242073" y="397031"/>
                  <a:pt x="635031" y="170156"/>
                </a:cubicBezTo>
                <a:cubicBezTo>
                  <a:pt x="831511" y="56719"/>
                  <a:pt x="1050787" y="0"/>
                  <a:pt x="12700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8" name="文本框 8"/>
          <p:cNvSpPr txBox="1"/>
          <p:nvPr/>
        </p:nvSpPr>
        <p:spPr>
          <a:xfrm>
            <a:off x="1207180" y="5120271"/>
            <a:ext cx="2417497" cy="732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65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标题数字等都可以通过点击和重新输入进行更改，顶部“开始”面板中可以对字体、字号、行距等进行修改。</a:t>
            </a:r>
            <a:endParaRPr lang="zh-CN" altLang="en-US" sz="1065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207179" y="4655235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1600" b="1" dirty="0">
              <a:solidFill>
                <a:schemeClr val="accent1"/>
              </a:solidFill>
            </a:endParaRPr>
          </a:p>
        </p:txBody>
      </p:sp>
      <p:sp>
        <p:nvSpPr>
          <p:cNvPr id="80" name="文本框 8"/>
          <p:cNvSpPr txBox="1"/>
          <p:nvPr/>
        </p:nvSpPr>
        <p:spPr>
          <a:xfrm>
            <a:off x="3754332" y="5134182"/>
            <a:ext cx="2417497" cy="732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65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标题数字等都可以通过点击和重新输入进行更改，顶部“开始”面板中可以对字体、字号、行距等进行修改。</a:t>
            </a:r>
            <a:endParaRPr lang="zh-CN" altLang="en-US" sz="1065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3754331" y="4669146"/>
            <a:ext cx="1826141" cy="380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1600" b="1" dirty="0">
              <a:solidFill>
                <a:schemeClr val="accent1"/>
              </a:solidFill>
            </a:endParaRPr>
          </a:p>
        </p:txBody>
      </p:sp>
      <p:sp>
        <p:nvSpPr>
          <p:cNvPr id="82" name="文本框 8"/>
          <p:cNvSpPr txBox="1"/>
          <p:nvPr/>
        </p:nvSpPr>
        <p:spPr>
          <a:xfrm>
            <a:off x="6100755" y="5110247"/>
            <a:ext cx="2417497" cy="732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65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标题数字等都可以通过点击和重新输入进行更改，顶部“开始”面板中可以对字体、字号、行距等进行修改。</a:t>
            </a:r>
            <a:endParaRPr lang="zh-CN" altLang="en-US" sz="1065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6100753" y="4645211"/>
            <a:ext cx="1826141" cy="380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1600" b="1" dirty="0">
              <a:solidFill>
                <a:schemeClr val="accent1"/>
              </a:solidFill>
            </a:endParaRPr>
          </a:p>
        </p:txBody>
      </p:sp>
      <p:sp>
        <p:nvSpPr>
          <p:cNvPr id="84" name="文本框 8"/>
          <p:cNvSpPr txBox="1"/>
          <p:nvPr/>
        </p:nvSpPr>
        <p:spPr>
          <a:xfrm>
            <a:off x="8647910" y="5124158"/>
            <a:ext cx="2417497" cy="732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65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标题数字等都可以通过点击和重新输入进行更改，顶部“开始”面板中可以对字体、字号、行距等进行修改。</a:t>
            </a:r>
            <a:endParaRPr lang="zh-CN" altLang="en-US" sz="1065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8647907" y="4659122"/>
            <a:ext cx="1826141" cy="380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1600" b="1" dirty="0">
              <a:solidFill>
                <a:schemeClr val="accent1"/>
              </a:solidFill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1873068" y="1127284"/>
            <a:ext cx="13019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b="1" dirty="0">
                <a:solidFill>
                  <a:schemeClr val="accent1"/>
                </a:solidFill>
              </a:rPr>
              <a:t>STAGE</a:t>
            </a:r>
            <a:r>
              <a:rPr kumimoji="1" lang="zh-CN" altLang="en-US" sz="1600" b="1" dirty="0">
                <a:solidFill>
                  <a:schemeClr val="accent1"/>
                </a:solidFill>
              </a:rPr>
              <a:t> </a:t>
            </a:r>
            <a:r>
              <a:rPr kumimoji="1" lang="en-US" altLang="zh-CN" sz="1600" b="1" dirty="0">
                <a:solidFill>
                  <a:schemeClr val="accent1"/>
                </a:solidFill>
              </a:rPr>
              <a:t>ONE</a:t>
            </a:r>
            <a:endParaRPr kumimoji="1" lang="zh-CN" altLang="en-US" sz="1600" b="1" dirty="0">
              <a:solidFill>
                <a:schemeClr val="accent1"/>
              </a:solidFill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4164662" y="1127284"/>
            <a:ext cx="13131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b="1" dirty="0">
                <a:solidFill>
                  <a:schemeClr val="accent1"/>
                </a:solidFill>
              </a:rPr>
              <a:t>STAGE</a:t>
            </a:r>
            <a:r>
              <a:rPr kumimoji="1" lang="zh-CN" altLang="en-US" sz="1600" b="1" dirty="0">
                <a:solidFill>
                  <a:schemeClr val="accent1"/>
                </a:solidFill>
              </a:rPr>
              <a:t> </a:t>
            </a:r>
            <a:r>
              <a:rPr kumimoji="1" lang="en-US" altLang="zh-CN" sz="1600" b="1" dirty="0">
                <a:solidFill>
                  <a:schemeClr val="accent1"/>
                </a:solidFill>
              </a:rPr>
              <a:t>TWO</a:t>
            </a:r>
            <a:endParaRPr kumimoji="1" lang="zh-CN" altLang="en-US" sz="1600" b="1" dirty="0">
              <a:solidFill>
                <a:schemeClr val="accent1"/>
              </a:solidFill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472563" y="1127284"/>
            <a:ext cx="14285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b="1" dirty="0">
                <a:solidFill>
                  <a:schemeClr val="accent1"/>
                </a:solidFill>
              </a:rPr>
              <a:t>STAGE</a:t>
            </a:r>
            <a:r>
              <a:rPr kumimoji="1" lang="zh-CN" altLang="en-US" sz="1600" b="1" dirty="0">
                <a:solidFill>
                  <a:schemeClr val="accent1"/>
                </a:solidFill>
              </a:rPr>
              <a:t> </a:t>
            </a:r>
            <a:r>
              <a:rPr kumimoji="1" lang="en-US" altLang="zh-CN" sz="1600" b="1" dirty="0">
                <a:solidFill>
                  <a:schemeClr val="accent1"/>
                </a:solidFill>
              </a:rPr>
              <a:t>THREE</a:t>
            </a:r>
            <a:endParaRPr kumimoji="1" lang="zh-CN" altLang="en-US" sz="1600" b="1" dirty="0">
              <a:solidFill>
                <a:schemeClr val="accent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8899330" y="1127284"/>
            <a:ext cx="13901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b="1" dirty="0">
                <a:solidFill>
                  <a:schemeClr val="accent1"/>
                </a:solidFill>
              </a:rPr>
              <a:t>STAGE</a:t>
            </a:r>
            <a:r>
              <a:rPr kumimoji="1" lang="zh-CN" altLang="en-US" sz="1600" b="1" dirty="0">
                <a:solidFill>
                  <a:schemeClr val="accent1"/>
                </a:solidFill>
              </a:rPr>
              <a:t> </a:t>
            </a:r>
            <a:r>
              <a:rPr kumimoji="1" lang="en-US" altLang="zh-CN" sz="1600" b="1" dirty="0">
                <a:solidFill>
                  <a:schemeClr val="accent1"/>
                </a:solidFill>
              </a:rPr>
              <a:t>FOUR</a:t>
            </a:r>
            <a:endParaRPr kumimoji="1" lang="zh-CN" altLang="en-US" sz="16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经验教训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23395" y="1604792"/>
            <a:ext cx="2656295" cy="84116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00481" y="2910043"/>
            <a:ext cx="2302123" cy="2679192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梯形 25"/>
          <p:cNvSpPr/>
          <p:nvPr/>
        </p:nvSpPr>
        <p:spPr>
          <a:xfrm rot="10800000">
            <a:off x="623394" y="2445948"/>
            <a:ext cx="2656295" cy="464093"/>
          </a:xfrm>
          <a:prstGeom prst="trapezoid">
            <a:avLst>
              <a:gd name="adj" fmla="val 39300"/>
            </a:avLst>
          </a:prstGeom>
          <a:solidFill>
            <a:schemeClr val="accent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83496" y="3116260"/>
            <a:ext cx="2064229" cy="1959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375707" y="4748080"/>
            <a:ext cx="2656295" cy="8411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552793" y="1604792"/>
            <a:ext cx="2302123" cy="2679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梯形 29"/>
          <p:cNvSpPr/>
          <p:nvPr/>
        </p:nvSpPr>
        <p:spPr>
          <a:xfrm rot="10800000" flipV="1">
            <a:off x="3375702" y="4283985"/>
            <a:ext cx="2656295" cy="464095"/>
          </a:xfrm>
          <a:prstGeom prst="trapezoid">
            <a:avLst>
              <a:gd name="adj" fmla="val 39300"/>
            </a:avLst>
          </a:prstGeom>
          <a:solidFill>
            <a:schemeClr val="tx1">
              <a:lumMod val="95000"/>
              <a:lumOff val="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635808" y="1811009"/>
            <a:ext cx="2064229" cy="1959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28014" y="1604792"/>
            <a:ext cx="2656295" cy="84116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305100" y="2910043"/>
            <a:ext cx="2302123" cy="2679192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梯形 33"/>
          <p:cNvSpPr/>
          <p:nvPr/>
        </p:nvSpPr>
        <p:spPr>
          <a:xfrm rot="10800000">
            <a:off x="6128013" y="2445948"/>
            <a:ext cx="2656295" cy="464093"/>
          </a:xfrm>
          <a:prstGeom prst="trapezoid">
            <a:avLst>
              <a:gd name="adj" fmla="val 39300"/>
            </a:avLst>
          </a:prstGeom>
          <a:solidFill>
            <a:schemeClr val="accent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388115" y="3116260"/>
            <a:ext cx="2064229" cy="1959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8912323" y="4748080"/>
            <a:ext cx="2656295" cy="8411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089409" y="1604792"/>
            <a:ext cx="2302123" cy="2679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梯形 37"/>
          <p:cNvSpPr/>
          <p:nvPr/>
        </p:nvSpPr>
        <p:spPr>
          <a:xfrm rot="10800000" flipV="1">
            <a:off x="8912318" y="4283985"/>
            <a:ext cx="2656295" cy="464095"/>
          </a:xfrm>
          <a:prstGeom prst="trapezoid">
            <a:avLst>
              <a:gd name="adj" fmla="val 39300"/>
            </a:avLst>
          </a:prstGeom>
          <a:solidFill>
            <a:schemeClr val="tx1">
              <a:lumMod val="95000"/>
              <a:lumOff val="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172424" y="1811009"/>
            <a:ext cx="2064229" cy="1959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62366" y="1811008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21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21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258337" y="1835159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21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21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3527206" y="4935773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21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21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051294" y="4911623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21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21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经验教训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3" name="同侧圆角矩形 92"/>
          <p:cNvSpPr/>
          <p:nvPr/>
        </p:nvSpPr>
        <p:spPr>
          <a:xfrm>
            <a:off x="527381" y="1460781"/>
            <a:ext cx="3600400" cy="2832315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4" name="同侧圆角矩形 93"/>
          <p:cNvSpPr/>
          <p:nvPr/>
        </p:nvSpPr>
        <p:spPr>
          <a:xfrm>
            <a:off x="527381" y="4341102"/>
            <a:ext cx="3600400" cy="1416157"/>
          </a:xfrm>
          <a:prstGeom prst="round2SameRect">
            <a:avLst>
              <a:gd name="adj1" fmla="val 0"/>
              <a:gd name="adj2" fmla="val 6149"/>
            </a:avLst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06723" y="2834352"/>
            <a:ext cx="3229037" cy="599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6" name="TextBox 79"/>
          <p:cNvSpPr txBox="1"/>
          <p:nvPr/>
        </p:nvSpPr>
        <p:spPr>
          <a:xfrm>
            <a:off x="706723" y="2461148"/>
            <a:ext cx="3229037" cy="37965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0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97" name="直接连接符 83"/>
          <p:cNvCxnSpPr/>
          <p:nvPr/>
        </p:nvCxnSpPr>
        <p:spPr>
          <a:xfrm>
            <a:off x="866954" y="3765037"/>
            <a:ext cx="2924791" cy="0"/>
          </a:xfrm>
          <a:prstGeom prst="line">
            <a:avLst/>
          </a:prstGeom>
          <a:noFill/>
          <a:ln w="34925" cap="rnd" cmpd="sng" algn="ctr">
            <a:solidFill>
              <a:srgbClr val="22272C"/>
            </a:solidFill>
            <a:prstDash val="solid"/>
          </a:ln>
          <a:effectLst/>
        </p:spPr>
      </p:cxnSp>
      <p:cxnSp>
        <p:nvCxnSpPr>
          <p:cNvPr id="98" name="直接连接符 84"/>
          <p:cNvCxnSpPr/>
          <p:nvPr/>
        </p:nvCxnSpPr>
        <p:spPr>
          <a:xfrm>
            <a:off x="866954" y="3762643"/>
            <a:ext cx="1916679" cy="0"/>
          </a:xfrm>
          <a:prstGeom prst="line">
            <a:avLst/>
          </a:prstGeom>
          <a:noFill/>
          <a:ln w="57150" cap="rnd" cmpd="sng" algn="ctr">
            <a:solidFill>
              <a:srgbClr val="FFFFFF"/>
            </a:solidFill>
            <a:prstDash val="solid"/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cxnSp>
      <p:sp>
        <p:nvSpPr>
          <p:cNvPr id="99" name="矩形 98"/>
          <p:cNvSpPr/>
          <p:nvPr/>
        </p:nvSpPr>
        <p:spPr>
          <a:xfrm>
            <a:off x="767408" y="1607119"/>
            <a:ext cx="11849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70</a:t>
            </a:r>
            <a:r>
              <a:rPr kumimoji="0" lang="en-US" altLang="zh-CN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%</a:t>
            </a: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836032" y="4725144"/>
            <a:ext cx="603451" cy="603451"/>
          </a:xfrm>
          <a:prstGeom prst="ellipse">
            <a:avLst/>
          </a:prstGeom>
          <a:noFill/>
          <a:ln w="19050" cap="flat" cmpd="sng" algn="ctr">
            <a:solidFill>
              <a:srgbClr val="22272C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1743291" y="4429843"/>
            <a:ext cx="2208245" cy="115903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9" name="同侧圆角矩形 108"/>
          <p:cNvSpPr/>
          <p:nvPr/>
        </p:nvSpPr>
        <p:spPr>
          <a:xfrm>
            <a:off x="4319803" y="1460781"/>
            <a:ext cx="3600400" cy="2832315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0" name="同侧圆角矩形 109"/>
          <p:cNvSpPr/>
          <p:nvPr/>
        </p:nvSpPr>
        <p:spPr>
          <a:xfrm>
            <a:off x="4319803" y="4341102"/>
            <a:ext cx="3600400" cy="1416157"/>
          </a:xfrm>
          <a:prstGeom prst="round2SameRect">
            <a:avLst>
              <a:gd name="adj1" fmla="val 0"/>
              <a:gd name="adj2" fmla="val 6149"/>
            </a:avLst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4499144" y="2834352"/>
            <a:ext cx="3229037" cy="599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2" name="TextBox 102"/>
          <p:cNvSpPr txBox="1"/>
          <p:nvPr/>
        </p:nvSpPr>
        <p:spPr>
          <a:xfrm>
            <a:off x="4499144" y="2461148"/>
            <a:ext cx="3229037" cy="37965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0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3" name="直接连接符 103"/>
          <p:cNvCxnSpPr/>
          <p:nvPr/>
        </p:nvCxnSpPr>
        <p:spPr>
          <a:xfrm>
            <a:off x="4659375" y="3765037"/>
            <a:ext cx="2924791" cy="0"/>
          </a:xfrm>
          <a:prstGeom prst="line">
            <a:avLst/>
          </a:prstGeom>
          <a:noFill/>
          <a:ln w="34925" cap="rnd" cmpd="sng" algn="ctr">
            <a:solidFill>
              <a:srgbClr val="22272C"/>
            </a:solidFill>
            <a:prstDash val="solid"/>
          </a:ln>
          <a:effectLst/>
        </p:spPr>
      </p:cxnSp>
      <p:cxnSp>
        <p:nvCxnSpPr>
          <p:cNvPr id="114" name="直接连接符 104"/>
          <p:cNvCxnSpPr/>
          <p:nvPr/>
        </p:nvCxnSpPr>
        <p:spPr>
          <a:xfrm>
            <a:off x="4659375" y="3762643"/>
            <a:ext cx="1462395" cy="0"/>
          </a:xfrm>
          <a:prstGeom prst="line">
            <a:avLst/>
          </a:prstGeom>
          <a:noFill/>
          <a:ln w="57150" cap="rnd" cmpd="sng" algn="ctr">
            <a:solidFill>
              <a:srgbClr val="FFFFFF"/>
            </a:solidFill>
            <a:prstDash val="solid"/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cxnSp>
      <p:sp>
        <p:nvSpPr>
          <p:cNvPr id="115" name="矩形 114"/>
          <p:cNvSpPr/>
          <p:nvPr/>
        </p:nvSpPr>
        <p:spPr>
          <a:xfrm>
            <a:off x="4559829" y="1607119"/>
            <a:ext cx="11849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50</a:t>
            </a:r>
            <a:r>
              <a:rPr kumimoji="0" lang="en-US" altLang="zh-CN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%</a:t>
            </a: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4628453" y="4725144"/>
            <a:ext cx="603451" cy="603451"/>
          </a:xfrm>
          <a:prstGeom prst="ellipse">
            <a:avLst/>
          </a:prstGeom>
          <a:noFill/>
          <a:ln w="19050" cap="flat" cmpd="sng" algn="ctr">
            <a:solidFill>
              <a:srgbClr val="22272C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5535712" y="4429843"/>
            <a:ext cx="2208245" cy="115903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5" name="同侧圆角矩形 124"/>
          <p:cNvSpPr/>
          <p:nvPr/>
        </p:nvSpPr>
        <p:spPr>
          <a:xfrm>
            <a:off x="8112224" y="1460781"/>
            <a:ext cx="3600400" cy="2832315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6" name="同侧圆角矩形 125"/>
          <p:cNvSpPr/>
          <p:nvPr/>
        </p:nvSpPr>
        <p:spPr>
          <a:xfrm>
            <a:off x="8112224" y="4341102"/>
            <a:ext cx="3600400" cy="1416157"/>
          </a:xfrm>
          <a:prstGeom prst="round2SameRect">
            <a:avLst>
              <a:gd name="adj1" fmla="val 0"/>
              <a:gd name="adj2" fmla="val 6149"/>
            </a:avLst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8291566" y="2834352"/>
            <a:ext cx="3229037" cy="599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8" name="TextBox 148"/>
          <p:cNvSpPr txBox="1"/>
          <p:nvPr/>
        </p:nvSpPr>
        <p:spPr>
          <a:xfrm>
            <a:off x="8291566" y="2461148"/>
            <a:ext cx="3229037" cy="37965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0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29" name="直接连接符 150"/>
          <p:cNvCxnSpPr/>
          <p:nvPr/>
        </p:nvCxnSpPr>
        <p:spPr>
          <a:xfrm>
            <a:off x="8451797" y="3765037"/>
            <a:ext cx="2924791" cy="0"/>
          </a:xfrm>
          <a:prstGeom prst="line">
            <a:avLst/>
          </a:prstGeom>
          <a:noFill/>
          <a:ln w="34925" cap="rnd" cmpd="sng" algn="ctr">
            <a:solidFill>
              <a:srgbClr val="22272C"/>
            </a:solidFill>
            <a:prstDash val="solid"/>
          </a:ln>
          <a:effectLst/>
        </p:spPr>
      </p:cxnSp>
      <p:cxnSp>
        <p:nvCxnSpPr>
          <p:cNvPr id="130" name="直接连接符 151"/>
          <p:cNvCxnSpPr/>
          <p:nvPr/>
        </p:nvCxnSpPr>
        <p:spPr>
          <a:xfrm>
            <a:off x="8451797" y="3762643"/>
            <a:ext cx="2684764" cy="0"/>
          </a:xfrm>
          <a:prstGeom prst="line">
            <a:avLst/>
          </a:prstGeom>
          <a:noFill/>
          <a:ln w="57150" cap="rnd" cmpd="sng" algn="ctr">
            <a:solidFill>
              <a:srgbClr val="FFFFFF"/>
            </a:solidFill>
            <a:prstDash val="solid"/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cxnSp>
      <p:sp>
        <p:nvSpPr>
          <p:cNvPr id="131" name="矩形 130"/>
          <p:cNvSpPr/>
          <p:nvPr/>
        </p:nvSpPr>
        <p:spPr>
          <a:xfrm>
            <a:off x="8352251" y="1607119"/>
            <a:ext cx="11849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90</a:t>
            </a:r>
            <a:r>
              <a:rPr kumimoji="0" lang="en-US" altLang="zh-CN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%</a:t>
            </a: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8420875" y="4725144"/>
            <a:ext cx="603451" cy="603451"/>
          </a:xfrm>
          <a:prstGeom prst="ellipse">
            <a:avLst/>
          </a:prstGeom>
          <a:noFill/>
          <a:ln w="19050" cap="flat" cmpd="sng" algn="ctr">
            <a:solidFill>
              <a:srgbClr val="22272C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9328134" y="4429843"/>
            <a:ext cx="2208245" cy="115903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阶段计划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6" name="梯形 25"/>
          <p:cNvSpPr/>
          <p:nvPr/>
        </p:nvSpPr>
        <p:spPr>
          <a:xfrm rot="5400000">
            <a:off x="-462975" y="2583967"/>
            <a:ext cx="4424104" cy="2193567"/>
          </a:xfrm>
          <a:prstGeom prst="trapezoid">
            <a:avLst>
              <a:gd name="adj" fmla="val 40632"/>
            </a:avLst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梯形 26"/>
          <p:cNvSpPr/>
          <p:nvPr/>
        </p:nvSpPr>
        <p:spPr>
          <a:xfrm rot="5400000">
            <a:off x="1861125" y="2583967"/>
            <a:ext cx="4424104" cy="2193567"/>
          </a:xfrm>
          <a:prstGeom prst="trapezoid">
            <a:avLst>
              <a:gd name="adj" fmla="val 40632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梯形 27"/>
          <p:cNvSpPr/>
          <p:nvPr/>
        </p:nvSpPr>
        <p:spPr>
          <a:xfrm rot="5400000">
            <a:off x="4199451" y="2583966"/>
            <a:ext cx="4424104" cy="2193567"/>
          </a:xfrm>
          <a:prstGeom prst="trapezoid">
            <a:avLst>
              <a:gd name="adj" fmla="val 40632"/>
            </a:avLst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02497" y="3582417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098977" y="3582417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419405" y="3582417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960595" y="2183333"/>
            <a:ext cx="3483679" cy="1159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en-US" sz="1335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960595" y="4273830"/>
            <a:ext cx="3483679" cy="1159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en-US" sz="1335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960596" y="1690890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960596" y="375169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702497" y="2962765"/>
            <a:ext cx="13997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Step 1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098977" y="2964609"/>
            <a:ext cx="13997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Step 2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419405" y="2955490"/>
            <a:ext cx="13997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Step 3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阶段计划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386134" y="2322921"/>
            <a:ext cx="6334685" cy="386825"/>
          </a:xfrm>
          <a:prstGeom prst="rect">
            <a:avLst/>
          </a:prstGeom>
          <a:solidFill>
            <a:srgbClr val="FFFFFF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空心弧 25"/>
          <p:cNvSpPr>
            <a:spLocks noChangeAspect="1"/>
          </p:cNvSpPr>
          <p:nvPr/>
        </p:nvSpPr>
        <p:spPr>
          <a:xfrm rot="5400000">
            <a:off x="7921997" y="2316512"/>
            <a:ext cx="1589753" cy="1602563"/>
          </a:xfrm>
          <a:prstGeom prst="blockArc">
            <a:avLst>
              <a:gd name="adj1" fmla="val 10800000"/>
              <a:gd name="adj2" fmla="val 114192"/>
              <a:gd name="adj3" fmla="val 24433"/>
            </a:avLst>
          </a:prstGeom>
          <a:solidFill>
            <a:srgbClr val="FFFFFF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874992" y="3525847"/>
            <a:ext cx="4845824" cy="386825"/>
          </a:xfrm>
          <a:prstGeom prst="rect">
            <a:avLst/>
          </a:prstGeom>
          <a:solidFill>
            <a:srgbClr val="FFFFFF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空心弧 27"/>
          <p:cNvSpPr>
            <a:spLocks noChangeAspect="1"/>
          </p:cNvSpPr>
          <p:nvPr/>
        </p:nvSpPr>
        <p:spPr>
          <a:xfrm rot="16200000" flipH="1">
            <a:off x="3094905" y="3519440"/>
            <a:ext cx="1589753" cy="1602563"/>
          </a:xfrm>
          <a:prstGeom prst="blockArc">
            <a:avLst>
              <a:gd name="adj1" fmla="val 10800000"/>
              <a:gd name="adj2" fmla="val 114192"/>
              <a:gd name="adj3" fmla="val 24433"/>
            </a:avLst>
          </a:prstGeom>
          <a:solidFill>
            <a:srgbClr val="FFFFFF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874993" y="4728775"/>
            <a:ext cx="4346428" cy="386825"/>
          </a:xfrm>
          <a:prstGeom prst="rect">
            <a:avLst/>
          </a:prstGeom>
          <a:solidFill>
            <a:srgbClr val="FFFFFF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椭圆 24"/>
          <p:cNvSpPr/>
          <p:nvPr/>
        </p:nvSpPr>
        <p:spPr>
          <a:xfrm>
            <a:off x="4062564" y="1740651"/>
            <a:ext cx="583407" cy="845248"/>
          </a:xfrm>
          <a:custGeom>
            <a:avLst/>
            <a:gdLst/>
            <a:ahLst/>
            <a:cxnLst/>
            <a:rect l="l" t="t" r="r" b="b"/>
            <a:pathLst>
              <a:path w="1868337" h="2706875">
                <a:moveTo>
                  <a:pt x="934169" y="319622"/>
                </a:moveTo>
                <a:cubicBezTo>
                  <a:pt x="650101" y="319622"/>
                  <a:pt x="419819" y="549904"/>
                  <a:pt x="419819" y="833972"/>
                </a:cubicBezTo>
                <a:cubicBezTo>
                  <a:pt x="419819" y="1118040"/>
                  <a:pt x="650101" y="1348322"/>
                  <a:pt x="934169" y="1348322"/>
                </a:cubicBezTo>
                <a:cubicBezTo>
                  <a:pt x="1218237" y="1348322"/>
                  <a:pt x="1448519" y="1118040"/>
                  <a:pt x="1448519" y="833972"/>
                </a:cubicBezTo>
                <a:cubicBezTo>
                  <a:pt x="1448519" y="549904"/>
                  <a:pt x="1218237" y="319622"/>
                  <a:pt x="934169" y="319622"/>
                </a:cubicBezTo>
                <a:close/>
                <a:moveTo>
                  <a:pt x="934065" y="0"/>
                </a:moveTo>
                <a:lnTo>
                  <a:pt x="934169" y="5"/>
                </a:lnTo>
                <a:lnTo>
                  <a:pt x="934272" y="0"/>
                </a:lnTo>
                <a:lnTo>
                  <a:pt x="934272" y="11"/>
                </a:lnTo>
                <a:lnTo>
                  <a:pt x="1018057" y="4241"/>
                </a:lnTo>
                <a:cubicBezTo>
                  <a:pt x="1495647" y="52743"/>
                  <a:pt x="1868337" y="456083"/>
                  <a:pt x="1868337" y="946468"/>
                </a:cubicBezTo>
                <a:cubicBezTo>
                  <a:pt x="1868337" y="1175315"/>
                  <a:pt x="1787175" y="1374709"/>
                  <a:pt x="1683548" y="1569916"/>
                </a:cubicBezTo>
                <a:cubicBezTo>
                  <a:pt x="1454040" y="1965463"/>
                  <a:pt x="1232566" y="2248496"/>
                  <a:pt x="1019128" y="2573722"/>
                </a:cubicBezTo>
                <a:lnTo>
                  <a:pt x="934272" y="2706551"/>
                </a:lnTo>
                <a:lnTo>
                  <a:pt x="934272" y="2706875"/>
                </a:lnTo>
                <a:lnTo>
                  <a:pt x="934169" y="2706713"/>
                </a:lnTo>
                <a:lnTo>
                  <a:pt x="934065" y="2706875"/>
                </a:lnTo>
                <a:lnTo>
                  <a:pt x="934065" y="2706551"/>
                </a:lnTo>
                <a:lnTo>
                  <a:pt x="849209" y="2573722"/>
                </a:lnTo>
                <a:cubicBezTo>
                  <a:pt x="635771" y="2248496"/>
                  <a:pt x="414297" y="1965463"/>
                  <a:pt x="184789" y="1569916"/>
                </a:cubicBezTo>
                <a:cubicBezTo>
                  <a:pt x="81162" y="1374709"/>
                  <a:pt x="0" y="1175315"/>
                  <a:pt x="0" y="946468"/>
                </a:cubicBezTo>
                <a:cubicBezTo>
                  <a:pt x="0" y="456083"/>
                  <a:pt x="372690" y="52743"/>
                  <a:pt x="850280" y="4241"/>
                </a:cubicBezTo>
                <a:lnTo>
                  <a:pt x="934065" y="11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709397" y="1372404"/>
            <a:ext cx="1295547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TEXT</a:t>
            </a:r>
            <a:r>
              <a:rPr kumimoji="1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709397" y="1679273"/>
            <a:ext cx="2811807" cy="54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椭圆 24"/>
          <p:cNvSpPr/>
          <p:nvPr/>
        </p:nvSpPr>
        <p:spPr>
          <a:xfrm>
            <a:off x="8112041" y="1740651"/>
            <a:ext cx="583407" cy="845248"/>
          </a:xfrm>
          <a:custGeom>
            <a:avLst/>
            <a:gdLst/>
            <a:ahLst/>
            <a:cxnLst/>
            <a:rect l="l" t="t" r="r" b="b"/>
            <a:pathLst>
              <a:path w="1868337" h="2706875">
                <a:moveTo>
                  <a:pt x="934169" y="319622"/>
                </a:moveTo>
                <a:cubicBezTo>
                  <a:pt x="650101" y="319622"/>
                  <a:pt x="419819" y="549904"/>
                  <a:pt x="419819" y="833972"/>
                </a:cubicBezTo>
                <a:cubicBezTo>
                  <a:pt x="419819" y="1118040"/>
                  <a:pt x="650101" y="1348322"/>
                  <a:pt x="934169" y="1348322"/>
                </a:cubicBezTo>
                <a:cubicBezTo>
                  <a:pt x="1218237" y="1348322"/>
                  <a:pt x="1448519" y="1118040"/>
                  <a:pt x="1448519" y="833972"/>
                </a:cubicBezTo>
                <a:cubicBezTo>
                  <a:pt x="1448519" y="549904"/>
                  <a:pt x="1218237" y="319622"/>
                  <a:pt x="934169" y="319622"/>
                </a:cubicBezTo>
                <a:close/>
                <a:moveTo>
                  <a:pt x="934065" y="0"/>
                </a:moveTo>
                <a:lnTo>
                  <a:pt x="934169" y="5"/>
                </a:lnTo>
                <a:lnTo>
                  <a:pt x="934272" y="0"/>
                </a:lnTo>
                <a:lnTo>
                  <a:pt x="934272" y="11"/>
                </a:lnTo>
                <a:lnTo>
                  <a:pt x="1018057" y="4241"/>
                </a:lnTo>
                <a:cubicBezTo>
                  <a:pt x="1495647" y="52743"/>
                  <a:pt x="1868337" y="456083"/>
                  <a:pt x="1868337" y="946468"/>
                </a:cubicBezTo>
                <a:cubicBezTo>
                  <a:pt x="1868337" y="1175315"/>
                  <a:pt x="1787175" y="1374709"/>
                  <a:pt x="1683548" y="1569916"/>
                </a:cubicBezTo>
                <a:cubicBezTo>
                  <a:pt x="1454040" y="1965463"/>
                  <a:pt x="1232566" y="2248496"/>
                  <a:pt x="1019128" y="2573722"/>
                </a:cubicBezTo>
                <a:lnTo>
                  <a:pt x="934272" y="2706551"/>
                </a:lnTo>
                <a:lnTo>
                  <a:pt x="934272" y="2706875"/>
                </a:lnTo>
                <a:lnTo>
                  <a:pt x="934169" y="2706713"/>
                </a:lnTo>
                <a:lnTo>
                  <a:pt x="934065" y="2706875"/>
                </a:lnTo>
                <a:lnTo>
                  <a:pt x="934065" y="2706551"/>
                </a:lnTo>
                <a:lnTo>
                  <a:pt x="849209" y="2573722"/>
                </a:lnTo>
                <a:cubicBezTo>
                  <a:pt x="635771" y="2248496"/>
                  <a:pt x="414297" y="1965463"/>
                  <a:pt x="184789" y="1569916"/>
                </a:cubicBezTo>
                <a:cubicBezTo>
                  <a:pt x="81162" y="1374709"/>
                  <a:pt x="0" y="1175315"/>
                  <a:pt x="0" y="946468"/>
                </a:cubicBezTo>
                <a:cubicBezTo>
                  <a:pt x="0" y="456083"/>
                  <a:pt x="372690" y="52743"/>
                  <a:pt x="850280" y="4241"/>
                </a:cubicBezTo>
                <a:lnTo>
                  <a:pt x="934065" y="11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724918" y="1359234"/>
            <a:ext cx="1295547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TEXT</a:t>
            </a:r>
            <a:r>
              <a:rPr kumimoji="1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724918" y="1666103"/>
            <a:ext cx="2811807" cy="54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椭圆 24"/>
          <p:cNvSpPr/>
          <p:nvPr/>
        </p:nvSpPr>
        <p:spPr>
          <a:xfrm>
            <a:off x="4840923" y="2910088"/>
            <a:ext cx="583407" cy="845248"/>
          </a:xfrm>
          <a:custGeom>
            <a:avLst/>
            <a:gdLst/>
            <a:ahLst/>
            <a:cxnLst/>
            <a:rect l="l" t="t" r="r" b="b"/>
            <a:pathLst>
              <a:path w="1868337" h="2706875">
                <a:moveTo>
                  <a:pt x="934169" y="319622"/>
                </a:moveTo>
                <a:cubicBezTo>
                  <a:pt x="650101" y="319622"/>
                  <a:pt x="419819" y="549904"/>
                  <a:pt x="419819" y="833972"/>
                </a:cubicBezTo>
                <a:cubicBezTo>
                  <a:pt x="419819" y="1118040"/>
                  <a:pt x="650101" y="1348322"/>
                  <a:pt x="934169" y="1348322"/>
                </a:cubicBezTo>
                <a:cubicBezTo>
                  <a:pt x="1218237" y="1348322"/>
                  <a:pt x="1448519" y="1118040"/>
                  <a:pt x="1448519" y="833972"/>
                </a:cubicBezTo>
                <a:cubicBezTo>
                  <a:pt x="1448519" y="549904"/>
                  <a:pt x="1218237" y="319622"/>
                  <a:pt x="934169" y="319622"/>
                </a:cubicBezTo>
                <a:close/>
                <a:moveTo>
                  <a:pt x="934065" y="0"/>
                </a:moveTo>
                <a:lnTo>
                  <a:pt x="934169" y="5"/>
                </a:lnTo>
                <a:lnTo>
                  <a:pt x="934272" y="0"/>
                </a:lnTo>
                <a:lnTo>
                  <a:pt x="934272" y="11"/>
                </a:lnTo>
                <a:lnTo>
                  <a:pt x="1018057" y="4241"/>
                </a:lnTo>
                <a:cubicBezTo>
                  <a:pt x="1495647" y="52743"/>
                  <a:pt x="1868337" y="456083"/>
                  <a:pt x="1868337" y="946468"/>
                </a:cubicBezTo>
                <a:cubicBezTo>
                  <a:pt x="1868337" y="1175315"/>
                  <a:pt x="1787175" y="1374709"/>
                  <a:pt x="1683548" y="1569916"/>
                </a:cubicBezTo>
                <a:cubicBezTo>
                  <a:pt x="1454040" y="1965463"/>
                  <a:pt x="1232566" y="2248496"/>
                  <a:pt x="1019128" y="2573722"/>
                </a:cubicBezTo>
                <a:lnTo>
                  <a:pt x="934272" y="2706551"/>
                </a:lnTo>
                <a:lnTo>
                  <a:pt x="934272" y="2706875"/>
                </a:lnTo>
                <a:lnTo>
                  <a:pt x="934169" y="2706713"/>
                </a:lnTo>
                <a:lnTo>
                  <a:pt x="934065" y="2706875"/>
                </a:lnTo>
                <a:lnTo>
                  <a:pt x="934065" y="2706551"/>
                </a:lnTo>
                <a:lnTo>
                  <a:pt x="849209" y="2573722"/>
                </a:lnTo>
                <a:cubicBezTo>
                  <a:pt x="635771" y="2248496"/>
                  <a:pt x="414297" y="1965463"/>
                  <a:pt x="184789" y="1569916"/>
                </a:cubicBezTo>
                <a:cubicBezTo>
                  <a:pt x="81162" y="1374709"/>
                  <a:pt x="0" y="1175315"/>
                  <a:pt x="0" y="946468"/>
                </a:cubicBezTo>
                <a:cubicBezTo>
                  <a:pt x="0" y="456083"/>
                  <a:pt x="372690" y="52743"/>
                  <a:pt x="850280" y="4241"/>
                </a:cubicBezTo>
                <a:lnTo>
                  <a:pt x="934065" y="11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537244" y="2694498"/>
            <a:ext cx="1295547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TEXT</a:t>
            </a:r>
            <a:r>
              <a:rPr kumimoji="1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537244" y="2948482"/>
            <a:ext cx="2811807" cy="54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椭圆 24"/>
          <p:cNvSpPr/>
          <p:nvPr/>
        </p:nvSpPr>
        <p:spPr>
          <a:xfrm>
            <a:off x="6585885" y="4120238"/>
            <a:ext cx="583407" cy="845248"/>
          </a:xfrm>
          <a:custGeom>
            <a:avLst/>
            <a:gdLst/>
            <a:ahLst/>
            <a:cxnLst/>
            <a:rect l="l" t="t" r="r" b="b"/>
            <a:pathLst>
              <a:path w="1868337" h="2706875">
                <a:moveTo>
                  <a:pt x="934169" y="319622"/>
                </a:moveTo>
                <a:cubicBezTo>
                  <a:pt x="650101" y="319622"/>
                  <a:pt x="419819" y="549904"/>
                  <a:pt x="419819" y="833972"/>
                </a:cubicBezTo>
                <a:cubicBezTo>
                  <a:pt x="419819" y="1118040"/>
                  <a:pt x="650101" y="1348322"/>
                  <a:pt x="934169" y="1348322"/>
                </a:cubicBezTo>
                <a:cubicBezTo>
                  <a:pt x="1218237" y="1348322"/>
                  <a:pt x="1448519" y="1118040"/>
                  <a:pt x="1448519" y="833972"/>
                </a:cubicBezTo>
                <a:cubicBezTo>
                  <a:pt x="1448519" y="549904"/>
                  <a:pt x="1218237" y="319622"/>
                  <a:pt x="934169" y="319622"/>
                </a:cubicBezTo>
                <a:close/>
                <a:moveTo>
                  <a:pt x="934065" y="0"/>
                </a:moveTo>
                <a:lnTo>
                  <a:pt x="934169" y="5"/>
                </a:lnTo>
                <a:lnTo>
                  <a:pt x="934272" y="0"/>
                </a:lnTo>
                <a:lnTo>
                  <a:pt x="934272" y="11"/>
                </a:lnTo>
                <a:lnTo>
                  <a:pt x="1018057" y="4241"/>
                </a:lnTo>
                <a:cubicBezTo>
                  <a:pt x="1495647" y="52743"/>
                  <a:pt x="1868337" y="456083"/>
                  <a:pt x="1868337" y="946468"/>
                </a:cubicBezTo>
                <a:cubicBezTo>
                  <a:pt x="1868337" y="1175315"/>
                  <a:pt x="1787175" y="1374709"/>
                  <a:pt x="1683548" y="1569916"/>
                </a:cubicBezTo>
                <a:cubicBezTo>
                  <a:pt x="1454040" y="1965463"/>
                  <a:pt x="1232566" y="2248496"/>
                  <a:pt x="1019128" y="2573722"/>
                </a:cubicBezTo>
                <a:lnTo>
                  <a:pt x="934272" y="2706551"/>
                </a:lnTo>
                <a:lnTo>
                  <a:pt x="934272" y="2706875"/>
                </a:lnTo>
                <a:lnTo>
                  <a:pt x="934169" y="2706713"/>
                </a:lnTo>
                <a:lnTo>
                  <a:pt x="934065" y="2706875"/>
                </a:lnTo>
                <a:lnTo>
                  <a:pt x="934065" y="2706551"/>
                </a:lnTo>
                <a:lnTo>
                  <a:pt x="849209" y="2573722"/>
                </a:lnTo>
                <a:cubicBezTo>
                  <a:pt x="635771" y="2248496"/>
                  <a:pt x="414297" y="1965463"/>
                  <a:pt x="184789" y="1569916"/>
                </a:cubicBezTo>
                <a:cubicBezTo>
                  <a:pt x="81162" y="1374709"/>
                  <a:pt x="0" y="1175315"/>
                  <a:pt x="0" y="946468"/>
                </a:cubicBezTo>
                <a:cubicBezTo>
                  <a:pt x="0" y="456083"/>
                  <a:pt x="372690" y="52743"/>
                  <a:pt x="850280" y="4241"/>
                </a:cubicBezTo>
                <a:lnTo>
                  <a:pt x="934065" y="11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 flipH="1">
            <a:off x="5748831" y="5121789"/>
            <a:ext cx="129554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TEXT</a:t>
            </a:r>
            <a:r>
              <a:rPr kumimoji="1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 flipH="1">
            <a:off x="4232570" y="5445125"/>
            <a:ext cx="2811807" cy="54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2" name="椭圆 24"/>
          <p:cNvSpPr/>
          <p:nvPr/>
        </p:nvSpPr>
        <p:spPr>
          <a:xfrm flipH="1">
            <a:off x="3027344" y="3404028"/>
            <a:ext cx="583407" cy="845248"/>
          </a:xfrm>
          <a:custGeom>
            <a:avLst/>
            <a:gdLst/>
            <a:ahLst/>
            <a:cxnLst/>
            <a:rect l="l" t="t" r="r" b="b"/>
            <a:pathLst>
              <a:path w="1868337" h="2706875">
                <a:moveTo>
                  <a:pt x="934169" y="319622"/>
                </a:moveTo>
                <a:cubicBezTo>
                  <a:pt x="650101" y="319622"/>
                  <a:pt x="419819" y="549904"/>
                  <a:pt x="419819" y="833972"/>
                </a:cubicBezTo>
                <a:cubicBezTo>
                  <a:pt x="419819" y="1118040"/>
                  <a:pt x="650101" y="1348322"/>
                  <a:pt x="934169" y="1348322"/>
                </a:cubicBezTo>
                <a:cubicBezTo>
                  <a:pt x="1218237" y="1348322"/>
                  <a:pt x="1448519" y="1118040"/>
                  <a:pt x="1448519" y="833972"/>
                </a:cubicBezTo>
                <a:cubicBezTo>
                  <a:pt x="1448519" y="549904"/>
                  <a:pt x="1218237" y="319622"/>
                  <a:pt x="934169" y="319622"/>
                </a:cubicBezTo>
                <a:close/>
                <a:moveTo>
                  <a:pt x="934065" y="0"/>
                </a:moveTo>
                <a:lnTo>
                  <a:pt x="934169" y="5"/>
                </a:lnTo>
                <a:lnTo>
                  <a:pt x="934272" y="0"/>
                </a:lnTo>
                <a:lnTo>
                  <a:pt x="934272" y="11"/>
                </a:lnTo>
                <a:lnTo>
                  <a:pt x="1018057" y="4241"/>
                </a:lnTo>
                <a:cubicBezTo>
                  <a:pt x="1495647" y="52743"/>
                  <a:pt x="1868337" y="456083"/>
                  <a:pt x="1868337" y="946468"/>
                </a:cubicBezTo>
                <a:cubicBezTo>
                  <a:pt x="1868337" y="1175315"/>
                  <a:pt x="1787175" y="1374709"/>
                  <a:pt x="1683548" y="1569916"/>
                </a:cubicBezTo>
                <a:cubicBezTo>
                  <a:pt x="1454040" y="1965463"/>
                  <a:pt x="1232566" y="2248496"/>
                  <a:pt x="1019128" y="2573722"/>
                </a:cubicBezTo>
                <a:lnTo>
                  <a:pt x="934272" y="2706551"/>
                </a:lnTo>
                <a:lnTo>
                  <a:pt x="934272" y="2706875"/>
                </a:lnTo>
                <a:lnTo>
                  <a:pt x="934169" y="2706713"/>
                </a:lnTo>
                <a:lnTo>
                  <a:pt x="934065" y="2706875"/>
                </a:lnTo>
                <a:lnTo>
                  <a:pt x="934065" y="2706551"/>
                </a:lnTo>
                <a:lnTo>
                  <a:pt x="849209" y="2573722"/>
                </a:lnTo>
                <a:cubicBezTo>
                  <a:pt x="635771" y="2248496"/>
                  <a:pt x="414297" y="1965463"/>
                  <a:pt x="184789" y="1569916"/>
                </a:cubicBezTo>
                <a:cubicBezTo>
                  <a:pt x="81162" y="1374709"/>
                  <a:pt x="0" y="1175315"/>
                  <a:pt x="0" y="946468"/>
                </a:cubicBezTo>
                <a:cubicBezTo>
                  <a:pt x="0" y="456083"/>
                  <a:pt x="372690" y="52743"/>
                  <a:pt x="850280" y="4241"/>
                </a:cubicBezTo>
                <a:lnTo>
                  <a:pt x="934065" y="11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3" name="矩形 42"/>
          <p:cNvSpPr/>
          <p:nvPr/>
        </p:nvSpPr>
        <p:spPr>
          <a:xfrm flipH="1">
            <a:off x="1619851" y="3404028"/>
            <a:ext cx="129554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TEXT</a:t>
            </a:r>
            <a:r>
              <a:rPr kumimoji="1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928609" y="1740652"/>
            <a:ext cx="1539551" cy="1539551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A</a:t>
            </a:r>
            <a:endParaRPr kumimoji="1" lang="zh-CN" altLang="en-US" sz="64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8142210" y="4125732"/>
            <a:ext cx="1539551" cy="1539551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B</a:t>
            </a:r>
            <a:endParaRPr kumimoji="1" lang="zh-CN" altLang="en-US" sz="64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文本占位符 4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key point</a:t>
            </a:r>
            <a:endParaRPr lang="zh-CN" altLang="en-US" dirty="0"/>
          </a:p>
        </p:txBody>
      </p:sp>
      <p:sp>
        <p:nvSpPr>
          <p:cNvPr id="415" name="文本占位符 4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60" name="文本占位符 459"/>
          <p:cNvSpPr>
            <a:spLocks noGrp="1"/>
          </p:cNvSpPr>
          <p:nvPr>
            <p:ph type="body" sz="quarter" idx="16"/>
          </p:nvPr>
        </p:nvSpPr>
        <p:spPr>
          <a:xfrm>
            <a:off x="8177562" y="2210260"/>
            <a:ext cx="3413305" cy="414020"/>
          </a:xfrm>
        </p:spPr>
        <p:txBody>
          <a:bodyPr wrap="square"/>
          <a:lstStyle/>
          <a:p>
            <a:r>
              <a:rPr lang="zh-CN" altLang="en-US" dirty="0"/>
              <a:t>场景</a:t>
            </a:r>
            <a:endParaRPr lang="zh-CN" altLang="en-US" dirty="0"/>
          </a:p>
        </p:txBody>
      </p:sp>
      <p:sp>
        <p:nvSpPr>
          <p:cNvPr id="461" name="文本占位符 46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462" name="文本占位符 461"/>
          <p:cNvSpPr>
            <a:spLocks noGrp="1"/>
          </p:cNvSpPr>
          <p:nvPr>
            <p:ph type="body" sz="quarter" idx="18"/>
          </p:nvPr>
        </p:nvSpPr>
        <p:spPr>
          <a:xfrm>
            <a:off x="8177562" y="3254348"/>
            <a:ext cx="3413305" cy="414020"/>
          </a:xfrm>
        </p:spPr>
        <p:txBody>
          <a:bodyPr/>
          <a:lstStyle/>
          <a:p>
            <a:r>
              <a:rPr lang="zh-CN" altLang="en-US" dirty="0"/>
              <a:t>方案</a:t>
            </a:r>
            <a:endParaRPr lang="zh-CN" altLang="en-US" dirty="0"/>
          </a:p>
        </p:txBody>
      </p:sp>
      <p:sp>
        <p:nvSpPr>
          <p:cNvPr id="463" name="文本占位符 46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464" name="文本占位符 463"/>
          <p:cNvSpPr>
            <a:spLocks noGrp="1"/>
          </p:cNvSpPr>
          <p:nvPr>
            <p:ph type="body" sz="quarter" idx="20"/>
          </p:nvPr>
        </p:nvSpPr>
        <p:spPr>
          <a:xfrm>
            <a:off x="8177562" y="4293901"/>
            <a:ext cx="3413305" cy="414020"/>
          </a:xfrm>
        </p:spPr>
        <p:txBody>
          <a:bodyPr/>
          <a:lstStyle/>
          <a:p>
            <a:r>
              <a:rPr lang="en-US" altLang="zh-CN" dirty="0"/>
              <a:t>ab</a:t>
            </a:r>
            <a:endParaRPr lang="en-US" altLang="zh-CN" dirty="0"/>
          </a:p>
        </p:txBody>
      </p:sp>
      <p:sp>
        <p:nvSpPr>
          <p:cNvPr id="465" name="文本占位符 46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466" name="文本占位符 465"/>
          <p:cNvSpPr>
            <a:spLocks noGrp="1"/>
          </p:cNvSpPr>
          <p:nvPr>
            <p:ph type="body" sz="quarter" idx="22"/>
          </p:nvPr>
        </p:nvSpPr>
        <p:spPr>
          <a:xfrm>
            <a:off x="8177562" y="5341719"/>
            <a:ext cx="3413305" cy="414020"/>
          </a:xfrm>
        </p:spPr>
        <p:txBody>
          <a:bodyPr/>
          <a:lstStyle/>
          <a:p>
            <a:r>
              <a:rPr lang="en-US" altLang="zh-CN" dirty="0"/>
              <a:t>code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PART</a:t>
            </a:r>
            <a:r>
              <a:rPr kumimoji="1" lang="zh-CN" altLang="en-US" dirty="0">
                <a:solidFill>
                  <a:srgbClr val="22272C"/>
                </a:solidFill>
                <a:cs typeface="+mn-ea"/>
                <a:sym typeface="+mn-lt"/>
              </a:rPr>
              <a:t> </a:t>
            </a:r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1</a:t>
            </a:r>
            <a:endParaRPr kumimoji="1" lang="zh-CN" altLang="en-US" dirty="0">
              <a:solidFill>
                <a:srgbClr val="22272C"/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场景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具体的应用场所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PART</a:t>
            </a:r>
            <a:r>
              <a:rPr kumimoji="1" lang="zh-CN" altLang="en-US" dirty="0">
                <a:solidFill>
                  <a:srgbClr val="22272C"/>
                </a:solidFill>
                <a:cs typeface="+mn-ea"/>
                <a:sym typeface="+mn-lt"/>
              </a:rPr>
              <a:t> </a:t>
            </a:r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2</a:t>
            </a:r>
            <a:endParaRPr kumimoji="1" lang="zh-CN" altLang="en-US" dirty="0">
              <a:solidFill>
                <a:srgbClr val="22272C"/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方案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针对场景的代码解决实现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PART</a:t>
            </a:r>
            <a:r>
              <a:rPr kumimoji="1" lang="zh-CN" altLang="en-US" dirty="0">
                <a:solidFill>
                  <a:srgbClr val="22272C"/>
                </a:solidFill>
                <a:cs typeface="+mn-ea"/>
                <a:sym typeface="+mn-lt"/>
              </a:rPr>
              <a:t> </a:t>
            </a:r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3</a:t>
            </a:r>
            <a:endParaRPr kumimoji="1" lang="zh-CN" altLang="en-US" dirty="0">
              <a:solidFill>
                <a:srgbClr val="22272C"/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ea typeface="+mn-ea"/>
                <a:cs typeface="+mn-ea"/>
                <a:sym typeface="+mn-lt"/>
              </a:rPr>
              <a:t>ab</a:t>
            </a:r>
            <a:endParaRPr kumimoji="1" lang="en-US" altLang="zh-CN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对执行场景进行样本切流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PART</a:t>
            </a:r>
            <a:r>
              <a:rPr kumimoji="1" lang="zh-CN" altLang="en-US" dirty="0">
                <a:solidFill>
                  <a:srgbClr val="22272C"/>
                </a:solidFill>
                <a:cs typeface="+mn-ea"/>
                <a:sym typeface="+mn-lt"/>
              </a:rPr>
              <a:t> </a:t>
            </a:r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4</a:t>
            </a:r>
            <a:endParaRPr kumimoji="1" lang="zh-CN" altLang="en-US" dirty="0">
              <a:solidFill>
                <a:srgbClr val="22272C"/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代码组织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ea typeface="+mn-ea"/>
                <a:cs typeface="+mn-ea"/>
                <a:sym typeface="+mn-lt"/>
              </a:rPr>
              <a:t> </a:t>
            </a:r>
            <a:endParaRPr kumimoji="1" lang="en-US" altLang="zh-CN" dirty="0"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基本概况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4617240" y="1458625"/>
            <a:ext cx="6112308" cy="103194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4705840" y="1538054"/>
            <a:ext cx="873090" cy="87309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4702494" y="2619011"/>
            <a:ext cx="6112308" cy="103194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9856458" y="2698440"/>
            <a:ext cx="873090" cy="87309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8565"/>
            <a:r>
              <a:rPr lang="en-US" sz="32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</a:t>
            </a:r>
            <a:endParaRPr lang="en-US" sz="32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4714745" y="3809722"/>
            <a:ext cx="6112308" cy="103194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4803345" y="3889151"/>
            <a:ext cx="873090" cy="87309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8565"/>
            <a:r>
              <a:rPr lang="en-US" sz="32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3</a:t>
            </a:r>
            <a:endParaRPr lang="en-US" sz="32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2" name="文本框 8"/>
          <p:cNvSpPr txBox="1"/>
          <p:nvPr/>
        </p:nvSpPr>
        <p:spPr>
          <a:xfrm>
            <a:off x="5578841" y="1649413"/>
            <a:ext cx="4618476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85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tpp web ass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项目除公用组件外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,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以路由为主体的形式组织分解代码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3" name="文本框 8"/>
          <p:cNvSpPr txBox="1"/>
          <p:nvPr/>
        </p:nvSpPr>
        <p:spPr>
          <a:xfrm>
            <a:off x="5160405" y="2809167"/>
            <a:ext cx="4695606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每一个目录都有相应的路由命名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,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往下区分调用相应的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view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组件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4" name="文本框 8"/>
          <p:cNvSpPr txBox="1"/>
          <p:nvPr/>
        </p:nvSpPr>
        <p:spPr>
          <a:xfrm>
            <a:off x="5676434" y="3811280"/>
            <a:ext cx="4622785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现在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jarvis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没有在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menu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上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,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是嵌入其他路由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,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直接调用其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view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组件展现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1028762" y="4099806"/>
            <a:ext cx="2828101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code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58" name="组 57"/>
          <p:cNvGrpSpPr/>
          <p:nvPr/>
        </p:nvGrpSpPr>
        <p:grpSpPr>
          <a:xfrm rot="18181241">
            <a:off x="916433" y="961632"/>
            <a:ext cx="2811953" cy="2900737"/>
            <a:chOff x="6205698" y="1718554"/>
            <a:chExt cx="1970113" cy="2032317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9" name="Freeform 260"/>
            <p:cNvSpPr/>
            <p:nvPr/>
          </p:nvSpPr>
          <p:spPr bwMode="auto">
            <a:xfrm>
              <a:off x="7651846" y="3373614"/>
              <a:ext cx="523965" cy="251503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40" y="12"/>
                </a:cxn>
                <a:cxn ang="0">
                  <a:pos x="50" y="6"/>
                </a:cxn>
                <a:cxn ang="0">
                  <a:pos x="5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50" h="24">
                  <a:moveTo>
                    <a:pt x="18" y="20"/>
                  </a:moveTo>
                  <a:lnTo>
                    <a:pt x="18" y="20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40" y="12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0" name="Freeform 261"/>
            <p:cNvSpPr/>
            <p:nvPr/>
          </p:nvSpPr>
          <p:spPr bwMode="auto">
            <a:xfrm>
              <a:off x="7295548" y="3331698"/>
              <a:ext cx="503006" cy="377254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28" y="36"/>
                </a:cxn>
                <a:cxn ang="0">
                  <a:pos x="28" y="36"/>
                </a:cxn>
                <a:cxn ang="0">
                  <a:pos x="32" y="36"/>
                </a:cxn>
                <a:cxn ang="0">
                  <a:pos x="38" y="34"/>
                </a:cxn>
                <a:cxn ang="0">
                  <a:pos x="48" y="30"/>
                </a:cxn>
                <a:cxn ang="0">
                  <a:pos x="48" y="30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48" h="36">
                  <a:moveTo>
                    <a:pt x="16" y="2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32" y="36"/>
                  </a:lnTo>
                  <a:lnTo>
                    <a:pt x="38" y="34"/>
                  </a:lnTo>
                  <a:lnTo>
                    <a:pt x="48" y="30"/>
                  </a:lnTo>
                  <a:lnTo>
                    <a:pt x="48" y="30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2" y="2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1" name="Freeform 262"/>
            <p:cNvSpPr/>
            <p:nvPr/>
          </p:nvSpPr>
          <p:spPr bwMode="auto">
            <a:xfrm>
              <a:off x="6960210" y="3310738"/>
              <a:ext cx="565882" cy="44013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32" y="40"/>
                </a:cxn>
                <a:cxn ang="0">
                  <a:pos x="32" y="40"/>
                </a:cxn>
                <a:cxn ang="0">
                  <a:pos x="38" y="42"/>
                </a:cxn>
                <a:cxn ang="0">
                  <a:pos x="42" y="42"/>
                </a:cxn>
                <a:cxn ang="0">
                  <a:pos x="54" y="40"/>
                </a:cxn>
                <a:cxn ang="0">
                  <a:pos x="54" y="4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54" h="42">
                  <a:moveTo>
                    <a:pt x="20" y="2"/>
                  </a:move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8" y="42"/>
                  </a:lnTo>
                  <a:lnTo>
                    <a:pt x="42" y="42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2" name="Freeform 263"/>
            <p:cNvSpPr/>
            <p:nvPr/>
          </p:nvSpPr>
          <p:spPr bwMode="auto">
            <a:xfrm>
              <a:off x="6666791" y="3268822"/>
              <a:ext cx="565882" cy="482049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0"/>
                </a:cxn>
                <a:cxn ang="0">
                  <a:pos x="6" y="18"/>
                </a:cxn>
                <a:cxn ang="0">
                  <a:pos x="12" y="26"/>
                </a:cxn>
                <a:cxn ang="0">
                  <a:pos x="20" y="32"/>
                </a:cxn>
                <a:cxn ang="0">
                  <a:pos x="28" y="36"/>
                </a:cxn>
                <a:cxn ang="0">
                  <a:pos x="36" y="42"/>
                </a:cxn>
                <a:cxn ang="0">
                  <a:pos x="44" y="44"/>
                </a:cxn>
                <a:cxn ang="0">
                  <a:pos x="54" y="46"/>
                </a:cxn>
                <a:cxn ang="0">
                  <a:pos x="54" y="46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4" y="8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54" h="46">
                  <a:moveTo>
                    <a:pt x="18" y="2"/>
                  </a:move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0"/>
                  </a:lnTo>
                  <a:lnTo>
                    <a:pt x="6" y="18"/>
                  </a:lnTo>
                  <a:lnTo>
                    <a:pt x="12" y="26"/>
                  </a:lnTo>
                  <a:lnTo>
                    <a:pt x="20" y="32"/>
                  </a:lnTo>
                  <a:lnTo>
                    <a:pt x="28" y="36"/>
                  </a:lnTo>
                  <a:lnTo>
                    <a:pt x="36" y="42"/>
                  </a:lnTo>
                  <a:lnTo>
                    <a:pt x="44" y="44"/>
                  </a:lnTo>
                  <a:lnTo>
                    <a:pt x="54" y="46"/>
                  </a:lnTo>
                  <a:lnTo>
                    <a:pt x="54" y="46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4" y="8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Freeform 264"/>
            <p:cNvSpPr/>
            <p:nvPr/>
          </p:nvSpPr>
          <p:spPr bwMode="auto">
            <a:xfrm>
              <a:off x="7672805" y="3122111"/>
              <a:ext cx="503006" cy="251503"/>
            </a:xfrm>
            <a:custGeom>
              <a:avLst/>
              <a:gdLst/>
              <a:ahLst/>
              <a:cxnLst>
                <a:cxn ang="0">
                  <a:pos x="32" y="8"/>
                </a:cxn>
                <a:cxn ang="0">
                  <a:pos x="32" y="8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40" y="18"/>
                </a:cxn>
                <a:cxn ang="0">
                  <a:pos x="32" y="8"/>
                </a:cxn>
                <a:cxn ang="0">
                  <a:pos x="32" y="8"/>
                </a:cxn>
              </a:cxnLst>
              <a:rect l="0" t="0" r="r" b="b"/>
              <a:pathLst>
                <a:path w="48" h="24">
                  <a:moveTo>
                    <a:pt x="32" y="8"/>
                  </a:moveTo>
                  <a:lnTo>
                    <a:pt x="32" y="8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0" y="18"/>
                  </a:lnTo>
                  <a:lnTo>
                    <a:pt x="32" y="8"/>
                  </a:lnTo>
                  <a:lnTo>
                    <a:pt x="3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4" name="Freeform 265"/>
            <p:cNvSpPr/>
            <p:nvPr/>
          </p:nvSpPr>
          <p:spPr bwMode="auto">
            <a:xfrm>
              <a:off x="7316507" y="2975400"/>
              <a:ext cx="544925" cy="314379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4" y="22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20" y="30"/>
                </a:cxn>
                <a:cxn ang="0">
                  <a:pos x="24" y="3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44" y="4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52" h="30">
                  <a:moveTo>
                    <a:pt x="8" y="20"/>
                  </a:moveTo>
                  <a:lnTo>
                    <a:pt x="8" y="20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20" y="30"/>
                  </a:lnTo>
                  <a:lnTo>
                    <a:pt x="24" y="3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4" y="4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Freeform 266"/>
            <p:cNvSpPr/>
            <p:nvPr/>
          </p:nvSpPr>
          <p:spPr bwMode="auto">
            <a:xfrm>
              <a:off x="6960210" y="2849649"/>
              <a:ext cx="670676" cy="377254"/>
            </a:xfrm>
            <a:custGeom>
              <a:avLst/>
              <a:gdLst/>
              <a:ahLst/>
              <a:cxnLst>
                <a:cxn ang="0">
                  <a:pos x="32" y="32"/>
                </a:cxn>
                <a:cxn ang="0">
                  <a:pos x="32" y="32"/>
                </a:cxn>
                <a:cxn ang="0">
                  <a:pos x="64" y="8"/>
                </a:cxn>
                <a:cxn ang="0">
                  <a:pos x="64" y="8"/>
                </a:cxn>
                <a:cxn ang="0">
                  <a:pos x="54" y="2"/>
                </a:cxn>
                <a:cxn ang="0">
                  <a:pos x="48" y="0"/>
                </a:cxn>
                <a:cxn ang="0">
                  <a:pos x="44" y="2"/>
                </a:cxn>
                <a:cxn ang="0">
                  <a:pos x="44" y="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6" y="36"/>
                </a:cxn>
                <a:cxn ang="0">
                  <a:pos x="32" y="32"/>
                </a:cxn>
                <a:cxn ang="0">
                  <a:pos x="32" y="32"/>
                </a:cxn>
              </a:cxnLst>
              <a:rect l="0" t="0" r="r" b="b"/>
              <a:pathLst>
                <a:path w="64" h="36">
                  <a:moveTo>
                    <a:pt x="32" y="32"/>
                  </a:moveTo>
                  <a:lnTo>
                    <a:pt x="32" y="32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4" y="2"/>
                  </a:lnTo>
                  <a:lnTo>
                    <a:pt x="48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6" y="36"/>
                  </a:lnTo>
                  <a:lnTo>
                    <a:pt x="32" y="32"/>
                  </a:lnTo>
                  <a:lnTo>
                    <a:pt x="3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Freeform 267"/>
            <p:cNvSpPr/>
            <p:nvPr/>
          </p:nvSpPr>
          <p:spPr bwMode="auto">
            <a:xfrm>
              <a:off x="6687747" y="2828689"/>
              <a:ext cx="670676" cy="35629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64" y="0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2"/>
                </a:cxn>
                <a:cxn ang="0">
                  <a:pos x="26" y="6"/>
                </a:cxn>
                <a:cxn ang="0">
                  <a:pos x="18" y="10"/>
                </a:cxn>
                <a:cxn ang="0">
                  <a:pos x="10" y="16"/>
                </a:cxn>
                <a:cxn ang="0">
                  <a:pos x="4" y="22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64" h="34">
                  <a:moveTo>
                    <a:pt x="0" y="30"/>
                  </a:moveTo>
                  <a:lnTo>
                    <a:pt x="0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2"/>
                  </a:lnTo>
                  <a:lnTo>
                    <a:pt x="26" y="6"/>
                  </a:lnTo>
                  <a:lnTo>
                    <a:pt x="18" y="10"/>
                  </a:lnTo>
                  <a:lnTo>
                    <a:pt x="10" y="16"/>
                  </a:lnTo>
                  <a:lnTo>
                    <a:pt x="4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Freeform 268"/>
            <p:cNvSpPr/>
            <p:nvPr/>
          </p:nvSpPr>
          <p:spPr bwMode="auto">
            <a:xfrm>
              <a:off x="6561993" y="2001000"/>
              <a:ext cx="230546" cy="3353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32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Freeform 269"/>
            <p:cNvSpPr/>
            <p:nvPr/>
          </p:nvSpPr>
          <p:spPr bwMode="auto">
            <a:xfrm>
              <a:off x="6415285" y="2147710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6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6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6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Freeform 270"/>
            <p:cNvSpPr/>
            <p:nvPr/>
          </p:nvSpPr>
          <p:spPr bwMode="auto">
            <a:xfrm>
              <a:off x="6289533" y="2294421"/>
              <a:ext cx="188627" cy="503006"/>
            </a:xfrm>
            <a:custGeom>
              <a:avLst/>
              <a:gdLst/>
              <a:ahLst/>
              <a:cxnLst>
                <a:cxn ang="0">
                  <a:pos x="18" y="34"/>
                </a:cxn>
                <a:cxn ang="0">
                  <a:pos x="18" y="34"/>
                </a:cxn>
                <a:cxn ang="0">
                  <a:pos x="18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6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</a:cxnLst>
              <a:rect l="0" t="0" r="r" b="b"/>
              <a:pathLst>
                <a:path w="18" h="48">
                  <a:moveTo>
                    <a:pt x="18" y="34"/>
                  </a:moveTo>
                  <a:lnTo>
                    <a:pt x="18" y="34"/>
                  </a:lnTo>
                  <a:lnTo>
                    <a:pt x="18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Freeform 271"/>
            <p:cNvSpPr/>
            <p:nvPr/>
          </p:nvSpPr>
          <p:spPr bwMode="auto">
            <a:xfrm>
              <a:off x="6205698" y="2462089"/>
              <a:ext cx="188627" cy="523965"/>
            </a:xfrm>
            <a:custGeom>
              <a:avLst/>
              <a:gdLst/>
              <a:ahLst/>
              <a:cxnLst>
                <a:cxn ang="0">
                  <a:pos x="18" y="38"/>
                </a:cxn>
                <a:cxn ang="0">
                  <a:pos x="18" y="38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8"/>
                </a:cxn>
                <a:cxn ang="0">
                  <a:pos x="18" y="38"/>
                </a:cxn>
              </a:cxnLst>
              <a:rect l="0" t="0" r="r" b="b"/>
              <a:pathLst>
                <a:path w="18" h="50">
                  <a:moveTo>
                    <a:pt x="18" y="38"/>
                  </a:moveTo>
                  <a:lnTo>
                    <a:pt x="18" y="38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8"/>
                  </a:lnTo>
                  <a:lnTo>
                    <a:pt x="1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Freeform 272"/>
            <p:cNvSpPr/>
            <p:nvPr/>
          </p:nvSpPr>
          <p:spPr bwMode="auto">
            <a:xfrm>
              <a:off x="6687747" y="2021959"/>
              <a:ext cx="188627" cy="335338"/>
            </a:xfrm>
            <a:custGeom>
              <a:avLst/>
              <a:gdLst/>
              <a:ahLst/>
              <a:cxnLst>
                <a:cxn ang="0">
                  <a:pos x="18" y="24"/>
                </a:cxn>
                <a:cxn ang="0">
                  <a:pos x="18" y="2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</a:cxnLst>
              <a:rect l="0" t="0" r="r" b="b"/>
              <a:pathLst>
                <a:path w="18" h="32">
                  <a:moveTo>
                    <a:pt x="18" y="24"/>
                  </a:moveTo>
                  <a:lnTo>
                    <a:pt x="18" y="2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2" name="Freeform 273"/>
            <p:cNvSpPr/>
            <p:nvPr/>
          </p:nvSpPr>
          <p:spPr bwMode="auto">
            <a:xfrm>
              <a:off x="6582952" y="2315381"/>
              <a:ext cx="314379" cy="272462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30" h="26">
                  <a:moveTo>
                    <a:pt x="30" y="0"/>
                  </a:move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3" name="Freeform 274"/>
            <p:cNvSpPr/>
            <p:nvPr/>
          </p:nvSpPr>
          <p:spPr bwMode="auto">
            <a:xfrm>
              <a:off x="6499117" y="2524965"/>
              <a:ext cx="398214" cy="293422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38" h="28">
                  <a:moveTo>
                    <a:pt x="38" y="0"/>
                  </a:move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4" name="Freeform 275"/>
            <p:cNvSpPr/>
            <p:nvPr/>
          </p:nvSpPr>
          <p:spPr bwMode="auto">
            <a:xfrm>
              <a:off x="6415285" y="2713595"/>
              <a:ext cx="440130" cy="314379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8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28"/>
                </a:cxn>
                <a:cxn ang="0">
                  <a:pos x="12" y="28"/>
                </a:cxn>
                <a:cxn ang="0">
                  <a:pos x="24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</a:cxnLst>
              <a:rect l="0" t="0" r="r" b="b"/>
              <a:pathLst>
                <a:path w="42" h="30">
                  <a:moveTo>
                    <a:pt x="42" y="0"/>
                  </a:move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8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28"/>
                  </a:lnTo>
                  <a:lnTo>
                    <a:pt x="12" y="28"/>
                  </a:lnTo>
                  <a:lnTo>
                    <a:pt x="24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Freeform 276"/>
            <p:cNvSpPr/>
            <p:nvPr/>
          </p:nvSpPr>
          <p:spPr bwMode="auto">
            <a:xfrm>
              <a:off x="7381073" y="1718554"/>
              <a:ext cx="230546" cy="335338"/>
            </a:xfrm>
            <a:custGeom>
              <a:avLst/>
              <a:gdLst/>
              <a:ahLst/>
              <a:cxnLst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32"/>
                </a:cxn>
                <a:cxn ang="0">
                  <a:pos x="6" y="32"/>
                </a:cxn>
              </a:cxnLst>
              <a:rect l="0" t="0" r="r" b="b"/>
              <a:pathLst>
                <a:path w="22" h="32">
                  <a:moveTo>
                    <a:pt x="6" y="32"/>
                  </a:move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32"/>
                  </a:lnTo>
                  <a:lnTo>
                    <a:pt x="6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6" name="Freeform 277"/>
            <p:cNvSpPr/>
            <p:nvPr/>
          </p:nvSpPr>
          <p:spPr bwMode="auto">
            <a:xfrm>
              <a:off x="7234363" y="1865265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8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7" name="Freeform 278"/>
            <p:cNvSpPr/>
            <p:nvPr/>
          </p:nvSpPr>
          <p:spPr bwMode="auto">
            <a:xfrm>
              <a:off x="7108611" y="2011973"/>
              <a:ext cx="209587" cy="503006"/>
            </a:xfrm>
            <a:custGeom>
              <a:avLst/>
              <a:gdLst/>
              <a:ahLst/>
              <a:cxnLst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0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</a:cxnLst>
              <a:rect l="0" t="0" r="r" b="b"/>
              <a:pathLst>
                <a:path w="20" h="48">
                  <a:moveTo>
                    <a:pt x="4" y="24"/>
                  </a:move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0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8" name="Freeform 279"/>
            <p:cNvSpPr/>
            <p:nvPr/>
          </p:nvSpPr>
          <p:spPr bwMode="auto">
            <a:xfrm>
              <a:off x="7024776" y="2179644"/>
              <a:ext cx="188627" cy="523965"/>
            </a:xfrm>
            <a:custGeom>
              <a:avLst/>
              <a:gdLst/>
              <a:ahLst/>
              <a:cxnLst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6"/>
                </a:cxn>
                <a:cxn ang="0">
                  <a:pos x="18" y="36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</a:cxnLst>
              <a:rect l="0" t="0" r="r" b="b"/>
              <a:pathLst>
                <a:path w="18" h="50">
                  <a:moveTo>
                    <a:pt x="14" y="28"/>
                  </a:move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9" name="Freeform 280"/>
            <p:cNvSpPr/>
            <p:nvPr/>
          </p:nvSpPr>
          <p:spPr bwMode="auto">
            <a:xfrm>
              <a:off x="7506825" y="1739511"/>
              <a:ext cx="188627" cy="335338"/>
            </a:xfrm>
            <a:custGeom>
              <a:avLst/>
              <a:gdLst/>
              <a:ahLst/>
              <a:cxnLst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</a:cxnLst>
              <a:rect l="0" t="0" r="r" b="b"/>
              <a:pathLst>
                <a:path w="18" h="32">
                  <a:moveTo>
                    <a:pt x="16" y="24"/>
                  </a:move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0" name="Freeform 281"/>
            <p:cNvSpPr/>
            <p:nvPr/>
          </p:nvSpPr>
          <p:spPr bwMode="auto">
            <a:xfrm>
              <a:off x="7402033" y="2032933"/>
              <a:ext cx="314379" cy="272462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2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30" h="26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2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1" name="Freeform 282"/>
            <p:cNvSpPr/>
            <p:nvPr/>
          </p:nvSpPr>
          <p:spPr bwMode="auto">
            <a:xfrm>
              <a:off x="7318198" y="2242519"/>
              <a:ext cx="398214" cy="293422"/>
            </a:xfrm>
            <a:custGeom>
              <a:avLst/>
              <a:gdLst/>
              <a:ahLst/>
              <a:cxnLst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34" y="14"/>
                </a:cxn>
                <a:cxn ang="0">
                  <a:pos x="34" y="14"/>
                </a:cxn>
              </a:cxnLst>
              <a:rect l="0" t="0" r="r" b="b"/>
              <a:pathLst>
                <a:path w="38" h="28">
                  <a:moveTo>
                    <a:pt x="34" y="14"/>
                  </a:move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34" y="14"/>
                  </a:lnTo>
                  <a:lnTo>
                    <a:pt x="3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2" name="Freeform 283"/>
            <p:cNvSpPr/>
            <p:nvPr/>
          </p:nvSpPr>
          <p:spPr bwMode="auto">
            <a:xfrm>
              <a:off x="7234363" y="2431147"/>
              <a:ext cx="440130" cy="293422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6" y="28"/>
                </a:cxn>
                <a:cxn ang="0">
                  <a:pos x="14" y="28"/>
                </a:cxn>
                <a:cxn ang="0">
                  <a:pos x="26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0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42" h="28">
                  <a:moveTo>
                    <a:pt x="6" y="16"/>
                  </a:moveTo>
                  <a:lnTo>
                    <a:pt x="6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14" y="28"/>
                  </a:lnTo>
                  <a:lnTo>
                    <a:pt x="26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/>
          <p:cNvSpPr>
            <a:spLocks noGrp="1"/>
          </p:cNvSpPr>
          <p:nvPr>
            <p:ph type="body" sz="quarter" idx="10"/>
          </p:nvPr>
        </p:nvSpPr>
        <p:spPr>
          <a:xfrm>
            <a:off x="3324446" y="2271792"/>
            <a:ext cx="5568950" cy="1877437"/>
          </a:xfrm>
        </p:spPr>
        <p:txBody>
          <a:bodyPr/>
          <a:lstStyle/>
          <a:p>
            <a:r>
              <a:rPr lang="en-US" altLang="zh-CN" dirty="0"/>
              <a:t>THANK</a:t>
            </a:r>
            <a:endParaRPr lang="en-US" altLang="zh-CN" dirty="0"/>
          </a:p>
          <a:p>
            <a:r>
              <a:rPr lang="en-US" altLang="zh-CN" dirty="0"/>
              <a:t>YOU!</a:t>
            </a:r>
            <a:endParaRPr lang="en-US" altLang="zh-CN" dirty="0"/>
          </a:p>
        </p:txBody>
      </p:sp>
      <p:sp>
        <p:nvSpPr>
          <p:cNvPr id="60" name="文本占位符 59"/>
          <p:cNvSpPr>
            <a:spLocks noGrp="1"/>
          </p:cNvSpPr>
          <p:nvPr>
            <p:ph type="body" sz="quarter" idx="11"/>
          </p:nvPr>
        </p:nvSpPr>
        <p:spPr>
          <a:xfrm>
            <a:off x="3324446" y="4150338"/>
            <a:ext cx="5568950" cy="338554"/>
          </a:xfrm>
        </p:spPr>
        <p:txBody>
          <a:bodyPr/>
          <a:lstStyle/>
          <a:p>
            <a:pPr lvl="0"/>
            <a:r>
              <a:rPr kumimoji="1" lang="en-US" altLang="zh-CN" b="0" kern="0" dirty="0">
                <a:solidFill>
                  <a:srgbClr val="FFFFFF"/>
                </a:solidFill>
                <a:cs typeface="+mn-ea"/>
                <a:sym typeface="+mn-lt"/>
              </a:rPr>
              <a:t>PRESENTED</a:t>
            </a:r>
            <a:r>
              <a:rPr kumimoji="1" lang="zh-CN" altLang="en-US" b="0" kern="0" dirty="0">
                <a:solidFill>
                  <a:srgbClr val="FFFFFF"/>
                </a:solidFill>
                <a:cs typeface="+mn-ea"/>
                <a:sym typeface="+mn-lt"/>
              </a:rPr>
              <a:t> </a:t>
            </a:r>
            <a:r>
              <a:rPr kumimoji="1" lang="en-US" altLang="zh-CN" b="0" kern="0" dirty="0">
                <a:solidFill>
                  <a:srgbClr val="FFFFFF"/>
                </a:solidFill>
                <a:cs typeface="+mn-ea"/>
                <a:sym typeface="+mn-lt"/>
              </a:rPr>
              <a:t>BY</a:t>
            </a:r>
            <a:r>
              <a:rPr kumimoji="1" lang="zh-CN" altLang="en-US" b="0" kern="0" dirty="0">
                <a:solidFill>
                  <a:srgbClr val="FFFFFF"/>
                </a:solidFill>
                <a:cs typeface="+mn-ea"/>
                <a:sym typeface="+mn-lt"/>
              </a:rPr>
              <a:t> </a:t>
            </a:r>
            <a:r>
              <a:rPr kumimoji="1" lang="en-US" altLang="zh-CN" b="0" kern="0" dirty="0">
                <a:solidFill>
                  <a:srgbClr val="FFFFFF"/>
                </a:solidFill>
                <a:cs typeface="+mn-ea"/>
                <a:sym typeface="+mn-lt"/>
              </a:rPr>
              <a:t>OfficePLUS</a:t>
            </a:r>
            <a:endParaRPr kumimoji="1" lang="en-US" altLang="zh-CN" b="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业务亮点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任意多边形 55"/>
          <p:cNvSpPr/>
          <p:nvPr/>
        </p:nvSpPr>
        <p:spPr>
          <a:xfrm>
            <a:off x="3988201" y="4121234"/>
            <a:ext cx="1872999" cy="1585915"/>
          </a:xfrm>
          <a:custGeom>
            <a:avLst/>
            <a:gdLst>
              <a:gd name="connsiteX0" fmla="*/ 1371475 w 1371475"/>
              <a:gd name="connsiteY0" fmla="*/ 0 h 1054634"/>
              <a:gd name="connsiteX1" fmla="*/ 1371475 w 1371475"/>
              <a:gd name="connsiteY1" fmla="*/ 1054634 h 1054634"/>
              <a:gd name="connsiteX2" fmla="*/ 0 w 1371475"/>
              <a:gd name="connsiteY2" fmla="*/ 1054634 h 1054634"/>
              <a:gd name="connsiteX3" fmla="*/ 0 w 1371475"/>
              <a:gd name="connsiteY3" fmla="*/ 146430 h 1054634"/>
              <a:gd name="connsiteX4" fmla="*/ 443456 w 1371475"/>
              <a:gd name="connsiteY4" fmla="*/ 116346 h 1054634"/>
              <a:gd name="connsiteX5" fmla="*/ 1106438 w 1371475"/>
              <a:gd name="connsiteY5" fmla="*/ 41881 h 1054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1475" h="1054634">
                <a:moveTo>
                  <a:pt x="1371475" y="0"/>
                </a:moveTo>
                <a:lnTo>
                  <a:pt x="1371475" y="1054634"/>
                </a:lnTo>
                <a:lnTo>
                  <a:pt x="0" y="1054634"/>
                </a:lnTo>
                <a:lnTo>
                  <a:pt x="0" y="146430"/>
                </a:lnTo>
                <a:lnTo>
                  <a:pt x="443456" y="116346"/>
                </a:lnTo>
                <a:cubicBezTo>
                  <a:pt x="668152" y="96111"/>
                  <a:pt x="889329" y="71199"/>
                  <a:pt x="1106438" y="41881"/>
                </a:cubicBezTo>
                <a:close/>
              </a:path>
            </a:pathLst>
          </a:custGeom>
          <a:solidFill>
            <a:sysClr val="windowText" lastClr="000000">
              <a:lumMod val="65000"/>
              <a:lumOff val="35000"/>
            </a:sys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任意多边形 58"/>
          <p:cNvSpPr/>
          <p:nvPr/>
        </p:nvSpPr>
        <p:spPr>
          <a:xfrm>
            <a:off x="5843721" y="3657028"/>
            <a:ext cx="1828633" cy="2050120"/>
          </a:xfrm>
          <a:custGeom>
            <a:avLst/>
            <a:gdLst>
              <a:gd name="connsiteX0" fmla="*/ 1371475 w 1371475"/>
              <a:gd name="connsiteY0" fmla="*/ 0 h 1537590"/>
              <a:gd name="connsiteX1" fmla="*/ 1371475 w 1371475"/>
              <a:gd name="connsiteY1" fmla="*/ 1537590 h 1537590"/>
              <a:gd name="connsiteX2" fmla="*/ 0 w 1371475"/>
              <a:gd name="connsiteY2" fmla="*/ 1537590 h 1537590"/>
              <a:gd name="connsiteX3" fmla="*/ 0 w 1371475"/>
              <a:gd name="connsiteY3" fmla="*/ 362891 h 1537590"/>
              <a:gd name="connsiteX4" fmla="*/ 314327 w 1371475"/>
              <a:gd name="connsiteY4" fmla="*/ 298189 h 1537590"/>
              <a:gd name="connsiteX5" fmla="*/ 894179 w 1371475"/>
              <a:gd name="connsiteY5" fmla="*/ 149230 h 153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1475" h="1537590">
                <a:moveTo>
                  <a:pt x="1371475" y="0"/>
                </a:moveTo>
                <a:lnTo>
                  <a:pt x="1371475" y="1537590"/>
                </a:lnTo>
                <a:lnTo>
                  <a:pt x="0" y="1537590"/>
                </a:lnTo>
                <a:lnTo>
                  <a:pt x="0" y="362891"/>
                </a:lnTo>
                <a:lnTo>
                  <a:pt x="314327" y="298189"/>
                </a:lnTo>
                <a:cubicBezTo>
                  <a:pt x="512963" y="252317"/>
                  <a:pt x="706430" y="202574"/>
                  <a:pt x="894179" y="14923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任意多边形 59"/>
          <p:cNvSpPr/>
          <p:nvPr/>
        </p:nvSpPr>
        <p:spPr>
          <a:xfrm>
            <a:off x="7672354" y="2862231"/>
            <a:ext cx="1828633" cy="2844917"/>
          </a:xfrm>
          <a:custGeom>
            <a:avLst/>
            <a:gdLst>
              <a:gd name="connsiteX0" fmla="*/ 1371475 w 1371475"/>
              <a:gd name="connsiteY0" fmla="*/ 0 h 2133688"/>
              <a:gd name="connsiteX1" fmla="*/ 1371475 w 1371475"/>
              <a:gd name="connsiteY1" fmla="*/ 2133688 h 2133688"/>
              <a:gd name="connsiteX2" fmla="*/ 0 w 1371475"/>
              <a:gd name="connsiteY2" fmla="*/ 2133688 h 2133688"/>
              <a:gd name="connsiteX3" fmla="*/ 0 w 1371475"/>
              <a:gd name="connsiteY3" fmla="*/ 596098 h 2133688"/>
              <a:gd name="connsiteX4" fmla="*/ 68247 w 1371475"/>
              <a:gd name="connsiteY4" fmla="*/ 574760 h 2133688"/>
              <a:gd name="connsiteX5" fmla="*/ 1043205 w 1371475"/>
              <a:gd name="connsiteY5" fmla="*/ 175247 h 2133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1475" h="2133688">
                <a:moveTo>
                  <a:pt x="1371475" y="0"/>
                </a:moveTo>
                <a:lnTo>
                  <a:pt x="1371475" y="2133688"/>
                </a:lnTo>
                <a:lnTo>
                  <a:pt x="0" y="2133688"/>
                </a:lnTo>
                <a:lnTo>
                  <a:pt x="0" y="596098"/>
                </a:lnTo>
                <a:lnTo>
                  <a:pt x="68247" y="574760"/>
                </a:lnTo>
                <a:cubicBezTo>
                  <a:pt x="419772" y="454204"/>
                  <a:pt x="746225" y="320316"/>
                  <a:pt x="1043205" y="17524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任意多边形 60"/>
          <p:cNvSpPr/>
          <p:nvPr/>
        </p:nvSpPr>
        <p:spPr>
          <a:xfrm>
            <a:off x="9500988" y="1193994"/>
            <a:ext cx="1828633" cy="4513155"/>
          </a:xfrm>
          <a:custGeom>
            <a:avLst/>
            <a:gdLst>
              <a:gd name="connsiteX0" fmla="*/ 1371475 w 1371475"/>
              <a:gd name="connsiteY0" fmla="*/ 0 h 3384866"/>
              <a:gd name="connsiteX1" fmla="*/ 1371475 w 1371475"/>
              <a:gd name="connsiteY1" fmla="*/ 3384866 h 3384866"/>
              <a:gd name="connsiteX2" fmla="*/ 0 w 1371475"/>
              <a:gd name="connsiteY2" fmla="*/ 3384866 h 3384866"/>
              <a:gd name="connsiteX3" fmla="*/ 0 w 1371475"/>
              <a:gd name="connsiteY3" fmla="*/ 1251178 h 3384866"/>
              <a:gd name="connsiteX4" fmla="*/ 94547 w 1371475"/>
              <a:gd name="connsiteY4" fmla="*/ 1200704 h 3384866"/>
              <a:gd name="connsiteX5" fmla="*/ 1361671 w 1371475"/>
              <a:gd name="connsiteY5" fmla="*/ 20612 h 3384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1475" h="3384866">
                <a:moveTo>
                  <a:pt x="1371475" y="0"/>
                </a:moveTo>
                <a:lnTo>
                  <a:pt x="1371475" y="3384866"/>
                </a:lnTo>
                <a:lnTo>
                  <a:pt x="0" y="3384866"/>
                </a:lnTo>
                <a:lnTo>
                  <a:pt x="0" y="1251178"/>
                </a:lnTo>
                <a:lnTo>
                  <a:pt x="94547" y="1200704"/>
                </a:lnTo>
                <a:cubicBezTo>
                  <a:pt x="693965" y="850348"/>
                  <a:pt x="1133044" y="448825"/>
                  <a:pt x="1361671" y="2061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" name="组合 70"/>
          <p:cNvGrpSpPr>
            <a:grpSpLocks noChangeAspect="1"/>
          </p:cNvGrpSpPr>
          <p:nvPr/>
        </p:nvGrpSpPr>
        <p:grpSpPr>
          <a:xfrm flipH="1">
            <a:off x="4531852" y="2480782"/>
            <a:ext cx="1730309" cy="1536000"/>
            <a:chOff x="4206876" y="5697538"/>
            <a:chExt cx="890587" cy="790575"/>
          </a:xfrm>
          <a:solidFill>
            <a:schemeClr val="bg1">
              <a:lumMod val="95000"/>
            </a:schemeClr>
          </a:solidFill>
        </p:grpSpPr>
        <p:sp>
          <p:nvSpPr>
            <p:cNvPr id="8" name="Freeform 163"/>
            <p:cNvSpPr/>
            <p:nvPr/>
          </p:nvSpPr>
          <p:spPr bwMode="auto">
            <a:xfrm>
              <a:off x="4335463" y="5697538"/>
              <a:ext cx="187325" cy="185737"/>
            </a:xfrm>
            <a:custGeom>
              <a:avLst/>
              <a:gdLst>
                <a:gd name="T0" fmla="*/ 60 w 118"/>
                <a:gd name="T1" fmla="*/ 117 h 117"/>
                <a:gd name="T2" fmla="*/ 60 w 118"/>
                <a:gd name="T3" fmla="*/ 117 h 117"/>
                <a:gd name="T4" fmla="*/ 70 w 118"/>
                <a:gd name="T5" fmla="*/ 116 h 117"/>
                <a:gd name="T6" fmla="*/ 82 w 118"/>
                <a:gd name="T7" fmla="*/ 113 h 117"/>
                <a:gd name="T8" fmla="*/ 92 w 118"/>
                <a:gd name="T9" fmla="*/ 108 h 117"/>
                <a:gd name="T10" fmla="*/ 101 w 118"/>
                <a:gd name="T11" fmla="*/ 101 h 117"/>
                <a:gd name="T12" fmla="*/ 108 w 118"/>
                <a:gd name="T13" fmla="*/ 92 h 117"/>
                <a:gd name="T14" fmla="*/ 113 w 118"/>
                <a:gd name="T15" fmla="*/ 82 h 117"/>
                <a:gd name="T16" fmla="*/ 118 w 118"/>
                <a:gd name="T17" fmla="*/ 70 h 117"/>
                <a:gd name="T18" fmla="*/ 118 w 118"/>
                <a:gd name="T19" fmla="*/ 60 h 117"/>
                <a:gd name="T20" fmla="*/ 118 w 118"/>
                <a:gd name="T21" fmla="*/ 60 h 117"/>
                <a:gd name="T22" fmla="*/ 118 w 118"/>
                <a:gd name="T23" fmla="*/ 47 h 117"/>
                <a:gd name="T24" fmla="*/ 113 w 118"/>
                <a:gd name="T25" fmla="*/ 35 h 117"/>
                <a:gd name="T26" fmla="*/ 108 w 118"/>
                <a:gd name="T27" fmla="*/ 26 h 117"/>
                <a:gd name="T28" fmla="*/ 101 w 118"/>
                <a:gd name="T29" fmla="*/ 17 h 117"/>
                <a:gd name="T30" fmla="*/ 92 w 118"/>
                <a:gd name="T31" fmla="*/ 9 h 117"/>
                <a:gd name="T32" fmla="*/ 82 w 118"/>
                <a:gd name="T33" fmla="*/ 5 h 117"/>
                <a:gd name="T34" fmla="*/ 70 w 118"/>
                <a:gd name="T35" fmla="*/ 2 h 117"/>
                <a:gd name="T36" fmla="*/ 60 w 118"/>
                <a:gd name="T37" fmla="*/ 0 h 117"/>
                <a:gd name="T38" fmla="*/ 60 w 118"/>
                <a:gd name="T39" fmla="*/ 0 h 117"/>
                <a:gd name="T40" fmla="*/ 47 w 118"/>
                <a:gd name="T41" fmla="*/ 2 h 117"/>
                <a:gd name="T42" fmla="*/ 37 w 118"/>
                <a:gd name="T43" fmla="*/ 5 h 117"/>
                <a:gd name="T44" fmla="*/ 26 w 118"/>
                <a:gd name="T45" fmla="*/ 9 h 117"/>
                <a:gd name="T46" fmla="*/ 17 w 118"/>
                <a:gd name="T47" fmla="*/ 17 h 117"/>
                <a:gd name="T48" fmla="*/ 11 w 118"/>
                <a:gd name="T49" fmla="*/ 26 h 117"/>
                <a:gd name="T50" fmla="*/ 5 w 118"/>
                <a:gd name="T51" fmla="*/ 35 h 117"/>
                <a:gd name="T52" fmla="*/ 2 w 118"/>
                <a:gd name="T53" fmla="*/ 47 h 117"/>
                <a:gd name="T54" fmla="*/ 0 w 118"/>
                <a:gd name="T55" fmla="*/ 60 h 117"/>
                <a:gd name="T56" fmla="*/ 0 w 118"/>
                <a:gd name="T57" fmla="*/ 60 h 117"/>
                <a:gd name="T58" fmla="*/ 2 w 118"/>
                <a:gd name="T59" fmla="*/ 70 h 117"/>
                <a:gd name="T60" fmla="*/ 5 w 118"/>
                <a:gd name="T61" fmla="*/ 82 h 117"/>
                <a:gd name="T62" fmla="*/ 11 w 118"/>
                <a:gd name="T63" fmla="*/ 92 h 117"/>
                <a:gd name="T64" fmla="*/ 17 w 118"/>
                <a:gd name="T65" fmla="*/ 101 h 117"/>
                <a:gd name="T66" fmla="*/ 26 w 118"/>
                <a:gd name="T67" fmla="*/ 108 h 117"/>
                <a:gd name="T68" fmla="*/ 37 w 118"/>
                <a:gd name="T69" fmla="*/ 113 h 117"/>
                <a:gd name="T70" fmla="*/ 47 w 118"/>
                <a:gd name="T71" fmla="*/ 116 h 117"/>
                <a:gd name="T72" fmla="*/ 60 w 118"/>
                <a:gd name="T73" fmla="*/ 117 h 117"/>
                <a:gd name="T74" fmla="*/ 60 w 118"/>
                <a:gd name="T75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8" h="117">
                  <a:moveTo>
                    <a:pt x="60" y="117"/>
                  </a:moveTo>
                  <a:lnTo>
                    <a:pt x="60" y="117"/>
                  </a:lnTo>
                  <a:lnTo>
                    <a:pt x="70" y="116"/>
                  </a:lnTo>
                  <a:lnTo>
                    <a:pt x="82" y="113"/>
                  </a:lnTo>
                  <a:lnTo>
                    <a:pt x="92" y="108"/>
                  </a:lnTo>
                  <a:lnTo>
                    <a:pt x="101" y="101"/>
                  </a:lnTo>
                  <a:lnTo>
                    <a:pt x="108" y="92"/>
                  </a:lnTo>
                  <a:lnTo>
                    <a:pt x="113" y="82"/>
                  </a:lnTo>
                  <a:lnTo>
                    <a:pt x="118" y="70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47"/>
                  </a:lnTo>
                  <a:lnTo>
                    <a:pt x="113" y="35"/>
                  </a:lnTo>
                  <a:lnTo>
                    <a:pt x="108" y="26"/>
                  </a:lnTo>
                  <a:lnTo>
                    <a:pt x="101" y="17"/>
                  </a:lnTo>
                  <a:lnTo>
                    <a:pt x="92" y="9"/>
                  </a:lnTo>
                  <a:lnTo>
                    <a:pt x="82" y="5"/>
                  </a:lnTo>
                  <a:lnTo>
                    <a:pt x="70" y="2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47" y="2"/>
                  </a:lnTo>
                  <a:lnTo>
                    <a:pt x="37" y="5"/>
                  </a:lnTo>
                  <a:lnTo>
                    <a:pt x="26" y="9"/>
                  </a:lnTo>
                  <a:lnTo>
                    <a:pt x="17" y="17"/>
                  </a:lnTo>
                  <a:lnTo>
                    <a:pt x="11" y="26"/>
                  </a:lnTo>
                  <a:lnTo>
                    <a:pt x="5" y="35"/>
                  </a:lnTo>
                  <a:lnTo>
                    <a:pt x="2" y="47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70"/>
                  </a:lnTo>
                  <a:lnTo>
                    <a:pt x="5" y="82"/>
                  </a:lnTo>
                  <a:lnTo>
                    <a:pt x="11" y="92"/>
                  </a:lnTo>
                  <a:lnTo>
                    <a:pt x="17" y="101"/>
                  </a:lnTo>
                  <a:lnTo>
                    <a:pt x="26" y="108"/>
                  </a:lnTo>
                  <a:lnTo>
                    <a:pt x="37" y="113"/>
                  </a:lnTo>
                  <a:lnTo>
                    <a:pt x="47" y="116"/>
                  </a:lnTo>
                  <a:lnTo>
                    <a:pt x="60" y="117"/>
                  </a:lnTo>
                  <a:lnTo>
                    <a:pt x="60" y="1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Freeform 164"/>
            <p:cNvSpPr/>
            <p:nvPr/>
          </p:nvSpPr>
          <p:spPr bwMode="auto">
            <a:xfrm>
              <a:off x="4324351" y="5862638"/>
              <a:ext cx="328613" cy="625475"/>
            </a:xfrm>
            <a:custGeom>
              <a:avLst/>
              <a:gdLst>
                <a:gd name="T0" fmla="*/ 169 w 207"/>
                <a:gd name="T1" fmla="*/ 21 h 394"/>
                <a:gd name="T2" fmla="*/ 166 w 207"/>
                <a:gd name="T3" fmla="*/ 15 h 394"/>
                <a:gd name="T4" fmla="*/ 153 w 207"/>
                <a:gd name="T5" fmla="*/ 6 h 394"/>
                <a:gd name="T6" fmla="*/ 138 w 207"/>
                <a:gd name="T7" fmla="*/ 1 h 394"/>
                <a:gd name="T8" fmla="*/ 123 w 207"/>
                <a:gd name="T9" fmla="*/ 0 h 394"/>
                <a:gd name="T10" fmla="*/ 115 w 207"/>
                <a:gd name="T11" fmla="*/ 1 h 394"/>
                <a:gd name="T12" fmla="*/ 102 w 207"/>
                <a:gd name="T13" fmla="*/ 9 h 394"/>
                <a:gd name="T14" fmla="*/ 21 w 207"/>
                <a:gd name="T15" fmla="*/ 87 h 394"/>
                <a:gd name="T16" fmla="*/ 16 w 207"/>
                <a:gd name="T17" fmla="*/ 94 h 394"/>
                <a:gd name="T18" fmla="*/ 16 w 207"/>
                <a:gd name="T19" fmla="*/ 111 h 394"/>
                <a:gd name="T20" fmla="*/ 21 w 207"/>
                <a:gd name="T21" fmla="*/ 117 h 394"/>
                <a:gd name="T22" fmla="*/ 27 w 207"/>
                <a:gd name="T23" fmla="*/ 123 h 394"/>
                <a:gd name="T24" fmla="*/ 36 w 207"/>
                <a:gd name="T25" fmla="*/ 125 h 394"/>
                <a:gd name="T26" fmla="*/ 51 w 207"/>
                <a:gd name="T27" fmla="*/ 119 h 394"/>
                <a:gd name="T28" fmla="*/ 123 w 207"/>
                <a:gd name="T29" fmla="*/ 160 h 394"/>
                <a:gd name="T30" fmla="*/ 15 w 207"/>
                <a:gd name="T31" fmla="*/ 212 h 394"/>
                <a:gd name="T32" fmla="*/ 7 w 207"/>
                <a:gd name="T33" fmla="*/ 218 h 394"/>
                <a:gd name="T34" fmla="*/ 0 w 207"/>
                <a:gd name="T35" fmla="*/ 236 h 394"/>
                <a:gd name="T36" fmla="*/ 1 w 207"/>
                <a:gd name="T37" fmla="*/ 247 h 394"/>
                <a:gd name="T38" fmla="*/ 35 w 207"/>
                <a:gd name="T39" fmla="*/ 378 h 394"/>
                <a:gd name="T40" fmla="*/ 39 w 207"/>
                <a:gd name="T41" fmla="*/ 387 h 394"/>
                <a:gd name="T42" fmla="*/ 51 w 207"/>
                <a:gd name="T43" fmla="*/ 393 h 394"/>
                <a:gd name="T44" fmla="*/ 64 w 207"/>
                <a:gd name="T45" fmla="*/ 394 h 394"/>
                <a:gd name="T46" fmla="*/ 73 w 207"/>
                <a:gd name="T47" fmla="*/ 390 h 394"/>
                <a:gd name="T48" fmla="*/ 80 w 207"/>
                <a:gd name="T49" fmla="*/ 382 h 394"/>
                <a:gd name="T50" fmla="*/ 85 w 207"/>
                <a:gd name="T51" fmla="*/ 369 h 394"/>
                <a:gd name="T52" fmla="*/ 85 w 207"/>
                <a:gd name="T53" fmla="*/ 362 h 394"/>
                <a:gd name="T54" fmla="*/ 82 w 207"/>
                <a:gd name="T55" fmla="*/ 341 h 394"/>
                <a:gd name="T56" fmla="*/ 59 w 207"/>
                <a:gd name="T57" fmla="*/ 251 h 394"/>
                <a:gd name="T58" fmla="*/ 137 w 207"/>
                <a:gd name="T59" fmla="*/ 222 h 394"/>
                <a:gd name="T60" fmla="*/ 166 w 207"/>
                <a:gd name="T61" fmla="*/ 210 h 394"/>
                <a:gd name="T62" fmla="*/ 193 w 207"/>
                <a:gd name="T63" fmla="*/ 198 h 394"/>
                <a:gd name="T64" fmla="*/ 204 w 207"/>
                <a:gd name="T65" fmla="*/ 184 h 394"/>
                <a:gd name="T66" fmla="*/ 207 w 207"/>
                <a:gd name="T67" fmla="*/ 172 h 394"/>
                <a:gd name="T68" fmla="*/ 207 w 207"/>
                <a:gd name="T69" fmla="*/ 16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07" h="394">
                  <a:moveTo>
                    <a:pt x="207" y="167"/>
                  </a:moveTo>
                  <a:lnTo>
                    <a:pt x="169" y="21"/>
                  </a:lnTo>
                  <a:lnTo>
                    <a:pt x="169" y="21"/>
                  </a:lnTo>
                  <a:lnTo>
                    <a:pt x="166" y="15"/>
                  </a:lnTo>
                  <a:lnTo>
                    <a:pt x="161" y="10"/>
                  </a:lnTo>
                  <a:lnTo>
                    <a:pt x="153" y="6"/>
                  </a:lnTo>
                  <a:lnTo>
                    <a:pt x="147" y="3"/>
                  </a:lnTo>
                  <a:lnTo>
                    <a:pt x="138" y="1"/>
                  </a:lnTo>
                  <a:lnTo>
                    <a:pt x="131" y="0"/>
                  </a:lnTo>
                  <a:lnTo>
                    <a:pt x="123" y="0"/>
                  </a:lnTo>
                  <a:lnTo>
                    <a:pt x="115" y="1"/>
                  </a:lnTo>
                  <a:lnTo>
                    <a:pt x="115" y="1"/>
                  </a:lnTo>
                  <a:lnTo>
                    <a:pt x="109" y="4"/>
                  </a:lnTo>
                  <a:lnTo>
                    <a:pt x="102" y="9"/>
                  </a:lnTo>
                  <a:lnTo>
                    <a:pt x="89" y="20"/>
                  </a:lnTo>
                  <a:lnTo>
                    <a:pt x="21" y="87"/>
                  </a:lnTo>
                  <a:lnTo>
                    <a:pt x="21" y="87"/>
                  </a:lnTo>
                  <a:lnTo>
                    <a:pt x="16" y="94"/>
                  </a:lnTo>
                  <a:lnTo>
                    <a:pt x="15" y="102"/>
                  </a:lnTo>
                  <a:lnTo>
                    <a:pt x="16" y="111"/>
                  </a:lnTo>
                  <a:lnTo>
                    <a:pt x="21" y="117"/>
                  </a:lnTo>
                  <a:lnTo>
                    <a:pt x="21" y="117"/>
                  </a:lnTo>
                  <a:lnTo>
                    <a:pt x="24" y="120"/>
                  </a:lnTo>
                  <a:lnTo>
                    <a:pt x="27" y="123"/>
                  </a:lnTo>
                  <a:lnTo>
                    <a:pt x="36" y="125"/>
                  </a:lnTo>
                  <a:lnTo>
                    <a:pt x="36" y="125"/>
                  </a:lnTo>
                  <a:lnTo>
                    <a:pt x="44" y="123"/>
                  </a:lnTo>
                  <a:lnTo>
                    <a:pt x="51" y="119"/>
                  </a:lnTo>
                  <a:lnTo>
                    <a:pt x="100" y="73"/>
                  </a:lnTo>
                  <a:lnTo>
                    <a:pt x="123" y="160"/>
                  </a:lnTo>
                  <a:lnTo>
                    <a:pt x="15" y="212"/>
                  </a:lnTo>
                  <a:lnTo>
                    <a:pt x="15" y="212"/>
                  </a:lnTo>
                  <a:lnTo>
                    <a:pt x="10" y="215"/>
                  </a:lnTo>
                  <a:lnTo>
                    <a:pt x="7" y="218"/>
                  </a:lnTo>
                  <a:lnTo>
                    <a:pt x="3" y="227"/>
                  </a:lnTo>
                  <a:lnTo>
                    <a:pt x="0" y="236"/>
                  </a:lnTo>
                  <a:lnTo>
                    <a:pt x="1" y="245"/>
                  </a:lnTo>
                  <a:lnTo>
                    <a:pt x="1" y="247"/>
                  </a:lnTo>
                  <a:lnTo>
                    <a:pt x="35" y="378"/>
                  </a:lnTo>
                  <a:lnTo>
                    <a:pt x="35" y="378"/>
                  </a:lnTo>
                  <a:lnTo>
                    <a:pt x="36" y="382"/>
                  </a:lnTo>
                  <a:lnTo>
                    <a:pt x="39" y="387"/>
                  </a:lnTo>
                  <a:lnTo>
                    <a:pt x="45" y="391"/>
                  </a:lnTo>
                  <a:lnTo>
                    <a:pt x="51" y="393"/>
                  </a:lnTo>
                  <a:lnTo>
                    <a:pt x="51" y="393"/>
                  </a:lnTo>
                  <a:lnTo>
                    <a:pt x="64" y="394"/>
                  </a:lnTo>
                  <a:lnTo>
                    <a:pt x="68" y="393"/>
                  </a:lnTo>
                  <a:lnTo>
                    <a:pt x="73" y="390"/>
                  </a:lnTo>
                  <a:lnTo>
                    <a:pt x="77" y="387"/>
                  </a:lnTo>
                  <a:lnTo>
                    <a:pt x="80" y="382"/>
                  </a:lnTo>
                  <a:lnTo>
                    <a:pt x="83" y="376"/>
                  </a:lnTo>
                  <a:lnTo>
                    <a:pt x="85" y="369"/>
                  </a:lnTo>
                  <a:lnTo>
                    <a:pt x="85" y="369"/>
                  </a:lnTo>
                  <a:lnTo>
                    <a:pt x="85" y="362"/>
                  </a:lnTo>
                  <a:lnTo>
                    <a:pt x="85" y="356"/>
                  </a:lnTo>
                  <a:lnTo>
                    <a:pt x="82" y="341"/>
                  </a:lnTo>
                  <a:lnTo>
                    <a:pt x="77" y="326"/>
                  </a:lnTo>
                  <a:lnTo>
                    <a:pt x="59" y="251"/>
                  </a:lnTo>
                  <a:lnTo>
                    <a:pt x="59" y="251"/>
                  </a:lnTo>
                  <a:lnTo>
                    <a:pt x="137" y="222"/>
                  </a:lnTo>
                  <a:lnTo>
                    <a:pt x="137" y="222"/>
                  </a:lnTo>
                  <a:lnTo>
                    <a:pt x="166" y="210"/>
                  </a:lnTo>
                  <a:lnTo>
                    <a:pt x="193" y="198"/>
                  </a:lnTo>
                  <a:lnTo>
                    <a:pt x="193" y="198"/>
                  </a:lnTo>
                  <a:lnTo>
                    <a:pt x="199" y="192"/>
                  </a:lnTo>
                  <a:lnTo>
                    <a:pt x="204" y="184"/>
                  </a:lnTo>
                  <a:lnTo>
                    <a:pt x="207" y="176"/>
                  </a:lnTo>
                  <a:lnTo>
                    <a:pt x="207" y="172"/>
                  </a:lnTo>
                  <a:lnTo>
                    <a:pt x="207" y="167"/>
                  </a:lnTo>
                  <a:lnTo>
                    <a:pt x="207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Freeform 165"/>
            <p:cNvSpPr/>
            <p:nvPr/>
          </p:nvSpPr>
          <p:spPr bwMode="auto">
            <a:xfrm>
              <a:off x="4206876" y="5919788"/>
              <a:ext cx="206375" cy="141287"/>
            </a:xfrm>
            <a:custGeom>
              <a:avLst/>
              <a:gdLst>
                <a:gd name="T0" fmla="*/ 9 w 130"/>
                <a:gd name="T1" fmla="*/ 38 h 89"/>
                <a:gd name="T2" fmla="*/ 9 w 130"/>
                <a:gd name="T3" fmla="*/ 38 h 89"/>
                <a:gd name="T4" fmla="*/ 3 w 130"/>
                <a:gd name="T5" fmla="*/ 32 h 89"/>
                <a:gd name="T6" fmla="*/ 0 w 130"/>
                <a:gd name="T7" fmla="*/ 25 h 89"/>
                <a:gd name="T8" fmla="*/ 0 w 130"/>
                <a:gd name="T9" fmla="*/ 17 h 89"/>
                <a:gd name="T10" fmla="*/ 3 w 130"/>
                <a:gd name="T11" fmla="*/ 9 h 89"/>
                <a:gd name="T12" fmla="*/ 3 w 130"/>
                <a:gd name="T13" fmla="*/ 9 h 89"/>
                <a:gd name="T14" fmla="*/ 9 w 130"/>
                <a:gd name="T15" fmla="*/ 3 h 89"/>
                <a:gd name="T16" fmla="*/ 17 w 130"/>
                <a:gd name="T17" fmla="*/ 0 h 89"/>
                <a:gd name="T18" fmla="*/ 25 w 130"/>
                <a:gd name="T19" fmla="*/ 0 h 89"/>
                <a:gd name="T20" fmla="*/ 32 w 130"/>
                <a:gd name="T21" fmla="*/ 3 h 89"/>
                <a:gd name="T22" fmla="*/ 121 w 130"/>
                <a:gd name="T23" fmla="*/ 51 h 89"/>
                <a:gd name="T24" fmla="*/ 121 w 130"/>
                <a:gd name="T25" fmla="*/ 51 h 89"/>
                <a:gd name="T26" fmla="*/ 127 w 130"/>
                <a:gd name="T27" fmla="*/ 57 h 89"/>
                <a:gd name="T28" fmla="*/ 130 w 130"/>
                <a:gd name="T29" fmla="*/ 64 h 89"/>
                <a:gd name="T30" fmla="*/ 130 w 130"/>
                <a:gd name="T31" fmla="*/ 72 h 89"/>
                <a:gd name="T32" fmla="*/ 127 w 130"/>
                <a:gd name="T33" fmla="*/ 80 h 89"/>
                <a:gd name="T34" fmla="*/ 127 w 130"/>
                <a:gd name="T35" fmla="*/ 80 h 89"/>
                <a:gd name="T36" fmla="*/ 121 w 130"/>
                <a:gd name="T37" fmla="*/ 86 h 89"/>
                <a:gd name="T38" fmla="*/ 113 w 130"/>
                <a:gd name="T39" fmla="*/ 89 h 89"/>
                <a:gd name="T40" fmla="*/ 106 w 130"/>
                <a:gd name="T41" fmla="*/ 89 h 89"/>
                <a:gd name="T42" fmla="*/ 98 w 130"/>
                <a:gd name="T43" fmla="*/ 86 h 89"/>
                <a:gd name="T44" fmla="*/ 9 w 130"/>
                <a:gd name="T45" fmla="*/ 3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0" h="89">
                  <a:moveTo>
                    <a:pt x="9" y="38"/>
                  </a:moveTo>
                  <a:lnTo>
                    <a:pt x="9" y="38"/>
                  </a:lnTo>
                  <a:lnTo>
                    <a:pt x="3" y="32"/>
                  </a:lnTo>
                  <a:lnTo>
                    <a:pt x="0" y="25"/>
                  </a:lnTo>
                  <a:lnTo>
                    <a:pt x="0" y="17"/>
                  </a:lnTo>
                  <a:lnTo>
                    <a:pt x="3" y="9"/>
                  </a:lnTo>
                  <a:lnTo>
                    <a:pt x="3" y="9"/>
                  </a:lnTo>
                  <a:lnTo>
                    <a:pt x="9" y="3"/>
                  </a:lnTo>
                  <a:lnTo>
                    <a:pt x="17" y="0"/>
                  </a:lnTo>
                  <a:lnTo>
                    <a:pt x="25" y="0"/>
                  </a:lnTo>
                  <a:lnTo>
                    <a:pt x="32" y="3"/>
                  </a:lnTo>
                  <a:lnTo>
                    <a:pt x="121" y="51"/>
                  </a:lnTo>
                  <a:lnTo>
                    <a:pt x="121" y="51"/>
                  </a:lnTo>
                  <a:lnTo>
                    <a:pt x="127" y="57"/>
                  </a:lnTo>
                  <a:lnTo>
                    <a:pt x="130" y="64"/>
                  </a:lnTo>
                  <a:lnTo>
                    <a:pt x="130" y="72"/>
                  </a:lnTo>
                  <a:lnTo>
                    <a:pt x="127" y="80"/>
                  </a:lnTo>
                  <a:lnTo>
                    <a:pt x="127" y="80"/>
                  </a:lnTo>
                  <a:lnTo>
                    <a:pt x="121" y="86"/>
                  </a:lnTo>
                  <a:lnTo>
                    <a:pt x="113" y="89"/>
                  </a:lnTo>
                  <a:lnTo>
                    <a:pt x="106" y="89"/>
                  </a:lnTo>
                  <a:lnTo>
                    <a:pt x="98" y="86"/>
                  </a:lnTo>
                  <a:lnTo>
                    <a:pt x="9" y="3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Freeform 166"/>
            <p:cNvSpPr/>
            <p:nvPr/>
          </p:nvSpPr>
          <p:spPr bwMode="auto">
            <a:xfrm>
              <a:off x="4500563" y="5864225"/>
              <a:ext cx="336550" cy="142875"/>
            </a:xfrm>
            <a:custGeom>
              <a:avLst/>
              <a:gdLst>
                <a:gd name="T0" fmla="*/ 14 w 212"/>
                <a:gd name="T1" fmla="*/ 40 h 90"/>
                <a:gd name="T2" fmla="*/ 14 w 212"/>
                <a:gd name="T3" fmla="*/ 40 h 90"/>
                <a:gd name="T4" fmla="*/ 6 w 212"/>
                <a:gd name="T5" fmla="*/ 35 h 90"/>
                <a:gd name="T6" fmla="*/ 1 w 212"/>
                <a:gd name="T7" fmla="*/ 29 h 90"/>
                <a:gd name="T8" fmla="*/ 0 w 212"/>
                <a:gd name="T9" fmla="*/ 22 h 90"/>
                <a:gd name="T10" fmla="*/ 1 w 212"/>
                <a:gd name="T11" fmla="*/ 12 h 90"/>
                <a:gd name="T12" fmla="*/ 1 w 212"/>
                <a:gd name="T13" fmla="*/ 12 h 90"/>
                <a:gd name="T14" fmla="*/ 6 w 212"/>
                <a:gd name="T15" fmla="*/ 6 h 90"/>
                <a:gd name="T16" fmla="*/ 14 w 212"/>
                <a:gd name="T17" fmla="*/ 2 h 90"/>
                <a:gd name="T18" fmla="*/ 21 w 212"/>
                <a:gd name="T19" fmla="*/ 0 h 90"/>
                <a:gd name="T20" fmla="*/ 29 w 212"/>
                <a:gd name="T21" fmla="*/ 2 h 90"/>
                <a:gd name="T22" fmla="*/ 198 w 212"/>
                <a:gd name="T23" fmla="*/ 49 h 90"/>
                <a:gd name="T24" fmla="*/ 198 w 212"/>
                <a:gd name="T25" fmla="*/ 49 h 90"/>
                <a:gd name="T26" fmla="*/ 206 w 212"/>
                <a:gd name="T27" fmla="*/ 54 h 90"/>
                <a:gd name="T28" fmla="*/ 210 w 212"/>
                <a:gd name="T29" fmla="*/ 61 h 90"/>
                <a:gd name="T30" fmla="*/ 212 w 212"/>
                <a:gd name="T31" fmla="*/ 69 h 90"/>
                <a:gd name="T32" fmla="*/ 210 w 212"/>
                <a:gd name="T33" fmla="*/ 76 h 90"/>
                <a:gd name="T34" fmla="*/ 210 w 212"/>
                <a:gd name="T35" fmla="*/ 76 h 90"/>
                <a:gd name="T36" fmla="*/ 206 w 212"/>
                <a:gd name="T37" fmla="*/ 84 h 90"/>
                <a:gd name="T38" fmla="*/ 198 w 212"/>
                <a:gd name="T39" fmla="*/ 89 h 90"/>
                <a:gd name="T40" fmla="*/ 190 w 212"/>
                <a:gd name="T41" fmla="*/ 90 h 90"/>
                <a:gd name="T42" fmla="*/ 183 w 212"/>
                <a:gd name="T43" fmla="*/ 89 h 90"/>
                <a:gd name="T44" fmla="*/ 14 w 212"/>
                <a:gd name="T45" fmla="*/ 4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2" h="90">
                  <a:moveTo>
                    <a:pt x="14" y="40"/>
                  </a:moveTo>
                  <a:lnTo>
                    <a:pt x="14" y="40"/>
                  </a:lnTo>
                  <a:lnTo>
                    <a:pt x="6" y="35"/>
                  </a:lnTo>
                  <a:lnTo>
                    <a:pt x="1" y="29"/>
                  </a:lnTo>
                  <a:lnTo>
                    <a:pt x="0" y="22"/>
                  </a:lnTo>
                  <a:lnTo>
                    <a:pt x="1" y="12"/>
                  </a:lnTo>
                  <a:lnTo>
                    <a:pt x="1" y="12"/>
                  </a:lnTo>
                  <a:lnTo>
                    <a:pt x="6" y="6"/>
                  </a:lnTo>
                  <a:lnTo>
                    <a:pt x="14" y="2"/>
                  </a:lnTo>
                  <a:lnTo>
                    <a:pt x="21" y="0"/>
                  </a:lnTo>
                  <a:lnTo>
                    <a:pt x="29" y="2"/>
                  </a:lnTo>
                  <a:lnTo>
                    <a:pt x="198" y="49"/>
                  </a:lnTo>
                  <a:lnTo>
                    <a:pt x="198" y="49"/>
                  </a:lnTo>
                  <a:lnTo>
                    <a:pt x="206" y="54"/>
                  </a:lnTo>
                  <a:lnTo>
                    <a:pt x="210" y="61"/>
                  </a:lnTo>
                  <a:lnTo>
                    <a:pt x="212" y="69"/>
                  </a:lnTo>
                  <a:lnTo>
                    <a:pt x="210" y="76"/>
                  </a:lnTo>
                  <a:lnTo>
                    <a:pt x="210" y="76"/>
                  </a:lnTo>
                  <a:lnTo>
                    <a:pt x="206" y="84"/>
                  </a:lnTo>
                  <a:lnTo>
                    <a:pt x="198" y="89"/>
                  </a:lnTo>
                  <a:lnTo>
                    <a:pt x="190" y="90"/>
                  </a:lnTo>
                  <a:lnTo>
                    <a:pt x="183" y="89"/>
                  </a:lnTo>
                  <a:lnTo>
                    <a:pt x="14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Freeform 167"/>
            <p:cNvSpPr/>
            <p:nvPr/>
          </p:nvSpPr>
          <p:spPr bwMode="auto">
            <a:xfrm>
              <a:off x="4548188" y="6080125"/>
              <a:ext cx="233363" cy="276225"/>
            </a:xfrm>
            <a:custGeom>
              <a:avLst/>
              <a:gdLst>
                <a:gd name="T0" fmla="*/ 140 w 147"/>
                <a:gd name="T1" fmla="*/ 126 h 174"/>
                <a:gd name="T2" fmla="*/ 140 w 147"/>
                <a:gd name="T3" fmla="*/ 126 h 174"/>
                <a:gd name="T4" fmla="*/ 144 w 147"/>
                <a:gd name="T5" fmla="*/ 132 h 174"/>
                <a:gd name="T6" fmla="*/ 145 w 147"/>
                <a:gd name="T7" fmla="*/ 137 h 174"/>
                <a:gd name="T8" fmla="*/ 147 w 147"/>
                <a:gd name="T9" fmla="*/ 143 h 174"/>
                <a:gd name="T10" fmla="*/ 147 w 147"/>
                <a:gd name="T11" fmla="*/ 148 h 174"/>
                <a:gd name="T12" fmla="*/ 145 w 147"/>
                <a:gd name="T13" fmla="*/ 154 h 174"/>
                <a:gd name="T14" fmla="*/ 144 w 147"/>
                <a:gd name="T15" fmla="*/ 158 h 174"/>
                <a:gd name="T16" fmla="*/ 139 w 147"/>
                <a:gd name="T17" fmla="*/ 163 h 174"/>
                <a:gd name="T18" fmla="*/ 136 w 147"/>
                <a:gd name="T19" fmla="*/ 168 h 174"/>
                <a:gd name="T20" fmla="*/ 136 w 147"/>
                <a:gd name="T21" fmla="*/ 168 h 174"/>
                <a:gd name="T22" fmla="*/ 130 w 147"/>
                <a:gd name="T23" fmla="*/ 171 h 174"/>
                <a:gd name="T24" fmla="*/ 125 w 147"/>
                <a:gd name="T25" fmla="*/ 172 h 174"/>
                <a:gd name="T26" fmla="*/ 119 w 147"/>
                <a:gd name="T27" fmla="*/ 174 h 174"/>
                <a:gd name="T28" fmla="*/ 113 w 147"/>
                <a:gd name="T29" fmla="*/ 174 h 174"/>
                <a:gd name="T30" fmla="*/ 108 w 147"/>
                <a:gd name="T31" fmla="*/ 172 h 174"/>
                <a:gd name="T32" fmla="*/ 102 w 147"/>
                <a:gd name="T33" fmla="*/ 171 h 174"/>
                <a:gd name="T34" fmla="*/ 98 w 147"/>
                <a:gd name="T35" fmla="*/ 166 h 174"/>
                <a:gd name="T36" fmla="*/ 95 w 147"/>
                <a:gd name="T37" fmla="*/ 163 h 174"/>
                <a:gd name="T38" fmla="*/ 6 w 147"/>
                <a:gd name="T39" fmla="*/ 47 h 174"/>
                <a:gd name="T40" fmla="*/ 6 w 147"/>
                <a:gd name="T41" fmla="*/ 47 h 174"/>
                <a:gd name="T42" fmla="*/ 3 w 147"/>
                <a:gd name="T43" fmla="*/ 43 h 174"/>
                <a:gd name="T44" fmla="*/ 0 w 147"/>
                <a:gd name="T45" fmla="*/ 36 h 174"/>
                <a:gd name="T46" fmla="*/ 0 w 147"/>
                <a:gd name="T47" fmla="*/ 32 h 174"/>
                <a:gd name="T48" fmla="*/ 0 w 147"/>
                <a:gd name="T49" fmla="*/ 26 h 174"/>
                <a:gd name="T50" fmla="*/ 2 w 147"/>
                <a:gd name="T51" fmla="*/ 20 h 174"/>
                <a:gd name="T52" fmla="*/ 3 w 147"/>
                <a:gd name="T53" fmla="*/ 15 h 174"/>
                <a:gd name="T54" fmla="*/ 6 w 147"/>
                <a:gd name="T55" fmla="*/ 11 h 174"/>
                <a:gd name="T56" fmla="*/ 11 w 147"/>
                <a:gd name="T57" fmla="*/ 6 h 174"/>
                <a:gd name="T58" fmla="*/ 11 w 147"/>
                <a:gd name="T59" fmla="*/ 6 h 174"/>
                <a:gd name="T60" fmla="*/ 16 w 147"/>
                <a:gd name="T61" fmla="*/ 3 h 174"/>
                <a:gd name="T62" fmla="*/ 22 w 147"/>
                <a:gd name="T63" fmla="*/ 1 h 174"/>
                <a:gd name="T64" fmla="*/ 28 w 147"/>
                <a:gd name="T65" fmla="*/ 0 h 174"/>
                <a:gd name="T66" fmla="*/ 32 w 147"/>
                <a:gd name="T67" fmla="*/ 1 h 174"/>
                <a:gd name="T68" fmla="*/ 38 w 147"/>
                <a:gd name="T69" fmla="*/ 1 h 174"/>
                <a:gd name="T70" fmla="*/ 43 w 147"/>
                <a:gd name="T71" fmla="*/ 4 h 174"/>
                <a:gd name="T72" fmla="*/ 48 w 147"/>
                <a:gd name="T73" fmla="*/ 7 h 174"/>
                <a:gd name="T74" fmla="*/ 52 w 147"/>
                <a:gd name="T75" fmla="*/ 12 h 174"/>
                <a:gd name="T76" fmla="*/ 140 w 147"/>
                <a:gd name="T77" fmla="*/ 12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7" h="174">
                  <a:moveTo>
                    <a:pt x="140" y="126"/>
                  </a:moveTo>
                  <a:lnTo>
                    <a:pt x="140" y="126"/>
                  </a:lnTo>
                  <a:lnTo>
                    <a:pt x="144" y="132"/>
                  </a:lnTo>
                  <a:lnTo>
                    <a:pt x="145" y="137"/>
                  </a:lnTo>
                  <a:lnTo>
                    <a:pt x="147" y="143"/>
                  </a:lnTo>
                  <a:lnTo>
                    <a:pt x="147" y="148"/>
                  </a:lnTo>
                  <a:lnTo>
                    <a:pt x="145" y="154"/>
                  </a:lnTo>
                  <a:lnTo>
                    <a:pt x="144" y="158"/>
                  </a:lnTo>
                  <a:lnTo>
                    <a:pt x="139" y="163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0" y="171"/>
                  </a:lnTo>
                  <a:lnTo>
                    <a:pt x="125" y="172"/>
                  </a:lnTo>
                  <a:lnTo>
                    <a:pt x="119" y="174"/>
                  </a:lnTo>
                  <a:lnTo>
                    <a:pt x="113" y="174"/>
                  </a:lnTo>
                  <a:lnTo>
                    <a:pt x="108" y="172"/>
                  </a:lnTo>
                  <a:lnTo>
                    <a:pt x="102" y="171"/>
                  </a:lnTo>
                  <a:lnTo>
                    <a:pt x="98" y="166"/>
                  </a:lnTo>
                  <a:lnTo>
                    <a:pt x="95" y="163"/>
                  </a:lnTo>
                  <a:lnTo>
                    <a:pt x="6" y="47"/>
                  </a:lnTo>
                  <a:lnTo>
                    <a:pt x="6" y="47"/>
                  </a:lnTo>
                  <a:lnTo>
                    <a:pt x="3" y="43"/>
                  </a:lnTo>
                  <a:lnTo>
                    <a:pt x="0" y="36"/>
                  </a:lnTo>
                  <a:lnTo>
                    <a:pt x="0" y="32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3" y="15"/>
                  </a:lnTo>
                  <a:lnTo>
                    <a:pt x="6" y="11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6" y="3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1"/>
                  </a:lnTo>
                  <a:lnTo>
                    <a:pt x="38" y="1"/>
                  </a:lnTo>
                  <a:lnTo>
                    <a:pt x="43" y="4"/>
                  </a:lnTo>
                  <a:lnTo>
                    <a:pt x="48" y="7"/>
                  </a:lnTo>
                  <a:lnTo>
                    <a:pt x="52" y="12"/>
                  </a:lnTo>
                  <a:lnTo>
                    <a:pt x="140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Freeform 168"/>
            <p:cNvSpPr/>
            <p:nvPr/>
          </p:nvSpPr>
          <p:spPr bwMode="auto">
            <a:xfrm>
              <a:off x="4694238" y="6278563"/>
              <a:ext cx="269875" cy="103187"/>
            </a:xfrm>
            <a:custGeom>
              <a:avLst/>
              <a:gdLst>
                <a:gd name="T0" fmla="*/ 149 w 170"/>
                <a:gd name="T1" fmla="*/ 17 h 65"/>
                <a:gd name="T2" fmla="*/ 149 w 170"/>
                <a:gd name="T3" fmla="*/ 17 h 65"/>
                <a:gd name="T4" fmla="*/ 154 w 170"/>
                <a:gd name="T5" fmla="*/ 18 h 65"/>
                <a:gd name="T6" fmla="*/ 158 w 170"/>
                <a:gd name="T7" fmla="*/ 20 h 65"/>
                <a:gd name="T8" fmla="*/ 161 w 170"/>
                <a:gd name="T9" fmla="*/ 23 h 65"/>
                <a:gd name="T10" fmla="*/ 166 w 170"/>
                <a:gd name="T11" fmla="*/ 26 h 65"/>
                <a:gd name="T12" fmla="*/ 167 w 170"/>
                <a:gd name="T13" fmla="*/ 30 h 65"/>
                <a:gd name="T14" fmla="*/ 169 w 170"/>
                <a:gd name="T15" fmla="*/ 33 h 65"/>
                <a:gd name="T16" fmla="*/ 170 w 170"/>
                <a:gd name="T17" fmla="*/ 39 h 65"/>
                <a:gd name="T18" fmla="*/ 170 w 170"/>
                <a:gd name="T19" fmla="*/ 44 h 65"/>
                <a:gd name="T20" fmla="*/ 170 w 170"/>
                <a:gd name="T21" fmla="*/ 44 h 65"/>
                <a:gd name="T22" fmla="*/ 169 w 170"/>
                <a:gd name="T23" fmla="*/ 49 h 65"/>
                <a:gd name="T24" fmla="*/ 167 w 170"/>
                <a:gd name="T25" fmla="*/ 53 h 65"/>
                <a:gd name="T26" fmla="*/ 164 w 170"/>
                <a:gd name="T27" fmla="*/ 56 h 65"/>
                <a:gd name="T28" fmla="*/ 161 w 170"/>
                <a:gd name="T29" fmla="*/ 59 h 65"/>
                <a:gd name="T30" fmla="*/ 157 w 170"/>
                <a:gd name="T31" fmla="*/ 62 h 65"/>
                <a:gd name="T32" fmla="*/ 152 w 170"/>
                <a:gd name="T33" fmla="*/ 64 h 65"/>
                <a:gd name="T34" fmla="*/ 148 w 170"/>
                <a:gd name="T35" fmla="*/ 65 h 65"/>
                <a:gd name="T36" fmla="*/ 143 w 170"/>
                <a:gd name="T37" fmla="*/ 65 h 65"/>
                <a:gd name="T38" fmla="*/ 21 w 170"/>
                <a:gd name="T39" fmla="*/ 49 h 65"/>
                <a:gd name="T40" fmla="*/ 21 w 170"/>
                <a:gd name="T41" fmla="*/ 49 h 65"/>
                <a:gd name="T42" fmla="*/ 16 w 170"/>
                <a:gd name="T43" fmla="*/ 49 h 65"/>
                <a:gd name="T44" fmla="*/ 12 w 170"/>
                <a:gd name="T45" fmla="*/ 46 h 65"/>
                <a:gd name="T46" fmla="*/ 9 w 170"/>
                <a:gd name="T47" fmla="*/ 43 h 65"/>
                <a:gd name="T48" fmla="*/ 6 w 170"/>
                <a:gd name="T49" fmla="*/ 39 h 65"/>
                <a:gd name="T50" fmla="*/ 1 w 170"/>
                <a:gd name="T51" fmla="*/ 32 h 65"/>
                <a:gd name="T52" fmla="*/ 0 w 170"/>
                <a:gd name="T53" fmla="*/ 27 h 65"/>
                <a:gd name="T54" fmla="*/ 1 w 170"/>
                <a:gd name="T55" fmla="*/ 21 h 65"/>
                <a:gd name="T56" fmla="*/ 1 w 170"/>
                <a:gd name="T57" fmla="*/ 21 h 65"/>
                <a:gd name="T58" fmla="*/ 1 w 170"/>
                <a:gd name="T59" fmla="*/ 17 h 65"/>
                <a:gd name="T60" fmla="*/ 4 w 170"/>
                <a:gd name="T61" fmla="*/ 12 h 65"/>
                <a:gd name="T62" fmla="*/ 6 w 170"/>
                <a:gd name="T63" fmla="*/ 9 h 65"/>
                <a:gd name="T64" fmla="*/ 10 w 170"/>
                <a:gd name="T65" fmla="*/ 6 h 65"/>
                <a:gd name="T66" fmla="*/ 13 w 170"/>
                <a:gd name="T67" fmla="*/ 3 h 65"/>
                <a:gd name="T68" fmla="*/ 18 w 170"/>
                <a:gd name="T69" fmla="*/ 1 h 65"/>
                <a:gd name="T70" fmla="*/ 23 w 170"/>
                <a:gd name="T71" fmla="*/ 0 h 65"/>
                <a:gd name="T72" fmla="*/ 29 w 170"/>
                <a:gd name="T73" fmla="*/ 0 h 65"/>
                <a:gd name="T74" fmla="*/ 149 w 170"/>
                <a:gd name="T75" fmla="*/ 1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0" h="65">
                  <a:moveTo>
                    <a:pt x="149" y="17"/>
                  </a:moveTo>
                  <a:lnTo>
                    <a:pt x="149" y="17"/>
                  </a:lnTo>
                  <a:lnTo>
                    <a:pt x="154" y="18"/>
                  </a:lnTo>
                  <a:lnTo>
                    <a:pt x="158" y="20"/>
                  </a:lnTo>
                  <a:lnTo>
                    <a:pt x="161" y="23"/>
                  </a:lnTo>
                  <a:lnTo>
                    <a:pt x="166" y="26"/>
                  </a:lnTo>
                  <a:lnTo>
                    <a:pt x="167" y="30"/>
                  </a:lnTo>
                  <a:lnTo>
                    <a:pt x="169" y="33"/>
                  </a:lnTo>
                  <a:lnTo>
                    <a:pt x="170" y="39"/>
                  </a:lnTo>
                  <a:lnTo>
                    <a:pt x="170" y="44"/>
                  </a:lnTo>
                  <a:lnTo>
                    <a:pt x="170" y="44"/>
                  </a:lnTo>
                  <a:lnTo>
                    <a:pt x="169" y="49"/>
                  </a:lnTo>
                  <a:lnTo>
                    <a:pt x="167" y="53"/>
                  </a:lnTo>
                  <a:lnTo>
                    <a:pt x="164" y="56"/>
                  </a:lnTo>
                  <a:lnTo>
                    <a:pt x="161" y="59"/>
                  </a:lnTo>
                  <a:lnTo>
                    <a:pt x="157" y="62"/>
                  </a:lnTo>
                  <a:lnTo>
                    <a:pt x="152" y="64"/>
                  </a:lnTo>
                  <a:lnTo>
                    <a:pt x="148" y="65"/>
                  </a:lnTo>
                  <a:lnTo>
                    <a:pt x="143" y="65"/>
                  </a:lnTo>
                  <a:lnTo>
                    <a:pt x="21" y="49"/>
                  </a:lnTo>
                  <a:lnTo>
                    <a:pt x="21" y="49"/>
                  </a:lnTo>
                  <a:lnTo>
                    <a:pt x="16" y="49"/>
                  </a:lnTo>
                  <a:lnTo>
                    <a:pt x="12" y="46"/>
                  </a:lnTo>
                  <a:lnTo>
                    <a:pt x="9" y="43"/>
                  </a:lnTo>
                  <a:lnTo>
                    <a:pt x="6" y="39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1" y="17"/>
                  </a:lnTo>
                  <a:lnTo>
                    <a:pt x="4" y="12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3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149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Freeform 169"/>
            <p:cNvSpPr>
              <a:spLocks noEditPoints="1"/>
            </p:cNvSpPr>
            <p:nvPr/>
          </p:nvSpPr>
          <p:spPr bwMode="auto">
            <a:xfrm>
              <a:off x="4773613" y="5910263"/>
              <a:ext cx="323850" cy="341312"/>
            </a:xfrm>
            <a:custGeom>
              <a:avLst/>
              <a:gdLst>
                <a:gd name="T0" fmla="*/ 201 w 204"/>
                <a:gd name="T1" fmla="*/ 82 h 215"/>
                <a:gd name="T2" fmla="*/ 201 w 204"/>
                <a:gd name="T3" fmla="*/ 82 h 215"/>
                <a:gd name="T4" fmla="*/ 204 w 204"/>
                <a:gd name="T5" fmla="*/ 78 h 215"/>
                <a:gd name="T6" fmla="*/ 204 w 204"/>
                <a:gd name="T7" fmla="*/ 75 h 215"/>
                <a:gd name="T8" fmla="*/ 203 w 204"/>
                <a:gd name="T9" fmla="*/ 70 h 215"/>
                <a:gd name="T10" fmla="*/ 200 w 204"/>
                <a:gd name="T11" fmla="*/ 67 h 215"/>
                <a:gd name="T12" fmla="*/ 117 w 204"/>
                <a:gd name="T13" fmla="*/ 3 h 215"/>
                <a:gd name="T14" fmla="*/ 117 w 204"/>
                <a:gd name="T15" fmla="*/ 3 h 215"/>
                <a:gd name="T16" fmla="*/ 114 w 204"/>
                <a:gd name="T17" fmla="*/ 2 h 215"/>
                <a:gd name="T18" fmla="*/ 110 w 204"/>
                <a:gd name="T19" fmla="*/ 0 h 215"/>
                <a:gd name="T20" fmla="*/ 107 w 204"/>
                <a:gd name="T21" fmla="*/ 2 h 215"/>
                <a:gd name="T22" fmla="*/ 104 w 204"/>
                <a:gd name="T23" fmla="*/ 5 h 215"/>
                <a:gd name="T24" fmla="*/ 70 w 204"/>
                <a:gd name="T25" fmla="*/ 46 h 215"/>
                <a:gd name="T26" fmla="*/ 55 w 204"/>
                <a:gd name="T27" fmla="*/ 34 h 215"/>
                <a:gd name="T28" fmla="*/ 55 w 204"/>
                <a:gd name="T29" fmla="*/ 34 h 215"/>
                <a:gd name="T30" fmla="*/ 50 w 204"/>
                <a:gd name="T31" fmla="*/ 31 h 215"/>
                <a:gd name="T32" fmla="*/ 46 w 204"/>
                <a:gd name="T33" fmla="*/ 29 h 215"/>
                <a:gd name="T34" fmla="*/ 37 w 204"/>
                <a:gd name="T35" fmla="*/ 29 h 215"/>
                <a:gd name="T36" fmla="*/ 29 w 204"/>
                <a:gd name="T37" fmla="*/ 32 h 215"/>
                <a:gd name="T38" fmla="*/ 24 w 204"/>
                <a:gd name="T39" fmla="*/ 35 h 215"/>
                <a:gd name="T40" fmla="*/ 21 w 204"/>
                <a:gd name="T41" fmla="*/ 38 h 215"/>
                <a:gd name="T42" fmla="*/ 15 w 204"/>
                <a:gd name="T43" fmla="*/ 46 h 215"/>
                <a:gd name="T44" fmla="*/ 15 w 204"/>
                <a:gd name="T45" fmla="*/ 46 h 215"/>
                <a:gd name="T46" fmla="*/ 12 w 204"/>
                <a:gd name="T47" fmla="*/ 50 h 215"/>
                <a:gd name="T48" fmla="*/ 11 w 204"/>
                <a:gd name="T49" fmla="*/ 55 h 215"/>
                <a:gd name="T50" fmla="*/ 11 w 204"/>
                <a:gd name="T51" fmla="*/ 64 h 215"/>
                <a:gd name="T52" fmla="*/ 12 w 204"/>
                <a:gd name="T53" fmla="*/ 72 h 215"/>
                <a:gd name="T54" fmla="*/ 15 w 204"/>
                <a:gd name="T55" fmla="*/ 76 h 215"/>
                <a:gd name="T56" fmla="*/ 18 w 204"/>
                <a:gd name="T57" fmla="*/ 79 h 215"/>
                <a:gd name="T58" fmla="*/ 35 w 204"/>
                <a:gd name="T59" fmla="*/ 92 h 215"/>
                <a:gd name="T60" fmla="*/ 2 w 204"/>
                <a:gd name="T61" fmla="*/ 134 h 215"/>
                <a:gd name="T62" fmla="*/ 2 w 204"/>
                <a:gd name="T63" fmla="*/ 134 h 215"/>
                <a:gd name="T64" fmla="*/ 0 w 204"/>
                <a:gd name="T65" fmla="*/ 137 h 215"/>
                <a:gd name="T66" fmla="*/ 0 w 204"/>
                <a:gd name="T67" fmla="*/ 140 h 215"/>
                <a:gd name="T68" fmla="*/ 2 w 204"/>
                <a:gd name="T69" fmla="*/ 145 h 215"/>
                <a:gd name="T70" fmla="*/ 3 w 204"/>
                <a:gd name="T71" fmla="*/ 148 h 215"/>
                <a:gd name="T72" fmla="*/ 87 w 204"/>
                <a:gd name="T73" fmla="*/ 212 h 215"/>
                <a:gd name="T74" fmla="*/ 87 w 204"/>
                <a:gd name="T75" fmla="*/ 212 h 215"/>
                <a:gd name="T76" fmla="*/ 90 w 204"/>
                <a:gd name="T77" fmla="*/ 215 h 215"/>
                <a:gd name="T78" fmla="*/ 95 w 204"/>
                <a:gd name="T79" fmla="*/ 215 h 215"/>
                <a:gd name="T80" fmla="*/ 98 w 204"/>
                <a:gd name="T81" fmla="*/ 214 h 215"/>
                <a:gd name="T82" fmla="*/ 101 w 204"/>
                <a:gd name="T83" fmla="*/ 210 h 215"/>
                <a:gd name="T84" fmla="*/ 201 w 204"/>
                <a:gd name="T85" fmla="*/ 82 h 215"/>
                <a:gd name="T86" fmla="*/ 27 w 204"/>
                <a:gd name="T87" fmla="*/ 69 h 215"/>
                <a:gd name="T88" fmla="*/ 27 w 204"/>
                <a:gd name="T89" fmla="*/ 69 h 215"/>
                <a:gd name="T90" fmla="*/ 26 w 204"/>
                <a:gd name="T91" fmla="*/ 66 h 215"/>
                <a:gd name="T92" fmla="*/ 24 w 204"/>
                <a:gd name="T93" fmla="*/ 63 h 215"/>
                <a:gd name="T94" fmla="*/ 24 w 204"/>
                <a:gd name="T95" fmla="*/ 58 h 215"/>
                <a:gd name="T96" fmla="*/ 26 w 204"/>
                <a:gd name="T97" fmla="*/ 54 h 215"/>
                <a:gd name="T98" fmla="*/ 32 w 204"/>
                <a:gd name="T99" fmla="*/ 47 h 215"/>
                <a:gd name="T100" fmla="*/ 32 w 204"/>
                <a:gd name="T101" fmla="*/ 47 h 215"/>
                <a:gd name="T102" fmla="*/ 35 w 204"/>
                <a:gd name="T103" fmla="*/ 44 h 215"/>
                <a:gd name="T104" fmla="*/ 38 w 204"/>
                <a:gd name="T105" fmla="*/ 43 h 215"/>
                <a:gd name="T106" fmla="*/ 43 w 204"/>
                <a:gd name="T107" fmla="*/ 44 h 215"/>
                <a:gd name="T108" fmla="*/ 47 w 204"/>
                <a:gd name="T109" fmla="*/ 46 h 215"/>
                <a:gd name="T110" fmla="*/ 61 w 204"/>
                <a:gd name="T111" fmla="*/ 58 h 215"/>
                <a:gd name="T112" fmla="*/ 43 w 204"/>
                <a:gd name="T113" fmla="*/ 81 h 215"/>
                <a:gd name="T114" fmla="*/ 27 w 204"/>
                <a:gd name="T115" fmla="*/ 6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4" h="215">
                  <a:moveTo>
                    <a:pt x="201" y="82"/>
                  </a:moveTo>
                  <a:lnTo>
                    <a:pt x="201" y="82"/>
                  </a:lnTo>
                  <a:lnTo>
                    <a:pt x="204" y="78"/>
                  </a:lnTo>
                  <a:lnTo>
                    <a:pt x="204" y="75"/>
                  </a:lnTo>
                  <a:lnTo>
                    <a:pt x="203" y="70"/>
                  </a:lnTo>
                  <a:lnTo>
                    <a:pt x="200" y="67"/>
                  </a:lnTo>
                  <a:lnTo>
                    <a:pt x="117" y="3"/>
                  </a:lnTo>
                  <a:lnTo>
                    <a:pt x="117" y="3"/>
                  </a:lnTo>
                  <a:lnTo>
                    <a:pt x="114" y="2"/>
                  </a:lnTo>
                  <a:lnTo>
                    <a:pt x="110" y="0"/>
                  </a:lnTo>
                  <a:lnTo>
                    <a:pt x="107" y="2"/>
                  </a:lnTo>
                  <a:lnTo>
                    <a:pt x="104" y="5"/>
                  </a:lnTo>
                  <a:lnTo>
                    <a:pt x="70" y="46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0" y="31"/>
                  </a:lnTo>
                  <a:lnTo>
                    <a:pt x="46" y="29"/>
                  </a:lnTo>
                  <a:lnTo>
                    <a:pt x="37" y="29"/>
                  </a:lnTo>
                  <a:lnTo>
                    <a:pt x="29" y="32"/>
                  </a:lnTo>
                  <a:lnTo>
                    <a:pt x="24" y="35"/>
                  </a:lnTo>
                  <a:lnTo>
                    <a:pt x="21" y="38"/>
                  </a:lnTo>
                  <a:lnTo>
                    <a:pt x="15" y="46"/>
                  </a:lnTo>
                  <a:lnTo>
                    <a:pt x="15" y="46"/>
                  </a:lnTo>
                  <a:lnTo>
                    <a:pt x="12" y="50"/>
                  </a:lnTo>
                  <a:lnTo>
                    <a:pt x="11" y="55"/>
                  </a:lnTo>
                  <a:lnTo>
                    <a:pt x="11" y="64"/>
                  </a:lnTo>
                  <a:lnTo>
                    <a:pt x="12" y="72"/>
                  </a:lnTo>
                  <a:lnTo>
                    <a:pt x="15" y="76"/>
                  </a:lnTo>
                  <a:lnTo>
                    <a:pt x="18" y="79"/>
                  </a:lnTo>
                  <a:lnTo>
                    <a:pt x="35" y="92"/>
                  </a:lnTo>
                  <a:lnTo>
                    <a:pt x="2" y="134"/>
                  </a:lnTo>
                  <a:lnTo>
                    <a:pt x="2" y="134"/>
                  </a:lnTo>
                  <a:lnTo>
                    <a:pt x="0" y="137"/>
                  </a:lnTo>
                  <a:lnTo>
                    <a:pt x="0" y="140"/>
                  </a:lnTo>
                  <a:lnTo>
                    <a:pt x="2" y="145"/>
                  </a:lnTo>
                  <a:lnTo>
                    <a:pt x="3" y="148"/>
                  </a:lnTo>
                  <a:lnTo>
                    <a:pt x="87" y="212"/>
                  </a:lnTo>
                  <a:lnTo>
                    <a:pt x="87" y="212"/>
                  </a:lnTo>
                  <a:lnTo>
                    <a:pt x="90" y="215"/>
                  </a:lnTo>
                  <a:lnTo>
                    <a:pt x="95" y="215"/>
                  </a:lnTo>
                  <a:lnTo>
                    <a:pt x="98" y="214"/>
                  </a:lnTo>
                  <a:lnTo>
                    <a:pt x="101" y="210"/>
                  </a:lnTo>
                  <a:lnTo>
                    <a:pt x="201" y="82"/>
                  </a:lnTo>
                  <a:close/>
                  <a:moveTo>
                    <a:pt x="27" y="69"/>
                  </a:moveTo>
                  <a:lnTo>
                    <a:pt x="27" y="69"/>
                  </a:lnTo>
                  <a:lnTo>
                    <a:pt x="26" y="66"/>
                  </a:lnTo>
                  <a:lnTo>
                    <a:pt x="24" y="63"/>
                  </a:lnTo>
                  <a:lnTo>
                    <a:pt x="24" y="58"/>
                  </a:lnTo>
                  <a:lnTo>
                    <a:pt x="26" y="54"/>
                  </a:lnTo>
                  <a:lnTo>
                    <a:pt x="32" y="47"/>
                  </a:lnTo>
                  <a:lnTo>
                    <a:pt x="32" y="47"/>
                  </a:lnTo>
                  <a:lnTo>
                    <a:pt x="35" y="44"/>
                  </a:lnTo>
                  <a:lnTo>
                    <a:pt x="38" y="43"/>
                  </a:lnTo>
                  <a:lnTo>
                    <a:pt x="43" y="44"/>
                  </a:lnTo>
                  <a:lnTo>
                    <a:pt x="47" y="46"/>
                  </a:lnTo>
                  <a:lnTo>
                    <a:pt x="61" y="58"/>
                  </a:lnTo>
                  <a:lnTo>
                    <a:pt x="43" y="81"/>
                  </a:lnTo>
                  <a:lnTo>
                    <a:pt x="27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309653" y="4532135"/>
            <a:ext cx="1031548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335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01</a:t>
            </a:r>
            <a:endParaRPr kumimoji="0" lang="zh-CN" altLang="en-US" sz="5335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256785" y="4532136"/>
            <a:ext cx="950901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335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  <a:endParaRPr kumimoji="0" lang="zh-CN" altLang="en-US" sz="5335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080810" y="4532136"/>
            <a:ext cx="950901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335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03</a:t>
            </a:r>
            <a:endParaRPr kumimoji="0" lang="zh-CN" altLang="en-US" sz="5335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911746" y="4532136"/>
            <a:ext cx="950901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335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04</a:t>
            </a:r>
            <a:endParaRPr kumimoji="0" lang="zh-CN" altLang="en-US" sz="5335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21922" y="1502454"/>
            <a:ext cx="3200621" cy="1425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21922" y="1001719"/>
            <a:ext cx="1305165" cy="4246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TITLE HERE</a:t>
            </a:r>
            <a:endParaRPr kumimoji="0" lang="en-US" altLang="zh-CN" sz="1865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1" name="组 20"/>
          <p:cNvGrpSpPr/>
          <p:nvPr/>
        </p:nvGrpSpPr>
        <p:grpSpPr>
          <a:xfrm>
            <a:off x="777391" y="3187932"/>
            <a:ext cx="2713045" cy="2798707"/>
            <a:chOff x="6205698" y="1718554"/>
            <a:chExt cx="1970113" cy="2032317"/>
          </a:xfrm>
          <a:solidFill>
            <a:schemeClr val="bg1">
              <a:lumMod val="95000"/>
            </a:schemeClr>
          </a:solidFill>
        </p:grpSpPr>
        <p:sp>
          <p:nvSpPr>
            <p:cNvPr id="22" name="Freeform 260"/>
            <p:cNvSpPr/>
            <p:nvPr/>
          </p:nvSpPr>
          <p:spPr bwMode="auto">
            <a:xfrm>
              <a:off x="7651846" y="3373614"/>
              <a:ext cx="523965" cy="251503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40" y="12"/>
                </a:cxn>
                <a:cxn ang="0">
                  <a:pos x="50" y="6"/>
                </a:cxn>
                <a:cxn ang="0">
                  <a:pos x="5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50" h="24">
                  <a:moveTo>
                    <a:pt x="18" y="20"/>
                  </a:moveTo>
                  <a:lnTo>
                    <a:pt x="18" y="20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40" y="12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Freeform 261"/>
            <p:cNvSpPr/>
            <p:nvPr/>
          </p:nvSpPr>
          <p:spPr bwMode="auto">
            <a:xfrm>
              <a:off x="7295548" y="3331698"/>
              <a:ext cx="503006" cy="377254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28" y="36"/>
                </a:cxn>
                <a:cxn ang="0">
                  <a:pos x="28" y="36"/>
                </a:cxn>
                <a:cxn ang="0">
                  <a:pos x="32" y="36"/>
                </a:cxn>
                <a:cxn ang="0">
                  <a:pos x="38" y="34"/>
                </a:cxn>
                <a:cxn ang="0">
                  <a:pos x="48" y="30"/>
                </a:cxn>
                <a:cxn ang="0">
                  <a:pos x="48" y="30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48" h="36">
                  <a:moveTo>
                    <a:pt x="16" y="2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32" y="36"/>
                  </a:lnTo>
                  <a:lnTo>
                    <a:pt x="38" y="34"/>
                  </a:lnTo>
                  <a:lnTo>
                    <a:pt x="48" y="30"/>
                  </a:lnTo>
                  <a:lnTo>
                    <a:pt x="48" y="30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2" y="2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Freeform 262"/>
            <p:cNvSpPr/>
            <p:nvPr/>
          </p:nvSpPr>
          <p:spPr bwMode="auto">
            <a:xfrm>
              <a:off x="6960210" y="3310738"/>
              <a:ext cx="565882" cy="44013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32" y="40"/>
                </a:cxn>
                <a:cxn ang="0">
                  <a:pos x="32" y="40"/>
                </a:cxn>
                <a:cxn ang="0">
                  <a:pos x="38" y="42"/>
                </a:cxn>
                <a:cxn ang="0">
                  <a:pos x="42" y="42"/>
                </a:cxn>
                <a:cxn ang="0">
                  <a:pos x="54" y="40"/>
                </a:cxn>
                <a:cxn ang="0">
                  <a:pos x="54" y="4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54" h="42">
                  <a:moveTo>
                    <a:pt x="20" y="2"/>
                  </a:move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8" y="42"/>
                  </a:lnTo>
                  <a:lnTo>
                    <a:pt x="42" y="42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5" name="Freeform 263"/>
            <p:cNvSpPr/>
            <p:nvPr/>
          </p:nvSpPr>
          <p:spPr bwMode="auto">
            <a:xfrm>
              <a:off x="6666791" y="3268822"/>
              <a:ext cx="565882" cy="482049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0"/>
                </a:cxn>
                <a:cxn ang="0">
                  <a:pos x="6" y="18"/>
                </a:cxn>
                <a:cxn ang="0">
                  <a:pos x="12" y="26"/>
                </a:cxn>
                <a:cxn ang="0">
                  <a:pos x="20" y="32"/>
                </a:cxn>
                <a:cxn ang="0">
                  <a:pos x="28" y="36"/>
                </a:cxn>
                <a:cxn ang="0">
                  <a:pos x="36" y="42"/>
                </a:cxn>
                <a:cxn ang="0">
                  <a:pos x="44" y="44"/>
                </a:cxn>
                <a:cxn ang="0">
                  <a:pos x="54" y="46"/>
                </a:cxn>
                <a:cxn ang="0">
                  <a:pos x="54" y="46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4" y="8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54" h="46">
                  <a:moveTo>
                    <a:pt x="18" y="2"/>
                  </a:move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0"/>
                  </a:lnTo>
                  <a:lnTo>
                    <a:pt x="6" y="18"/>
                  </a:lnTo>
                  <a:lnTo>
                    <a:pt x="12" y="26"/>
                  </a:lnTo>
                  <a:lnTo>
                    <a:pt x="20" y="32"/>
                  </a:lnTo>
                  <a:lnTo>
                    <a:pt x="28" y="36"/>
                  </a:lnTo>
                  <a:lnTo>
                    <a:pt x="36" y="42"/>
                  </a:lnTo>
                  <a:lnTo>
                    <a:pt x="44" y="44"/>
                  </a:lnTo>
                  <a:lnTo>
                    <a:pt x="54" y="46"/>
                  </a:lnTo>
                  <a:lnTo>
                    <a:pt x="54" y="46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4" y="8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Freeform 264"/>
            <p:cNvSpPr/>
            <p:nvPr/>
          </p:nvSpPr>
          <p:spPr bwMode="auto">
            <a:xfrm>
              <a:off x="7672805" y="3122111"/>
              <a:ext cx="503006" cy="251503"/>
            </a:xfrm>
            <a:custGeom>
              <a:avLst/>
              <a:gdLst/>
              <a:ahLst/>
              <a:cxnLst>
                <a:cxn ang="0">
                  <a:pos x="32" y="8"/>
                </a:cxn>
                <a:cxn ang="0">
                  <a:pos x="32" y="8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40" y="18"/>
                </a:cxn>
                <a:cxn ang="0">
                  <a:pos x="32" y="8"/>
                </a:cxn>
                <a:cxn ang="0">
                  <a:pos x="32" y="8"/>
                </a:cxn>
              </a:cxnLst>
              <a:rect l="0" t="0" r="r" b="b"/>
              <a:pathLst>
                <a:path w="48" h="24">
                  <a:moveTo>
                    <a:pt x="32" y="8"/>
                  </a:moveTo>
                  <a:lnTo>
                    <a:pt x="32" y="8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0" y="18"/>
                  </a:lnTo>
                  <a:lnTo>
                    <a:pt x="32" y="8"/>
                  </a:lnTo>
                  <a:lnTo>
                    <a:pt x="3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Freeform 265"/>
            <p:cNvSpPr/>
            <p:nvPr/>
          </p:nvSpPr>
          <p:spPr bwMode="auto">
            <a:xfrm>
              <a:off x="7316507" y="2975400"/>
              <a:ext cx="544925" cy="314379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4" y="22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20" y="30"/>
                </a:cxn>
                <a:cxn ang="0">
                  <a:pos x="24" y="3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44" y="4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52" h="30">
                  <a:moveTo>
                    <a:pt x="8" y="20"/>
                  </a:moveTo>
                  <a:lnTo>
                    <a:pt x="8" y="20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20" y="30"/>
                  </a:lnTo>
                  <a:lnTo>
                    <a:pt x="24" y="3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4" y="4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Freeform 266"/>
            <p:cNvSpPr/>
            <p:nvPr/>
          </p:nvSpPr>
          <p:spPr bwMode="auto">
            <a:xfrm>
              <a:off x="6960210" y="2849649"/>
              <a:ext cx="670676" cy="377254"/>
            </a:xfrm>
            <a:custGeom>
              <a:avLst/>
              <a:gdLst/>
              <a:ahLst/>
              <a:cxnLst>
                <a:cxn ang="0">
                  <a:pos x="32" y="32"/>
                </a:cxn>
                <a:cxn ang="0">
                  <a:pos x="32" y="32"/>
                </a:cxn>
                <a:cxn ang="0">
                  <a:pos x="64" y="8"/>
                </a:cxn>
                <a:cxn ang="0">
                  <a:pos x="64" y="8"/>
                </a:cxn>
                <a:cxn ang="0">
                  <a:pos x="54" y="2"/>
                </a:cxn>
                <a:cxn ang="0">
                  <a:pos x="48" y="0"/>
                </a:cxn>
                <a:cxn ang="0">
                  <a:pos x="44" y="2"/>
                </a:cxn>
                <a:cxn ang="0">
                  <a:pos x="44" y="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6" y="36"/>
                </a:cxn>
                <a:cxn ang="0">
                  <a:pos x="32" y="32"/>
                </a:cxn>
                <a:cxn ang="0">
                  <a:pos x="32" y="32"/>
                </a:cxn>
              </a:cxnLst>
              <a:rect l="0" t="0" r="r" b="b"/>
              <a:pathLst>
                <a:path w="64" h="36">
                  <a:moveTo>
                    <a:pt x="32" y="32"/>
                  </a:moveTo>
                  <a:lnTo>
                    <a:pt x="32" y="32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4" y="2"/>
                  </a:lnTo>
                  <a:lnTo>
                    <a:pt x="48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6" y="36"/>
                  </a:lnTo>
                  <a:lnTo>
                    <a:pt x="32" y="32"/>
                  </a:lnTo>
                  <a:lnTo>
                    <a:pt x="3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Freeform 267"/>
            <p:cNvSpPr/>
            <p:nvPr/>
          </p:nvSpPr>
          <p:spPr bwMode="auto">
            <a:xfrm>
              <a:off x="6687747" y="2828689"/>
              <a:ext cx="670676" cy="35629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64" y="0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2"/>
                </a:cxn>
                <a:cxn ang="0">
                  <a:pos x="26" y="6"/>
                </a:cxn>
                <a:cxn ang="0">
                  <a:pos x="18" y="10"/>
                </a:cxn>
                <a:cxn ang="0">
                  <a:pos x="10" y="16"/>
                </a:cxn>
                <a:cxn ang="0">
                  <a:pos x="4" y="22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64" h="34">
                  <a:moveTo>
                    <a:pt x="0" y="30"/>
                  </a:moveTo>
                  <a:lnTo>
                    <a:pt x="0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2"/>
                  </a:lnTo>
                  <a:lnTo>
                    <a:pt x="26" y="6"/>
                  </a:lnTo>
                  <a:lnTo>
                    <a:pt x="18" y="10"/>
                  </a:lnTo>
                  <a:lnTo>
                    <a:pt x="10" y="16"/>
                  </a:lnTo>
                  <a:lnTo>
                    <a:pt x="4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0" name="Freeform 268"/>
            <p:cNvSpPr/>
            <p:nvPr/>
          </p:nvSpPr>
          <p:spPr bwMode="auto">
            <a:xfrm>
              <a:off x="6561993" y="2001000"/>
              <a:ext cx="230546" cy="3353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32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Freeform 269"/>
            <p:cNvSpPr/>
            <p:nvPr/>
          </p:nvSpPr>
          <p:spPr bwMode="auto">
            <a:xfrm>
              <a:off x="6415285" y="2147710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6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6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6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Freeform 270"/>
            <p:cNvSpPr/>
            <p:nvPr/>
          </p:nvSpPr>
          <p:spPr bwMode="auto">
            <a:xfrm>
              <a:off x="6289533" y="2294421"/>
              <a:ext cx="188627" cy="503006"/>
            </a:xfrm>
            <a:custGeom>
              <a:avLst/>
              <a:gdLst/>
              <a:ahLst/>
              <a:cxnLst>
                <a:cxn ang="0">
                  <a:pos x="18" y="34"/>
                </a:cxn>
                <a:cxn ang="0">
                  <a:pos x="18" y="34"/>
                </a:cxn>
                <a:cxn ang="0">
                  <a:pos x="18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6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</a:cxnLst>
              <a:rect l="0" t="0" r="r" b="b"/>
              <a:pathLst>
                <a:path w="18" h="48">
                  <a:moveTo>
                    <a:pt x="18" y="34"/>
                  </a:moveTo>
                  <a:lnTo>
                    <a:pt x="18" y="34"/>
                  </a:lnTo>
                  <a:lnTo>
                    <a:pt x="18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3" name="Freeform 271"/>
            <p:cNvSpPr/>
            <p:nvPr/>
          </p:nvSpPr>
          <p:spPr bwMode="auto">
            <a:xfrm>
              <a:off x="6205698" y="2462089"/>
              <a:ext cx="188627" cy="523965"/>
            </a:xfrm>
            <a:custGeom>
              <a:avLst/>
              <a:gdLst/>
              <a:ahLst/>
              <a:cxnLst>
                <a:cxn ang="0">
                  <a:pos x="18" y="38"/>
                </a:cxn>
                <a:cxn ang="0">
                  <a:pos x="18" y="38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8"/>
                </a:cxn>
                <a:cxn ang="0">
                  <a:pos x="18" y="38"/>
                </a:cxn>
              </a:cxnLst>
              <a:rect l="0" t="0" r="r" b="b"/>
              <a:pathLst>
                <a:path w="18" h="50">
                  <a:moveTo>
                    <a:pt x="18" y="38"/>
                  </a:moveTo>
                  <a:lnTo>
                    <a:pt x="18" y="38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8"/>
                  </a:lnTo>
                  <a:lnTo>
                    <a:pt x="1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4" name="Freeform 272"/>
            <p:cNvSpPr/>
            <p:nvPr/>
          </p:nvSpPr>
          <p:spPr bwMode="auto">
            <a:xfrm>
              <a:off x="6687747" y="2021959"/>
              <a:ext cx="188627" cy="335338"/>
            </a:xfrm>
            <a:custGeom>
              <a:avLst/>
              <a:gdLst/>
              <a:ahLst/>
              <a:cxnLst>
                <a:cxn ang="0">
                  <a:pos x="18" y="24"/>
                </a:cxn>
                <a:cxn ang="0">
                  <a:pos x="18" y="2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</a:cxnLst>
              <a:rect l="0" t="0" r="r" b="b"/>
              <a:pathLst>
                <a:path w="18" h="32">
                  <a:moveTo>
                    <a:pt x="18" y="24"/>
                  </a:moveTo>
                  <a:lnTo>
                    <a:pt x="18" y="2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Freeform 273"/>
            <p:cNvSpPr/>
            <p:nvPr/>
          </p:nvSpPr>
          <p:spPr bwMode="auto">
            <a:xfrm>
              <a:off x="6582952" y="2315381"/>
              <a:ext cx="314379" cy="272462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30" h="26">
                  <a:moveTo>
                    <a:pt x="30" y="0"/>
                  </a:move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Freeform 274"/>
            <p:cNvSpPr/>
            <p:nvPr/>
          </p:nvSpPr>
          <p:spPr bwMode="auto">
            <a:xfrm>
              <a:off x="6499117" y="2524965"/>
              <a:ext cx="398214" cy="293422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38" h="28">
                  <a:moveTo>
                    <a:pt x="38" y="0"/>
                  </a:move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7" name="Freeform 275"/>
            <p:cNvSpPr/>
            <p:nvPr/>
          </p:nvSpPr>
          <p:spPr bwMode="auto">
            <a:xfrm>
              <a:off x="6415285" y="2713595"/>
              <a:ext cx="440130" cy="314379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8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28"/>
                </a:cxn>
                <a:cxn ang="0">
                  <a:pos x="12" y="28"/>
                </a:cxn>
                <a:cxn ang="0">
                  <a:pos x="24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</a:cxnLst>
              <a:rect l="0" t="0" r="r" b="b"/>
              <a:pathLst>
                <a:path w="42" h="30">
                  <a:moveTo>
                    <a:pt x="42" y="0"/>
                  </a:move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8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28"/>
                  </a:lnTo>
                  <a:lnTo>
                    <a:pt x="12" y="28"/>
                  </a:lnTo>
                  <a:lnTo>
                    <a:pt x="24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8" name="Freeform 276"/>
            <p:cNvSpPr/>
            <p:nvPr/>
          </p:nvSpPr>
          <p:spPr bwMode="auto">
            <a:xfrm>
              <a:off x="7381073" y="1718554"/>
              <a:ext cx="230546" cy="335338"/>
            </a:xfrm>
            <a:custGeom>
              <a:avLst/>
              <a:gdLst/>
              <a:ahLst/>
              <a:cxnLst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32"/>
                </a:cxn>
                <a:cxn ang="0">
                  <a:pos x="6" y="32"/>
                </a:cxn>
              </a:cxnLst>
              <a:rect l="0" t="0" r="r" b="b"/>
              <a:pathLst>
                <a:path w="22" h="32">
                  <a:moveTo>
                    <a:pt x="6" y="32"/>
                  </a:move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32"/>
                  </a:lnTo>
                  <a:lnTo>
                    <a:pt x="6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9" name="Freeform 277"/>
            <p:cNvSpPr/>
            <p:nvPr/>
          </p:nvSpPr>
          <p:spPr bwMode="auto">
            <a:xfrm>
              <a:off x="7234363" y="1865265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8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0" name="Freeform 278"/>
            <p:cNvSpPr/>
            <p:nvPr/>
          </p:nvSpPr>
          <p:spPr bwMode="auto">
            <a:xfrm>
              <a:off x="7108611" y="2011973"/>
              <a:ext cx="209587" cy="503006"/>
            </a:xfrm>
            <a:custGeom>
              <a:avLst/>
              <a:gdLst/>
              <a:ahLst/>
              <a:cxnLst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0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</a:cxnLst>
              <a:rect l="0" t="0" r="r" b="b"/>
              <a:pathLst>
                <a:path w="20" h="48">
                  <a:moveTo>
                    <a:pt x="4" y="24"/>
                  </a:move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0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1" name="Freeform 279"/>
            <p:cNvSpPr/>
            <p:nvPr/>
          </p:nvSpPr>
          <p:spPr bwMode="auto">
            <a:xfrm>
              <a:off x="7024776" y="2179644"/>
              <a:ext cx="188627" cy="523965"/>
            </a:xfrm>
            <a:custGeom>
              <a:avLst/>
              <a:gdLst/>
              <a:ahLst/>
              <a:cxnLst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6"/>
                </a:cxn>
                <a:cxn ang="0">
                  <a:pos x="18" y="36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</a:cxnLst>
              <a:rect l="0" t="0" r="r" b="b"/>
              <a:pathLst>
                <a:path w="18" h="50">
                  <a:moveTo>
                    <a:pt x="14" y="28"/>
                  </a:move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2" name="Freeform 280"/>
            <p:cNvSpPr/>
            <p:nvPr/>
          </p:nvSpPr>
          <p:spPr bwMode="auto">
            <a:xfrm>
              <a:off x="7506825" y="1739511"/>
              <a:ext cx="188627" cy="335338"/>
            </a:xfrm>
            <a:custGeom>
              <a:avLst/>
              <a:gdLst/>
              <a:ahLst/>
              <a:cxnLst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</a:cxnLst>
              <a:rect l="0" t="0" r="r" b="b"/>
              <a:pathLst>
                <a:path w="18" h="32">
                  <a:moveTo>
                    <a:pt x="16" y="24"/>
                  </a:move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Freeform 281"/>
            <p:cNvSpPr/>
            <p:nvPr/>
          </p:nvSpPr>
          <p:spPr bwMode="auto">
            <a:xfrm>
              <a:off x="7402033" y="2032933"/>
              <a:ext cx="314379" cy="272462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2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30" h="26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2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Freeform 282"/>
            <p:cNvSpPr/>
            <p:nvPr/>
          </p:nvSpPr>
          <p:spPr bwMode="auto">
            <a:xfrm>
              <a:off x="7318198" y="2242519"/>
              <a:ext cx="398214" cy="293422"/>
            </a:xfrm>
            <a:custGeom>
              <a:avLst/>
              <a:gdLst/>
              <a:ahLst/>
              <a:cxnLst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34" y="14"/>
                </a:cxn>
                <a:cxn ang="0">
                  <a:pos x="34" y="14"/>
                </a:cxn>
              </a:cxnLst>
              <a:rect l="0" t="0" r="r" b="b"/>
              <a:pathLst>
                <a:path w="38" h="28">
                  <a:moveTo>
                    <a:pt x="34" y="14"/>
                  </a:move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34" y="14"/>
                  </a:lnTo>
                  <a:lnTo>
                    <a:pt x="3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Freeform 283"/>
            <p:cNvSpPr/>
            <p:nvPr/>
          </p:nvSpPr>
          <p:spPr bwMode="auto">
            <a:xfrm>
              <a:off x="7234363" y="2431147"/>
              <a:ext cx="440130" cy="293422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6" y="28"/>
                </a:cxn>
                <a:cxn ang="0">
                  <a:pos x="14" y="28"/>
                </a:cxn>
                <a:cxn ang="0">
                  <a:pos x="26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0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42" h="28">
                  <a:moveTo>
                    <a:pt x="6" y="16"/>
                  </a:moveTo>
                  <a:lnTo>
                    <a:pt x="6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14" y="28"/>
                  </a:lnTo>
                  <a:lnTo>
                    <a:pt x="26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1872</Words>
  <Application>WPS 演示</Application>
  <PresentationFormat>宽屏</PresentationFormat>
  <Paragraphs>238</Paragraphs>
  <Slides>15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35" baseType="lpstr">
      <vt:lpstr>Arial</vt:lpstr>
      <vt:lpstr>方正书宋_GBK</vt:lpstr>
      <vt:lpstr>Wingdings</vt:lpstr>
      <vt:lpstr>微软雅黑</vt:lpstr>
      <vt:lpstr>Century Gothic</vt:lpstr>
      <vt:lpstr>微软雅黑</vt:lpstr>
      <vt:lpstr>Microsoft YaHei</vt:lpstr>
      <vt:lpstr>Segoe UI Light</vt:lpstr>
      <vt:lpstr>微软雅黑</vt:lpstr>
      <vt:lpstr>Segoe UI Light</vt:lpstr>
      <vt:lpstr>Thonburi</vt:lpstr>
      <vt:lpstr>汉仪旗黑KW</vt:lpstr>
      <vt:lpstr>宋体</vt:lpstr>
      <vt:lpstr>Arial Unicode MS</vt:lpstr>
      <vt:lpstr>Calibri</vt:lpstr>
      <vt:lpstr>Helvetica Neue</vt:lpstr>
      <vt:lpstr>汉仪书宋二KW</vt:lpstr>
      <vt:lpstr>苹方-简</vt:lpstr>
      <vt:lpstr>Office 主题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lin</cp:lastModifiedBy>
  <cp:revision>82</cp:revision>
  <dcterms:created xsi:type="dcterms:W3CDTF">2019-08-11T12:34:12Z</dcterms:created>
  <dcterms:modified xsi:type="dcterms:W3CDTF">2019-08-11T12:34:12Z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2017-12-21T06:02:06.5135174Z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KSOProductBuildVer">
    <vt:lpwstr>2052-1.4.0.1935</vt:lpwstr>
  </property>
</Properties>
</file>

<file path=docProps/thumbnail.jpeg>
</file>